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9" r:id="rId4"/>
    <p:sldId id="260" r:id="rId5"/>
    <p:sldId id="258" r:id="rId6"/>
    <p:sldId id="261" r:id="rId7"/>
    <p:sldId id="271" r:id="rId8"/>
    <p:sldId id="275" r:id="rId9"/>
    <p:sldId id="276" r:id="rId10"/>
    <p:sldId id="272" r:id="rId11"/>
    <p:sldId id="278" r:id="rId12"/>
    <p:sldId id="270" r:id="rId13"/>
    <p:sldId id="273" r:id="rId14"/>
    <p:sldId id="274" r:id="rId15"/>
    <p:sldId id="279" r:id="rId16"/>
    <p:sldId id="262" r:id="rId17"/>
    <p:sldId id="263" r:id="rId18"/>
    <p:sldId id="264" r:id="rId19"/>
    <p:sldId id="265" r:id="rId20"/>
    <p:sldId id="266" r:id="rId21"/>
    <p:sldId id="267" r:id="rId22"/>
    <p:sldId id="280" r:id="rId23"/>
    <p:sldId id="268" r:id="rId24"/>
    <p:sldId id="26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89" autoAdjust="0"/>
  </p:normalViewPr>
  <p:slideViewPr>
    <p:cSldViewPr snapToGrid="0">
      <p:cViewPr varScale="1">
        <p:scale>
          <a:sx n="40" d="100"/>
          <a:sy n="40" d="100"/>
        </p:scale>
        <p:origin x="48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C5DD33-3BE7-412F-9109-52DF9DC31C20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D1D98E-3830-4AA9-AB42-3F87CB7EC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82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D1D98E-3830-4AA9-AB42-3F87CB7EC2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2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F091CA-2BCD-455F-AD72-D67499964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44693F-4F18-4B42-A296-B118D05CB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D1E015-6122-4CA3-92CB-BEC88E13B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B19C-789F-4558-BE89-7B8B3F93A331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F83089-AEBD-4852-8FBD-3576D7551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3F08F9-8EA4-4254-B69D-379BAE2CE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8268-11EE-4ACE-9D0D-B456A67D8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6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120ED-579E-4509-9F25-A6481377A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905CFF-2FF5-4433-9D07-9427CBB68A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831A12-ECA6-4574-8B61-0F2433D41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B19C-789F-4558-BE89-7B8B3F93A331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A81B67-6C0E-4933-BF73-B5407B3E9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71BAE8-C82F-4E39-95FD-116731D7F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8268-11EE-4ACE-9D0D-B456A67D8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2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D8E0F15-F9B8-41D1-88DC-ED5AB911E5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52E50D-0C89-4259-8FD5-0F4D73DF9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D2F861-4B89-4BAC-B146-69C54E74D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B19C-789F-4558-BE89-7B8B3F93A331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78FA4D-8DE2-46B5-9C4D-22DE6F9D3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8CCF03-E129-4BFB-9D0F-D08B4945D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8268-11EE-4ACE-9D0D-B456A67D8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74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93F2AF-AE1F-46A6-8BB0-2A3A4410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60FB9C-F91D-49A4-AC06-2085F62FF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7FB86A-4C6D-45B7-AC8C-C93379B77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B19C-789F-4558-BE89-7B8B3F93A331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28B139-4275-4085-96CB-C7076B2D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1CD234-1EF2-487A-82D7-80E11656D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8268-11EE-4ACE-9D0D-B456A67D8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8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49F001-52C0-4816-9032-8D69A2BCE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C472BE-48A8-4376-955A-19BA2D43A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59800E-C8D1-492E-B789-4B2273116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B19C-789F-4558-BE89-7B8B3F93A331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72DBF8-76F7-4950-B5F9-E208DC941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6567C2-E01B-4E56-9CF5-76A00E657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8268-11EE-4ACE-9D0D-B456A67D8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325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83F49C-3FB6-4049-86F0-5703D38ED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6467ED-5675-4BE1-8904-A2D4F91577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BB5533-FD7B-41E4-B28D-9A6728AA6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FCD7F6-0699-40B1-B704-354394A6F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B19C-789F-4558-BE89-7B8B3F93A331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FF7B1B-8BF7-4B73-86A7-3E1F25430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08AFA9-FDC6-411E-A540-A7637FA5E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8268-11EE-4ACE-9D0D-B456A67D8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96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69D3E5-77D2-4F19-B559-0E14F9594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0DB80F-22AA-44A6-A84B-104B403A2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F64193-8124-41D3-B529-24E41C448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BA29639-4062-474C-9876-0132B8339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9BA631D-7D55-4EAC-ABC2-B3B090402C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906E9A-4FDA-4DC8-AB69-278CEBCC1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B19C-789F-4558-BE89-7B8B3F93A331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22100D-8696-4F3B-92F4-586A2A26E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39A1D73-9C4E-43F3-AECE-78021F844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8268-11EE-4ACE-9D0D-B456A67D8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26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EE54D-7836-4A4D-B531-A95A25D8C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7456EF-FA6F-4B0E-9B6A-73FF8EF26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B19C-789F-4558-BE89-7B8B3F93A331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51457B-F379-429D-8987-D83AF959A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4D1FCB-CB6A-48F4-8F48-20D06AB95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8268-11EE-4ACE-9D0D-B456A67D8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40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E203AA0-17EC-42AE-A6F0-162469D11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B19C-789F-4558-BE89-7B8B3F93A331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88EC36-C4A4-41A0-8CA2-C54765D90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7A410C-D5C4-4F48-8E2C-7388449BB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8268-11EE-4ACE-9D0D-B456A67D8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70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2E81FD-0DFF-43CB-9674-6EA6C4E9A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271C4E-8D6D-40CF-A947-1940D2E39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C20BE1-2E66-4ED0-A172-D79614AF4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CF6D0E-AC1F-475B-B8E1-65D34EF3D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B19C-789F-4558-BE89-7B8B3F93A331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F840CB-3E0C-42F5-9283-BC080B9FF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C27960-04C7-4A37-A023-C3C002A6B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8268-11EE-4ACE-9D0D-B456A67D8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44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23D16-B007-4CE5-8663-AC2D0D004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118BD71-5851-4D6E-AE52-BFED7D8113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522C6A-C964-4D9F-AFAF-7882CE98C1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9CD5C0-BDEE-4AE1-BB05-553525214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B19C-789F-4558-BE89-7B8B3F93A331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180F62-69BF-488D-A7ED-81F3F2A1F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6DFFE8-2ED2-4A8A-B53D-EFA0A9AF6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8268-11EE-4ACE-9D0D-B456A67D8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42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F16923C-63DA-4B51-8A1A-F27384F21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54B220-66CC-4CF0-9A33-A2B9B4D5F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3D4078-C17F-42C8-A82F-AD3ED03D29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AB19C-789F-4558-BE89-7B8B3F93A331}" type="datetimeFigureOut">
              <a:rPr lang="en-US" smtClean="0"/>
              <a:t>12/22/2021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352BAA-3439-4711-8BA0-C3DC2224F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A3364F-16DF-418C-AA6E-0E46EFAFB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38268-11EE-4ACE-9D0D-B456A67D8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29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5625C59D-11FF-4440-92A4-3C5018E406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04555"/>
            <a:ext cx="9144000" cy="1655762"/>
          </a:xfrm>
        </p:spPr>
        <p:txBody>
          <a:bodyPr/>
          <a:lstStyle/>
          <a:p>
            <a:r>
              <a:rPr lang="en-US" dirty="0" err="1"/>
              <a:t>NeurIPS</a:t>
            </a:r>
            <a:r>
              <a:rPr lang="en-US" dirty="0"/>
              <a:t> 2021 Spotlight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DBE017D-F41A-47D7-A38E-39F6640B3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020" y="558831"/>
            <a:ext cx="8849960" cy="49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14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92286-BBC7-40D8-886C-48F2CD954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and datasets: </a:t>
            </a:r>
            <a:r>
              <a:rPr lang="en-US" dirty="0" err="1"/>
              <a:t>funcom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533921-B7A3-4D97-94E9-2BCBF0A0C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summarization.</a:t>
            </a:r>
          </a:p>
          <a:p>
            <a:endParaRPr lang="en-US" dirty="0"/>
          </a:p>
          <a:p>
            <a:r>
              <a:rPr lang="en-US" dirty="0"/>
              <a:t>Input: a token chain.</a:t>
            </a:r>
          </a:p>
          <a:p>
            <a:r>
              <a:rPr lang="en-US" dirty="0"/>
              <a:t>Output: a sequence of </a:t>
            </a:r>
            <a:r>
              <a:rPr lang="en-US" dirty="0" err="1"/>
              <a:t>subtokens</a:t>
            </a:r>
            <a:r>
              <a:rPr lang="en-US" dirty="0"/>
              <a:t> constituting the docstring.</a:t>
            </a:r>
          </a:p>
          <a:p>
            <a:endParaRPr lang="en-US" dirty="0"/>
          </a:p>
          <a:p>
            <a:r>
              <a:rPr lang="en-US" dirty="0"/>
              <a:t>Metric: BLEU scores.</a:t>
            </a:r>
          </a:p>
        </p:txBody>
      </p:sp>
    </p:spTree>
    <p:extLst>
      <p:ext uri="{BB962C8B-B14F-4D97-AF65-F5344CB8AC3E}">
        <p14:creationId xmlns:p14="http://schemas.microsoft.com/office/powerpoint/2010/main" val="701101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9973B4-07DA-4FD2-8BE3-1924CD3D3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and datasets: </a:t>
            </a:r>
            <a:r>
              <a:rPr lang="en-US" dirty="0" err="1"/>
              <a:t>CuBERT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10EFC8-977F-4574-B3DB-19568BB8F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Six Python-based tasks defined on Py150.</a:t>
            </a:r>
          </a:p>
          <a:p>
            <a:pPr lvl="1"/>
            <a:r>
              <a:rPr lang="en-US" dirty="0"/>
              <a:t>Exception classification (EC): predict the exception type in a try/except clause.</a:t>
            </a:r>
          </a:p>
          <a:p>
            <a:pPr lvl="1"/>
            <a:r>
              <a:rPr lang="en-US" dirty="0"/>
              <a:t>Wrong Operator Classification (WB): predict if the function uses a wrong operator.</a:t>
            </a:r>
          </a:p>
          <a:p>
            <a:pPr lvl="1"/>
            <a:r>
              <a:rPr lang="en-US" dirty="0"/>
              <a:t>Swapped Operand Classification (SO): predict if a non-commutative operator's arguments are swapped.</a:t>
            </a:r>
          </a:p>
          <a:p>
            <a:pPr lvl="1"/>
            <a:r>
              <a:rPr lang="en-US" dirty="0"/>
              <a:t>Function-Docstring Classification (FD): predict if a docstring matches a function body.</a:t>
            </a:r>
          </a:p>
          <a:p>
            <a:pPr lvl="1"/>
            <a:r>
              <a:rPr lang="en-US" dirty="0"/>
              <a:t>Variable Misuse Localization and Repair (VMR): localize and repair a variable misuse bug.</a:t>
            </a:r>
          </a:p>
          <a:p>
            <a:r>
              <a:rPr lang="en-US" dirty="0"/>
              <a:t>Input: a sequence of </a:t>
            </a:r>
            <a:r>
              <a:rPr lang="en-US" dirty="0" err="1"/>
              <a:t>subtokens</a:t>
            </a:r>
            <a:r>
              <a:rPr lang="en-US" dirty="0"/>
              <a:t>.</a:t>
            </a:r>
          </a:p>
          <a:p>
            <a:r>
              <a:rPr lang="en-US" dirty="0"/>
              <a:t>Output: a token for classification tasks, and a pointer to the bug, along with correct variable for VMR.</a:t>
            </a:r>
          </a:p>
          <a:p>
            <a:endParaRPr lang="en-US" dirty="0"/>
          </a:p>
          <a:p>
            <a:r>
              <a:rPr lang="en-US" dirty="0"/>
              <a:t>Metric: accuracy for classification tasks, localization and repair accuracy for VMR.</a:t>
            </a:r>
          </a:p>
        </p:txBody>
      </p:sp>
    </p:spTree>
    <p:extLst>
      <p:ext uri="{BB962C8B-B14F-4D97-AF65-F5344CB8AC3E}">
        <p14:creationId xmlns:p14="http://schemas.microsoft.com/office/powerpoint/2010/main" val="1470481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23D795-5C52-4ADB-A2F8-48008A4EB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and datasets: ManySStuBs4J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0A645A-6C16-4B24-ACAC-7D8E5EFEC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 of a Java function to a number of bug types or as bug-free.</a:t>
            </a:r>
          </a:p>
          <a:p>
            <a:endParaRPr lang="en-US" dirty="0"/>
          </a:p>
          <a:p>
            <a:r>
              <a:rPr lang="en-US" dirty="0"/>
              <a:t>Input: a token sequence.</a:t>
            </a:r>
          </a:p>
          <a:p>
            <a:r>
              <a:rPr lang="en-US" dirty="0"/>
              <a:t>Output: the class as a token.</a:t>
            </a:r>
          </a:p>
          <a:p>
            <a:endParaRPr lang="en-US" dirty="0"/>
          </a:p>
          <a:p>
            <a:r>
              <a:rPr lang="en-US" dirty="0"/>
              <a:t>Metric: classification accuracy.</a:t>
            </a:r>
          </a:p>
        </p:txBody>
      </p:sp>
    </p:spTree>
    <p:extLst>
      <p:ext uri="{BB962C8B-B14F-4D97-AF65-F5344CB8AC3E}">
        <p14:creationId xmlns:p14="http://schemas.microsoft.com/office/powerpoint/2010/main" val="1699647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084160-1F2F-43AF-B2E9-8EA5124FC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and datasets: </a:t>
            </a:r>
            <a:r>
              <a:rPr lang="en-US" dirty="0" err="1"/>
              <a:t>VarMisuseH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20E196-8B8E-493D-91FC-DA1CE5128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Localization and repair of a Python variable-misuse bug.</a:t>
            </a:r>
          </a:p>
          <a:p>
            <a:endParaRPr lang="en-US" dirty="0"/>
          </a:p>
          <a:p>
            <a:r>
              <a:rPr lang="en-US" dirty="0"/>
              <a:t>Input: the original input is already a graph.</a:t>
            </a:r>
          </a:p>
          <a:p>
            <a:r>
              <a:rPr lang="en-US" dirty="0"/>
              <a:t>Output: a pointer to the bug location and a token of the correct variable; or a special token for a bug-free example.</a:t>
            </a:r>
          </a:p>
          <a:p>
            <a:endParaRPr lang="en-US" dirty="0"/>
          </a:p>
          <a:p>
            <a:r>
              <a:rPr lang="en-US" dirty="0"/>
              <a:t>Metric: localization and repair accuracy.</a:t>
            </a:r>
          </a:p>
        </p:txBody>
      </p:sp>
    </p:spTree>
    <p:extLst>
      <p:ext uri="{BB962C8B-B14F-4D97-AF65-F5344CB8AC3E}">
        <p14:creationId xmlns:p14="http://schemas.microsoft.com/office/powerpoint/2010/main" val="3422288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DCB19C-17D9-4807-BB7E-95A112A43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and datasets: Hoppity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679F41-FEA8-4EF0-BF69-9C71055CA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Repair of bugs in a corpus of ASTs, and repairs are AST modifications.</a:t>
            </a:r>
          </a:p>
          <a:p>
            <a:endParaRPr lang="en-US" dirty="0"/>
          </a:p>
          <a:p>
            <a:r>
              <a:rPr lang="en-US" dirty="0"/>
              <a:t>Input: the original input is already a graph.</a:t>
            </a:r>
          </a:p>
          <a:p>
            <a:r>
              <a:rPr lang="en-US" dirty="0"/>
              <a:t>Output: the transformation type (as a token), a pointer to the AST node to transform, and other pointers or tokens depending on the transformation type.</a:t>
            </a:r>
          </a:p>
          <a:p>
            <a:endParaRPr lang="en-US" dirty="0"/>
          </a:p>
          <a:p>
            <a:r>
              <a:rPr lang="en-US" dirty="0"/>
              <a:t>Metric: repair sequence accuracy.</a:t>
            </a:r>
          </a:p>
        </p:txBody>
      </p:sp>
    </p:spTree>
    <p:extLst>
      <p:ext uri="{BB962C8B-B14F-4D97-AF65-F5344CB8AC3E}">
        <p14:creationId xmlns:p14="http://schemas.microsoft.com/office/powerpoint/2010/main" val="2036771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C93DFC-AEDA-42B4-8C11-32AFCF989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and datasets: Retrieve &amp; Edit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604E0A-9EC3-4B12-9F37-D3AED1E77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Complete a Python function given the block comment, function name and arguments.</a:t>
            </a:r>
          </a:p>
          <a:p>
            <a:r>
              <a:rPr lang="en-US" b="1" dirty="0"/>
              <a:t>Retrieval results not used.</a:t>
            </a:r>
          </a:p>
          <a:p>
            <a:endParaRPr lang="en-US" dirty="0"/>
          </a:p>
          <a:p>
            <a:r>
              <a:rPr lang="en-US" dirty="0"/>
              <a:t>Input: block comment, function name, arguments as separate token chains, and they are all connected to a root node.</a:t>
            </a:r>
          </a:p>
          <a:p>
            <a:r>
              <a:rPr lang="en-US" dirty="0"/>
              <a:t>Output: a sequence of function tokens.</a:t>
            </a:r>
          </a:p>
          <a:p>
            <a:endParaRPr lang="en-US" dirty="0"/>
          </a:p>
          <a:p>
            <a:r>
              <a:rPr lang="en-US" dirty="0"/>
              <a:t>Metric: correctly predicted average and maximum number of successive tokens.</a:t>
            </a:r>
          </a:p>
        </p:txBody>
      </p:sp>
    </p:spTree>
    <p:extLst>
      <p:ext uri="{BB962C8B-B14F-4D97-AF65-F5344CB8AC3E}">
        <p14:creationId xmlns:p14="http://schemas.microsoft.com/office/powerpoint/2010/main" val="2863284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5E9408-12D1-459D-A735-B50E77620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PLUR Framework: how to use?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4D237A-11E2-49A7-B431-EF853191E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As an evaluation suite to compare different models.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 an interface for new tasks.</a:t>
            </a:r>
          </a:p>
          <a:p>
            <a:pPr lvl="1"/>
            <a:r>
              <a:rPr lang="en-US" dirty="0"/>
              <a:t>Different encoding variants of code2seq can be compared with the same model.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 a unified view for multitask learning.</a:t>
            </a:r>
          </a:p>
          <a:p>
            <a:pPr lvl="1"/>
            <a:r>
              <a:rPr lang="en-US" dirty="0"/>
              <a:t>A new task, </a:t>
            </a:r>
            <a:r>
              <a:rPr lang="en-US" dirty="0" err="1"/>
              <a:t>CuBERT</a:t>
            </a:r>
            <a:r>
              <a:rPr lang="en-US" dirty="0"/>
              <a:t>-MT, by adding an extra node to each example with a new type and the task as a label, keeping the output unchanged, and combining all examples into one dataset.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043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ABEED-2A5C-421C-A537-8AD3ABCD2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B3E112-1853-4178-A1BE-FEB9715A3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Research Questions: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does the general PLUR approach compare to approaches like GREAT, Hoppity, and code2seq?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do encoders based on the Transformer, GREAT, and GGNN compare across the PLUR benchmark?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important are copy mechanisms? How important are pointers to specify locations?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the effect of different graph representations?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Does multitask learning provide improvements?</a:t>
            </a:r>
          </a:p>
        </p:txBody>
      </p:sp>
    </p:spTree>
    <p:extLst>
      <p:ext uri="{BB962C8B-B14F-4D97-AF65-F5344CB8AC3E}">
        <p14:creationId xmlns:p14="http://schemas.microsoft.com/office/powerpoint/2010/main" val="1494337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91A4F0-A01D-4A86-8D13-4266790EE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RQ1: How does PLUR approach perform? 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06D30F5-77A8-40DA-8032-BFBB862555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3729" y="1756676"/>
            <a:ext cx="9364542" cy="462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820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0B932-D0E8-42EC-8544-D92851A1F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RQ2: How do encoders perform?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15702AC-FA12-4840-AD8F-FAA3D96B52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3054" y="1690688"/>
            <a:ext cx="5025892" cy="462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0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2C65BC-BF3C-4201-9749-CFBF6B609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B17CE0-9A80-4880-BC2F-01D091F0B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Text2text provides a simplifying and unifying view in NLP.</a:t>
            </a:r>
          </a:p>
          <a:p>
            <a:endParaRPr lang="en-US" sz="3200" dirty="0"/>
          </a:p>
          <a:p>
            <a:r>
              <a:rPr lang="en-US" sz="3200" dirty="0"/>
              <a:t>What is the equivalent unifying abstraction for ML4code?</a:t>
            </a:r>
          </a:p>
          <a:p>
            <a:r>
              <a:rPr lang="en-US" sz="3200" dirty="0"/>
              <a:t>Graph2ToCoPo, which pairs a graph encoder and a Transformer-style sequence decoder augmented with pointers and a copy mechanism, has been shown to be effective for certain ML4code tasks.</a:t>
            </a:r>
          </a:p>
          <a:p>
            <a:endParaRPr lang="en-US" sz="3200" dirty="0"/>
          </a:p>
          <a:p>
            <a:r>
              <a:rPr lang="en-US" sz="3200" dirty="0"/>
              <a:t>We propose use Graph2ToCoPo as the unifying abstraction.</a:t>
            </a:r>
          </a:p>
        </p:txBody>
      </p:sp>
    </p:spTree>
    <p:extLst>
      <p:ext uri="{BB962C8B-B14F-4D97-AF65-F5344CB8AC3E}">
        <p14:creationId xmlns:p14="http://schemas.microsoft.com/office/powerpoint/2010/main" val="26688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2AAF2-89CD-425F-8352-080F7129A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RQ3: How important are copy and pointers?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DE4DA75-8532-438E-BA77-D4471E0A73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583" y="2667786"/>
            <a:ext cx="10546834" cy="266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508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32F1EE-7014-45F5-96A3-5463571F8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RQ4: What is the effect of graph encodings?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5BC6E4C-B44E-47E8-A3F5-EB46DDCFF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972" y="2460764"/>
            <a:ext cx="8264056" cy="234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352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106548-2277-4859-B770-C1893464D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variants of code2seq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2F1D53-189E-4624-9943-6F7B2F74A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7EB9996-27BA-42D7-B28B-A60957961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10" y="1398629"/>
            <a:ext cx="11421980" cy="520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277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001B87-80F1-4833-86E5-2D04F7F6B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RQ5: does multi-task learning provide improvement?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286E633-B0CE-42FD-AED3-AC515AD105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7310" y="2396107"/>
            <a:ext cx="8097380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7634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D32B3F-CE2F-49B8-8489-49344A206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1B8210-2979-4A1D-8B56-08E1EAC47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PLUR provides a powerful and unifying model for different tasks in ML4code.</a:t>
            </a:r>
          </a:p>
          <a:p>
            <a:r>
              <a:rPr lang="en-US" dirty="0"/>
              <a:t>Experiments show that PLUR can achieve state-or-the-art results on several ML4code tasks.</a:t>
            </a:r>
          </a:p>
          <a:p>
            <a:r>
              <a:rPr lang="en-US" dirty="0"/>
              <a:t>Several interesting questions about PLUR are explored and answered in the experiments.</a:t>
            </a:r>
          </a:p>
        </p:txBody>
      </p:sp>
    </p:spTree>
    <p:extLst>
      <p:ext uri="{BB962C8B-B14F-4D97-AF65-F5344CB8AC3E}">
        <p14:creationId xmlns:p14="http://schemas.microsoft.com/office/powerpoint/2010/main" val="1243188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EC5137-D4B2-4919-A795-1EB4368B7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Graph2ToCoPo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F05D343-1483-4ACF-9137-FC35F03CD8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41903"/>
            <a:ext cx="10515600" cy="2974194"/>
          </a:xfrm>
          <a:prstGeom prst="rect">
            <a:avLst/>
          </a:prstGeom>
        </p:spPr>
      </p:pic>
      <p:sp>
        <p:nvSpPr>
          <p:cNvPr id="6" name="副标题 2">
            <a:extLst>
              <a:ext uri="{FF2B5EF4-FFF2-40B4-BE49-F238E27FC236}">
                <a16:creationId xmlns:a16="http://schemas.microsoft.com/office/drawing/2014/main" id="{14FD7437-3151-47E2-8041-E49AA07606C0}"/>
              </a:ext>
            </a:extLst>
          </p:cNvPr>
          <p:cNvSpPr txBox="1">
            <a:spLocks/>
          </p:cNvSpPr>
          <p:nvPr/>
        </p:nvSpPr>
        <p:spPr>
          <a:xfrm>
            <a:off x="1524000" y="5804555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err="1"/>
              <a:t>arXiv</a:t>
            </a:r>
            <a:r>
              <a:rPr lang="en-US" sz="2400" dirty="0"/>
              <a:t> 1911.01205, cited by 28 papers</a:t>
            </a:r>
          </a:p>
          <a:p>
            <a:pPr marL="0" indent="0" algn="ctr">
              <a:buNone/>
            </a:pPr>
            <a:r>
              <a:rPr lang="en-US" sz="2400" dirty="0"/>
              <a:t>Probably rejected, finally printed in an ICSE workshop in 2 pages</a:t>
            </a:r>
          </a:p>
        </p:txBody>
      </p:sp>
    </p:spTree>
    <p:extLst>
      <p:ext uri="{BB962C8B-B14F-4D97-AF65-F5344CB8AC3E}">
        <p14:creationId xmlns:p14="http://schemas.microsoft.com/office/powerpoint/2010/main" val="2801903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1124D0-8946-4498-9D9D-25D60345F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Graph2</a:t>
            </a:r>
            <a:r>
              <a:rPr lang="en-US" b="1" dirty="0"/>
              <a:t>ToCoPo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ABBB1F-3D0F-408C-BA95-40A23450C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Input: a directed multi-graph with node types, node values, node indices and edge types; the graph can include different information for different tasks.</a:t>
            </a:r>
          </a:p>
          <a:p>
            <a:r>
              <a:rPr lang="en-US" dirty="0"/>
              <a:t>Output: a sequence of either </a:t>
            </a:r>
            <a:r>
              <a:rPr lang="en-US" b="1" dirty="0"/>
              <a:t>to</a:t>
            </a:r>
            <a:r>
              <a:rPr lang="en-US" dirty="0"/>
              <a:t>ken, </a:t>
            </a:r>
            <a:r>
              <a:rPr lang="en-US" b="1" dirty="0"/>
              <a:t>co</a:t>
            </a:r>
            <a:r>
              <a:rPr lang="en-US" dirty="0"/>
              <a:t>py expression or </a:t>
            </a:r>
            <a:r>
              <a:rPr lang="en-US" b="1" dirty="0"/>
              <a:t>po</a:t>
            </a:r>
            <a:r>
              <a:rPr lang="en-US" dirty="0"/>
              <a:t>inter.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Problem: automatic repair of </a:t>
            </a:r>
            <a:r>
              <a:rPr lang="en-US" b="1" dirty="0"/>
              <a:t>build error</a:t>
            </a:r>
            <a:r>
              <a:rPr lang="en-US" dirty="0"/>
              <a:t>s, e.g. unresolved symbols, type errors, and incorrect build dependencies.</a:t>
            </a:r>
          </a:p>
          <a:p>
            <a:r>
              <a:rPr lang="en-US" dirty="0"/>
              <a:t>How to abstract this problem as Graph2ToCoPo:</a:t>
            </a:r>
          </a:p>
          <a:p>
            <a:pPr lvl="1"/>
            <a:r>
              <a:rPr lang="en-US" dirty="0"/>
              <a:t>Input: code subgraph (AST) + diagnostic subgraphs (diagnostic kind + tokens of diagnostic message + the code token in diagnostic message + a diagnostic root node) + BUILD file subgraph (an XML-style document treated as a tree)</a:t>
            </a:r>
            <a:br>
              <a:rPr lang="en-US" dirty="0"/>
            </a:br>
            <a:r>
              <a:rPr lang="en-US" dirty="0"/>
              <a:t>with edges representing AST child, next node, next lexical use, diagnostic location and diagnostic argument.</a:t>
            </a:r>
          </a:p>
          <a:p>
            <a:pPr lvl="1"/>
            <a:r>
              <a:rPr lang="en-US" dirty="0"/>
              <a:t>Output: an DSL that describes the repair as a diff.</a:t>
            </a:r>
          </a:p>
          <a:p>
            <a:r>
              <a:rPr lang="en-US" dirty="0"/>
              <a:t>Actual network: GGNN encoder, transformer decoder with pointer.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659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67F99F-075A-44BF-9043-C0EB348A9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PLUR: Program Learning, Understanding, and Repair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6A8383-AB7C-4495-8939-5AB50708A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Model: GREAT encoder and Transformer decoder.</a:t>
            </a:r>
          </a:p>
          <a:p>
            <a:pPr lvl="1"/>
            <a:r>
              <a:rPr lang="en-US" dirty="0"/>
              <a:t>GGNN encoder and Transformer encoder are also tested.</a:t>
            </a:r>
          </a:p>
          <a:p>
            <a:r>
              <a:rPr lang="en-US" dirty="0"/>
              <a:t>Exact information contained in the input and the format of output is specified by each task.</a:t>
            </a:r>
          </a:p>
          <a:p>
            <a:endParaRPr lang="en-US" dirty="0"/>
          </a:p>
          <a:p>
            <a:r>
              <a:rPr lang="en-US" dirty="0"/>
              <a:t>The goal is to prove that the framework is general enough, so new architecture is on purpose </a:t>
            </a:r>
            <a:r>
              <a:rPr lang="en-US" b="1" dirty="0"/>
              <a:t>not</a:t>
            </a:r>
            <a:r>
              <a:rPr lang="en-US" dirty="0"/>
              <a:t> proposed.</a:t>
            </a:r>
          </a:p>
        </p:txBody>
      </p:sp>
    </p:spTree>
    <p:extLst>
      <p:ext uri="{BB962C8B-B14F-4D97-AF65-F5344CB8AC3E}">
        <p14:creationId xmlns:p14="http://schemas.microsoft.com/office/powerpoint/2010/main" val="3290936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28EF3-9D27-4AAD-AB1A-12FBCD112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PLUR tasks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5F9698F0-71F7-4D0E-8AB0-47C2D8B685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8231139"/>
              </p:ext>
            </p:extLst>
          </p:nvPr>
        </p:nvGraphicFramePr>
        <p:xfrm>
          <a:off x="299301" y="1464445"/>
          <a:ext cx="11593398" cy="5059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3816505117"/>
                    </a:ext>
                  </a:extLst>
                </a:gridCol>
                <a:gridCol w="2959510">
                  <a:extLst>
                    <a:ext uri="{9D8B030D-6E8A-4147-A177-3AD203B41FA5}">
                      <a16:colId xmlns:a16="http://schemas.microsoft.com/office/drawing/2014/main" val="3047961296"/>
                    </a:ext>
                  </a:extLst>
                </a:gridCol>
                <a:gridCol w="2018628">
                  <a:extLst>
                    <a:ext uri="{9D8B030D-6E8A-4147-A177-3AD203B41FA5}">
                      <a16:colId xmlns:a16="http://schemas.microsoft.com/office/drawing/2014/main" val="2072051367"/>
                    </a:ext>
                  </a:extLst>
                </a:gridCol>
                <a:gridCol w="3044858">
                  <a:extLst>
                    <a:ext uri="{9D8B030D-6E8A-4147-A177-3AD203B41FA5}">
                      <a16:colId xmlns:a16="http://schemas.microsoft.com/office/drawing/2014/main" val="4128281511"/>
                    </a:ext>
                  </a:extLst>
                </a:gridCol>
                <a:gridCol w="1970202">
                  <a:extLst>
                    <a:ext uri="{9D8B030D-6E8A-4147-A177-3AD203B41FA5}">
                      <a16:colId xmlns:a16="http://schemas.microsoft.com/office/drawing/2014/main" val="2346367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model/dataset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task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input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output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metric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6161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ManySStuBs4J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bug type classification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token sequence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class as a token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300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code2seq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 name prediction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set of AST paths between identifiers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subtokens</a:t>
                      </a:r>
                      <a:r>
                        <a:rPr lang="en-US" dirty="0"/>
                        <a:t> of method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651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funcom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summarization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token chain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subtokens</a:t>
                      </a:r>
                      <a:r>
                        <a:rPr lang="en-US" dirty="0"/>
                        <a:t> of docstring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BLEU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4950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VarMisuseH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localization and repair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 is a graph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pointer to the bug location, a token of correct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localization and repair accuracy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6638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Hoppity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bug repair in a corpus of ASTs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 is a graph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transformation type, a pointer and others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repair sequence accuracy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7416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convattn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 name prediction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token chain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subtokens</a:t>
                      </a:r>
                      <a:r>
                        <a:rPr lang="en-US" dirty="0"/>
                        <a:t> of method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849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ogb</a:t>
                      </a:r>
                      <a:r>
                        <a:rPr lang="en-US" dirty="0"/>
                        <a:t>-code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 name prediction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 is a graph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tokens of method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7487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CuBERT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many tasks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subtoken</a:t>
                      </a:r>
                      <a:r>
                        <a:rPr lang="en-US" dirty="0"/>
                        <a:t> chain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result as a token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many metrics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4077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Retrieve &amp; Edit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completion with context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token chain of contexts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tokens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avg and max of correctly predicted successive tokens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978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0625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DC6CE9-444F-4A55-8EE4-D9DFBF915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and datasets: code2seq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8D6E82-E86E-4AD5-B706-E7CBD53AF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name prediction.</a:t>
            </a:r>
          </a:p>
          <a:p>
            <a:endParaRPr lang="en-US" dirty="0"/>
          </a:p>
          <a:p>
            <a:r>
              <a:rPr lang="en-US" dirty="0"/>
              <a:t>Input: a set of AST paths between identifiers.</a:t>
            </a:r>
          </a:p>
          <a:p>
            <a:r>
              <a:rPr lang="en-US" dirty="0"/>
              <a:t>Output: a sequence of </a:t>
            </a:r>
            <a:r>
              <a:rPr lang="en-US" dirty="0" err="1"/>
              <a:t>subtokens</a:t>
            </a:r>
            <a:r>
              <a:rPr lang="en-US" dirty="0"/>
              <a:t> constituting the method name.</a:t>
            </a:r>
          </a:p>
          <a:p>
            <a:endParaRPr lang="en-US" dirty="0"/>
          </a:p>
          <a:p>
            <a:r>
              <a:rPr lang="en-US" dirty="0"/>
              <a:t>Metric: F1 score.</a:t>
            </a:r>
          </a:p>
        </p:txBody>
      </p:sp>
    </p:spTree>
    <p:extLst>
      <p:ext uri="{BB962C8B-B14F-4D97-AF65-F5344CB8AC3E}">
        <p14:creationId xmlns:p14="http://schemas.microsoft.com/office/powerpoint/2010/main" val="843122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A11E60-48FD-404D-95C9-5024F3672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and datasets: </a:t>
            </a:r>
            <a:r>
              <a:rPr lang="en-US" dirty="0" err="1"/>
              <a:t>convattn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B059EA-5584-45EF-9C0F-37EC66261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name prediction.</a:t>
            </a:r>
          </a:p>
          <a:p>
            <a:endParaRPr lang="en-US" dirty="0"/>
          </a:p>
          <a:p>
            <a:r>
              <a:rPr lang="en-US" dirty="0"/>
              <a:t>Input: a token chain.</a:t>
            </a:r>
          </a:p>
          <a:p>
            <a:r>
              <a:rPr lang="en-US" dirty="0"/>
              <a:t>Output: a sequence of </a:t>
            </a:r>
            <a:r>
              <a:rPr lang="en-US" dirty="0" err="1"/>
              <a:t>subtokens</a:t>
            </a:r>
            <a:r>
              <a:rPr lang="en-US" dirty="0"/>
              <a:t> constituting the method name.</a:t>
            </a:r>
          </a:p>
          <a:p>
            <a:endParaRPr lang="en-US" dirty="0"/>
          </a:p>
          <a:p>
            <a:r>
              <a:rPr lang="en-US" dirty="0"/>
              <a:t>Metric: F1 score.</a:t>
            </a:r>
          </a:p>
        </p:txBody>
      </p:sp>
    </p:spTree>
    <p:extLst>
      <p:ext uri="{BB962C8B-B14F-4D97-AF65-F5344CB8AC3E}">
        <p14:creationId xmlns:p14="http://schemas.microsoft.com/office/powerpoint/2010/main" val="2899758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430D50-DA77-4E8D-8258-D804AF907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and datasets: </a:t>
            </a:r>
            <a:r>
              <a:rPr lang="en-US" dirty="0" err="1"/>
              <a:t>ogb</a:t>
            </a:r>
            <a:r>
              <a:rPr lang="en-US" dirty="0"/>
              <a:t>-code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825EE6-FC41-4D2E-8AC6-A984837CA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name prediction.</a:t>
            </a:r>
          </a:p>
          <a:p>
            <a:endParaRPr lang="en-US" dirty="0"/>
          </a:p>
          <a:p>
            <a:r>
              <a:rPr lang="en-US" dirty="0"/>
              <a:t>Input: the original input is already a graph.</a:t>
            </a:r>
          </a:p>
          <a:p>
            <a:r>
              <a:rPr lang="en-US" dirty="0"/>
              <a:t>Output: method-name tokens.</a:t>
            </a:r>
          </a:p>
          <a:p>
            <a:endParaRPr lang="en-US" dirty="0"/>
          </a:p>
          <a:p>
            <a:r>
              <a:rPr lang="en-US" dirty="0"/>
              <a:t>Metric: F1 score.</a:t>
            </a:r>
          </a:p>
        </p:txBody>
      </p:sp>
    </p:spTree>
    <p:extLst>
      <p:ext uri="{BB962C8B-B14F-4D97-AF65-F5344CB8AC3E}">
        <p14:creationId xmlns:p14="http://schemas.microsoft.com/office/powerpoint/2010/main" val="3650334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1176</Words>
  <Application>Microsoft Office PowerPoint</Application>
  <PresentationFormat>宽屏</PresentationFormat>
  <Paragraphs>169</Paragraphs>
  <Slides>24</Slides>
  <Notes>1</Notes>
  <HiddenSlides>9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DengXian</vt:lpstr>
      <vt:lpstr>DengXian Light</vt:lpstr>
      <vt:lpstr>Arial</vt:lpstr>
      <vt:lpstr>Calibri</vt:lpstr>
      <vt:lpstr>Calibri Light</vt:lpstr>
      <vt:lpstr>Office 主题​​</vt:lpstr>
      <vt:lpstr>PowerPoint 演示文稿</vt:lpstr>
      <vt:lpstr>Motivation</vt:lpstr>
      <vt:lpstr>Graph2ToCoPo</vt:lpstr>
      <vt:lpstr>Graph2ToCoPo</vt:lpstr>
      <vt:lpstr>PLUR: Program Learning, Understanding, and Repair</vt:lpstr>
      <vt:lpstr>PLUR tasks</vt:lpstr>
      <vt:lpstr>Tasks and datasets: code2seq</vt:lpstr>
      <vt:lpstr>Tasks and datasets: convattn</vt:lpstr>
      <vt:lpstr>Tasks and datasets: ogb-code</vt:lpstr>
      <vt:lpstr>Tasks and datasets: funcom</vt:lpstr>
      <vt:lpstr>Tasks and datasets: CuBERT</vt:lpstr>
      <vt:lpstr>Tasks and datasets: ManySStuBs4J</vt:lpstr>
      <vt:lpstr>Tasks and datasets: VarMisuseH</vt:lpstr>
      <vt:lpstr>Tasks and datasets: Hoppity</vt:lpstr>
      <vt:lpstr>Tasks and datasets: Retrieve &amp; Edit</vt:lpstr>
      <vt:lpstr>PLUR Framework: how to use?</vt:lpstr>
      <vt:lpstr>Experiments</vt:lpstr>
      <vt:lpstr>RQ1: How does PLUR approach perform? </vt:lpstr>
      <vt:lpstr>RQ2: How do encoders perform?</vt:lpstr>
      <vt:lpstr>RQ3: How important are copy and pointers?</vt:lpstr>
      <vt:lpstr>RQ4: What is the effect of graph encodings?</vt:lpstr>
      <vt:lpstr>Different variants of code2seq</vt:lpstr>
      <vt:lpstr>RQ5: does multi-task learning provide improvement?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Yeongmin Lii</dc:creator>
  <cp:lastModifiedBy>Yeongmin Lii</cp:lastModifiedBy>
  <cp:revision>256</cp:revision>
  <dcterms:created xsi:type="dcterms:W3CDTF">2021-12-07T19:55:16Z</dcterms:created>
  <dcterms:modified xsi:type="dcterms:W3CDTF">2021-12-22T01:35:32Z</dcterms:modified>
</cp:coreProperties>
</file>