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A63F7-4D0F-4749-9951-B6A0EAE56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FDAA69-91E2-483F-90DB-695532CE3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96976-19E5-42A8-8624-5A59CFED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C605-8336-4470-BAA8-69C9EBC513D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5F572-E692-4E9A-8424-3762CFE9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D068D8-3580-4CDE-B6DB-A5462C28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5E01-1600-4C04-991E-FDCB39F6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9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A233C-329C-4937-B653-1FA49EBF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B79A31-E439-4E54-A1A4-AB3B0B5E7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5EB32-E8E7-4DEC-98EA-5E26E9C4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C605-8336-4470-BAA8-69C9EBC513D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926FEC-DEDA-4AE0-953E-D303EC89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84A3B-B613-4E9E-916B-401E43A2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5E01-1600-4C04-991E-FDCB39F6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62CAB-C674-4708-BA22-40873BA9A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0B611-934F-4469-B5AB-C4AA0A474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4CA70-05B4-4B82-ABD0-5B3EE56C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C605-8336-4470-BAA8-69C9EBC513D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DE25C-34B5-4D4E-802C-6005818B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3CA2F-8E36-4F0A-8D80-7E341737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5E01-1600-4C04-991E-FDCB39F6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1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D05B6-8715-4B12-9A77-55BD8599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536E1-8792-4629-9E96-C7A0729BE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87773-5DD7-4478-B3E2-9B7DE717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C605-8336-4470-BAA8-69C9EBC513D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4C2BB-8B72-411F-ADCB-EFA8ABE1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2572D-21F8-4730-8DE0-F5AA36D0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5E01-1600-4C04-991E-FDCB39F6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4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6F6AF-4B3B-42F3-B6A3-819719EA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EC680C-25DB-49FC-9681-9FAC35C82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381F0-F611-4DE9-A3B4-E9916A5A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C605-8336-4470-BAA8-69C9EBC513D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C07D8-412E-47B9-99F7-6F01DFA1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83DCF-0251-4B91-81FB-52D37E1E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5E01-1600-4C04-991E-FDCB39F6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6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7493E-5760-4AE1-863E-9CDDE191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E12B3-8070-4F6B-8CB5-37B6731AA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F0D89D-C336-4E4A-A681-25E927EFB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83A264-F4B5-44AF-AEB5-E38F27AA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C605-8336-4470-BAA8-69C9EBC513D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327A3C-617B-4237-BDDE-3545F6BF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C1A0B8-F724-480E-B55F-6D89A7EE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5E01-1600-4C04-991E-FDCB39F6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202BD-7DCE-4F90-A9B4-594ACCCE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AA83B2-1D67-4536-A2C5-7DEAC85BD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3551E0-9827-4D15-9244-2254371E7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EBB271-7EEF-4625-A990-A9FEA9AE0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E88EEE-0BE6-4949-A2AA-32FFD14A9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D0FFBB-02AF-4094-A0E1-39F430194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C605-8336-4470-BAA8-69C9EBC513D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25DD2B-2EAF-4560-96DF-31591AF7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BF5A7A-04A4-461A-B635-9CA82183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5E01-1600-4C04-991E-FDCB39F6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1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90A22-C6F3-4192-B3B0-A8BE933F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682D2D-43EE-4DAB-8B78-6AB30D8E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C605-8336-4470-BAA8-69C9EBC513D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FB437E-30B9-4004-A907-FCF88C99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BADB70-EC56-4AFE-93C6-FDB01A0A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5E01-1600-4C04-991E-FDCB39F6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9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85CBDC-DCB1-456E-BBAA-C2F799E1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C605-8336-4470-BAA8-69C9EBC513D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C6D55A-679B-4638-909F-4C5AFAF1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80F8AB-5013-477D-98A1-2D63AB4E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5E01-1600-4C04-991E-FDCB39F6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6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E5405-1879-445D-AFBA-A99B079A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225AB-9E50-4683-BAD5-35D996808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C8F208-6FF8-4470-8335-4F7E2310F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5126D8-8126-4804-9E3C-BE7CEF9D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C605-8336-4470-BAA8-69C9EBC513D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C408EB-D134-4164-9877-53F387EF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FBE414-9C07-4E91-9190-81B53254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5E01-1600-4C04-991E-FDCB39F6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7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2222C-18C8-4434-A9A1-37BC037B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75AFEBF-B5D0-450E-985E-70732271D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78ECE2-5CA7-482B-B77A-8101A4EAC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E680F5-4D79-498E-B659-5E2A990A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9C605-8336-4470-BAA8-69C9EBC513D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77763F-5EA4-4015-9FB2-FF01251F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F3187C-BBD3-41D5-9739-6D481D15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65E01-1600-4C04-991E-FDCB39F6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2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F4B113-99E4-45ED-8877-7E30891C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1DE7C2-7A3A-4436-8945-F2AE60B95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EA504-698C-4EB7-B9B8-84B178FE0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9C605-8336-4470-BAA8-69C9EBC513D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38AEA-CE6C-4E3D-8F24-2D9FEC09E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87984-1C23-43B8-8A4C-17EB8755C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65E01-1600-4C04-991E-FDCB39F6A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9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AF097-10B1-4AB0-8350-EC891B010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726EDD-3A6E-4905-827A-25B0A51D2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20578"/>
            <a:ext cx="9144000" cy="1655762"/>
          </a:xfrm>
        </p:spPr>
        <p:txBody>
          <a:bodyPr/>
          <a:lstStyle/>
          <a:p>
            <a:r>
              <a:rPr lang="en-US" dirty="0"/>
              <a:t>EMNLP 2021 findings (long)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AE4C94-78EA-4BE2-8568-7F6E4FC3C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2363"/>
            <a:ext cx="12192000" cy="406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24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99AFF-0154-4BCE-9DAE-44320ED1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FEE3D2D-C2AB-46C9-A440-5DDE7035F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3983"/>
            <a:ext cx="10515600" cy="285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5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E90D4-A853-46DF-94C7-78C248B1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11520-7B11-4DD4-A640-618A868F7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neural tagger that labels the input with semantic symbols representing the meaning of individual words.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Maybe useful in some DSL generation like </a:t>
            </a:r>
            <a:r>
              <a:rPr lang="en-US" dirty="0" err="1"/>
              <a:t>JuICE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455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B4331-0C42-4287-8FB8-1938076F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8EAE9-2A24-44BA-B47C-A2162BD7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neural models fail at </a:t>
            </a:r>
            <a:r>
              <a:rPr lang="en-US" i="1" dirty="0"/>
              <a:t>compositional generalization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Unable to systematically generalize to </a:t>
            </a:r>
            <a:r>
              <a:rPr lang="en-US" i="1" dirty="0"/>
              <a:t>unseen</a:t>
            </a:r>
            <a:r>
              <a:rPr lang="en-US" dirty="0"/>
              <a:t> compositions of </a:t>
            </a:r>
            <a:r>
              <a:rPr lang="en-US" i="1" dirty="0"/>
              <a:t>seen</a:t>
            </a:r>
            <a:r>
              <a:rPr lang="en-US" dirty="0"/>
              <a:t> components.</a:t>
            </a:r>
          </a:p>
          <a:p>
            <a:r>
              <a:rPr lang="en-US" dirty="0"/>
              <a:t>Insights from traditional symbolic semantic parsers:</a:t>
            </a:r>
          </a:p>
          <a:p>
            <a:pPr lvl="1"/>
            <a:r>
              <a:rPr lang="en-US" dirty="0"/>
              <a:t>Probability of a global form is decomposed into </a:t>
            </a:r>
            <a:r>
              <a:rPr lang="en-US" i="1" dirty="0"/>
              <a:t>local</a:t>
            </a:r>
            <a:r>
              <a:rPr lang="en-US" dirty="0"/>
              <a:t> factors under strong conditional independence.</a:t>
            </a:r>
          </a:p>
          <a:p>
            <a:pPr lvl="1"/>
            <a:r>
              <a:rPr lang="en-US" i="1" dirty="0"/>
              <a:t>Explicit</a:t>
            </a:r>
            <a:r>
              <a:rPr lang="en-US" dirty="0"/>
              <a:t> alignments between logical constructs and linguistic expressions.</a:t>
            </a:r>
          </a:p>
          <a:p>
            <a:r>
              <a:rPr lang="en-US" dirty="0"/>
              <a:t>A new decoding framework that features lexicon-style alignments and disentangled information processing.</a:t>
            </a:r>
          </a:p>
        </p:txBody>
      </p:sp>
    </p:spTree>
    <p:extLst>
      <p:ext uri="{BB962C8B-B14F-4D97-AF65-F5344CB8AC3E}">
        <p14:creationId xmlns:p14="http://schemas.microsoft.com/office/powerpoint/2010/main" val="107988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0933C-2421-448B-ACE7-CB67DC46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B56E2-B8C1-4941-A965-1FD5FC7A5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968ADA-6C27-41C4-A35D-8215C0ABE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990" y="1227840"/>
            <a:ext cx="5901316" cy="5280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5FBE2D-152A-42B1-AC43-68814C5E6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4740"/>
            <a:ext cx="6157990" cy="543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5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C20EA-5018-497D-B001-007C2B1A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Tagger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9C88F-C1C2-4B0B-8984-A90B2821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Tags come from symbol (atomic semantic units) in the target.</a:t>
            </a:r>
          </a:p>
          <a:p>
            <a:pPr lvl="1"/>
            <a:r>
              <a:rPr lang="en-US" dirty="0"/>
              <a:t>Predicates for </a:t>
            </a:r>
            <a:r>
              <a:rPr lang="el-GR" dirty="0">
                <a:cs typeface="Calibri" panose="020F0502020204030204" pitchFamily="34" charset="0"/>
              </a:rPr>
              <a:t>λ</a:t>
            </a:r>
            <a:r>
              <a:rPr lang="en-US" dirty="0">
                <a:cs typeface="Calibri" panose="020F0502020204030204" pitchFamily="34" charset="0"/>
              </a:rPr>
              <a:t>-calculus.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Column names for SQL.</a:t>
            </a:r>
          </a:p>
          <a:p>
            <a:r>
              <a:rPr lang="en-US" dirty="0">
                <a:cs typeface="Calibri" panose="020F0502020204030204" pitchFamily="34" charset="0"/>
              </a:rPr>
              <a:t>Entity Linking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For </a:t>
            </a:r>
            <a:r>
              <a:rPr lang="el-GR" dirty="0">
                <a:cs typeface="Calibri" panose="020F0502020204030204" pitchFamily="34" charset="0"/>
              </a:rPr>
              <a:t>λ</a:t>
            </a:r>
            <a:r>
              <a:rPr lang="en-US" dirty="0">
                <a:cs typeface="Calibri" panose="020F0502020204030204" pitchFamily="34" charset="0"/>
              </a:rPr>
              <a:t>-calculus, link predicate and its argument if it only takes one entity as argument and that can be found in the utterance.</a:t>
            </a:r>
          </a:p>
          <a:p>
            <a:pPr marL="457200" lvl="1" indent="0" algn="ctr">
              <a:buNone/>
            </a:pPr>
            <a:r>
              <a:rPr lang="en-US" dirty="0">
                <a:latin typeface="Consolas" panose="020B0609020204030204" pitchFamily="49" charset="0"/>
                <a:cs typeface="Calibri" panose="020F0502020204030204" pitchFamily="34" charset="0"/>
              </a:rPr>
              <a:t>(day $0 </a:t>
            </a:r>
            <a:r>
              <a:rPr lang="en-US" dirty="0" err="1">
                <a:latin typeface="Consolas" panose="020B0609020204030204" pitchFamily="49" charset="0"/>
                <a:cs typeface="Calibri" panose="020F0502020204030204" pitchFamily="34" charset="0"/>
              </a:rPr>
              <a:t>thursday:da</a:t>
            </a:r>
            <a:r>
              <a:rPr lang="en-US" dirty="0"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r>
              <a:rPr lang="en-US" dirty="0">
                <a:cs typeface="Calibri" panose="020F0502020204030204" pitchFamily="34" charset="0"/>
              </a:rPr>
              <a:t>		</a:t>
            </a:r>
            <a:r>
              <a:rPr lang="en-US" dirty="0">
                <a:latin typeface="Consolas" panose="020B0609020204030204" pitchFamily="49" charset="0"/>
                <a:cs typeface="Calibri" panose="020F0502020204030204" pitchFamily="34" charset="0"/>
              </a:rPr>
              <a:t>day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↔ Thursday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SQL, if the entity in a filter clause can be linked to an expression in the utterance, link the column to the linguistic expression.</a:t>
            </a:r>
          </a:p>
          <a:p>
            <a:pPr marL="457200" lvl="1" indent="0" algn="ctr">
              <a:buNone/>
            </a:pPr>
            <a:r>
              <a:rPr lang="en-US" dirty="0" err="1">
                <a:latin typeface="Consolas" panose="020B0609020204030204" pitchFamily="49" charset="0"/>
                <a:cs typeface="Calibri" panose="020F0502020204030204" pitchFamily="34" charset="0"/>
              </a:rPr>
              <a:t>state_name</a:t>
            </a:r>
            <a:r>
              <a:rPr lang="en-US" dirty="0">
                <a:latin typeface="Consolas" panose="020B0609020204030204" pitchFamily="49" charset="0"/>
                <a:cs typeface="Calibri" panose="020F0502020204030204" pitchFamily="34" charset="0"/>
              </a:rPr>
              <a:t> = "</a:t>
            </a:r>
            <a:r>
              <a:rPr lang="en-US" dirty="0" err="1">
                <a:latin typeface="Consolas" panose="020B0609020204030204" pitchFamily="49" charset="0"/>
                <a:cs typeface="Calibri" panose="020F0502020204030204" pitchFamily="34" charset="0"/>
              </a:rPr>
              <a:t>washington</a:t>
            </a:r>
            <a:r>
              <a:rPr lang="en-US" dirty="0">
                <a:latin typeface="Consolas" panose="020B0609020204030204" pitchFamily="49" charset="0"/>
                <a:cs typeface="Calibri" panose="020F0502020204030204" pitchFamily="34" charset="0"/>
              </a:rPr>
              <a:t>"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alibri" panose="020F0502020204030204" pitchFamily="34" charset="0"/>
              </a:rPr>
              <a:t>state_name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↔ Washington</a:t>
            </a:r>
            <a:endParaRPr lang="en-US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85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D1282-8171-42D1-A003-4C9E2BB7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notes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B8D8DF-ECA7-456B-A8F7-631C81DB61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 input sentence (sequence)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target program (sequence)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: tags (sequence)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: set of atomic semantic units and nulls.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: index of a word aligned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B8D8DF-ECA7-456B-A8F7-631C81DB61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0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A7436-04DC-41C2-8E30-A5DAB974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Tagger learning - Expectation Maximization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5ED1C9-605C-40B9-B8A6-FCEFAA01B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621379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Use an EM-style algorithm to learn the tagger.</a:t>
                </a:r>
              </a:p>
              <a:p>
                <a:r>
                  <a:rPr lang="en-US" dirty="0"/>
                  <a:t>Iteratively infers latent alignments and use them to update the tagger.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5ED1C9-605C-40B9-B8A6-FCEFAA01B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621379" cy="4351338"/>
              </a:xfrm>
              <a:blipFill>
                <a:blip r:embed="rId2"/>
                <a:stretch>
                  <a:fillRect l="-1105" t="-2801" r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CA08F2F-C406-4A1E-885A-881C516D8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412" y="1393742"/>
            <a:ext cx="4402588" cy="546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4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8FC3F-D502-450A-B658-97ECF4C5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Tagger learning - Expectation Maximization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1E3444-959F-4920-8625-8D48C30149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Soft EM: consider all possibilities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acc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1E3444-959F-4920-8625-8D48C3014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83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86BB4-234C-410E-8AB1-B722F922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Tagger learning - Expectation Maximization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FC7D03-7C11-4832-843D-E33CC92FA3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Hard EM: only consider the most probable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Since a symbol can align to multiple words, use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to dis-</a:t>
                </a:r>
                <a:r>
                  <a:rPr lang="en-US" dirty="0" err="1"/>
                  <a:t>cretize</a:t>
                </a:r>
                <a:r>
                  <a:rPr lang="en-US" dirty="0"/>
                  <a:t> the soft alignment while removing noisy incorrect alignments.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       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FC7D03-7C11-4832-843D-E33CC92FA3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12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5AB93-5058-4BAC-AFDF-BA85ABDB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2ACD35-1BF9-4DB9-AD90-62B3EA752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317371"/>
          </a:xfrm>
        </p:spPr>
        <p:txBody>
          <a:bodyPr/>
          <a:lstStyle/>
          <a:p>
            <a:r>
              <a:rPr lang="en-US" dirty="0"/>
              <a:t>Evaluated on query-based split of </a:t>
            </a:r>
            <a:r>
              <a:rPr lang="en-US" dirty="0" err="1"/>
              <a:t>Atis</a:t>
            </a:r>
            <a:r>
              <a:rPr lang="en-US" dirty="0"/>
              <a:t>, Geo and </a:t>
            </a:r>
            <a:r>
              <a:rPr lang="en-US" dirty="0" err="1"/>
              <a:t>WikiSQL</a:t>
            </a:r>
            <a:r>
              <a:rPr lang="en-US" dirty="0"/>
              <a:t>.</a:t>
            </a:r>
          </a:p>
          <a:p>
            <a:r>
              <a:rPr lang="en-US" dirty="0"/>
              <a:t>Use a subset of </a:t>
            </a:r>
            <a:r>
              <a:rPr lang="en-US" dirty="0" err="1"/>
              <a:t>WikiSQL</a:t>
            </a:r>
            <a:r>
              <a:rPr lang="en-US" dirty="0"/>
              <a:t> with more than one filtering condition.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42212A-AEB4-4224-9F1D-6A55C936C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48185"/>
            <a:ext cx="5725324" cy="55062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BF47154-B7E4-4243-A27F-B03199181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76" y="4142996"/>
            <a:ext cx="569674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427</Words>
  <Application>Microsoft Office PowerPoint</Application>
  <PresentationFormat>宽屏</PresentationFormat>
  <Paragraphs>47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Arial</vt:lpstr>
      <vt:lpstr>Calibri</vt:lpstr>
      <vt:lpstr>Calibri Light</vt:lpstr>
      <vt:lpstr>Cambria Math</vt:lpstr>
      <vt:lpstr>Consolas</vt:lpstr>
      <vt:lpstr>Office 主题​​</vt:lpstr>
      <vt:lpstr>PowerPoint 演示文稿</vt:lpstr>
      <vt:lpstr>Motivation</vt:lpstr>
      <vt:lpstr>Model architecture</vt:lpstr>
      <vt:lpstr>Tagger learning</vt:lpstr>
      <vt:lpstr>Symbol notes</vt:lpstr>
      <vt:lpstr>Tagger learning - Expectation Maximization</vt:lpstr>
      <vt:lpstr>Tagger learning - Expectation Maximization</vt:lpstr>
      <vt:lpstr>Tagger learning - Expectation Maximization</vt:lpstr>
      <vt:lpstr>Experiments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Yeongmin Lii</dc:creator>
  <cp:lastModifiedBy>Yeongmin Lii</cp:lastModifiedBy>
  <cp:revision>75</cp:revision>
  <dcterms:created xsi:type="dcterms:W3CDTF">2022-02-22T19:36:43Z</dcterms:created>
  <dcterms:modified xsi:type="dcterms:W3CDTF">2022-02-23T01:00:36Z</dcterms:modified>
</cp:coreProperties>
</file>