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5" r:id="rId9"/>
    <p:sldId id="263" r:id="rId10"/>
    <p:sldId id="264" r:id="rId11"/>
    <p:sldId id="266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3" r:id="rId26"/>
    <p:sldId id="284" r:id="rId27"/>
    <p:sldId id="28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>
        <p:scale>
          <a:sx n="50" d="100"/>
          <a:sy n="50" d="100"/>
        </p:scale>
        <p:origin x="432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21488-EAD5-46BA-A830-472603725CEE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94D7E-89F3-44C2-9E46-FEDC44DB2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47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94D7E-89F3-44C2-9E46-FEDC44DB286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8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94D7E-89F3-44C2-9E46-FEDC44DB286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3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94D7E-89F3-44C2-9E46-FEDC44DB286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7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94D7E-89F3-44C2-9E46-FEDC44DB28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42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94D7E-89F3-44C2-9E46-FEDC44DB28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08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CAA2E-CED5-4EB9-9F15-80CFAD5AA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1BE71B-07E1-42A2-BED9-43398AB4C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C99F38-1B63-43A7-8D08-402A2FE0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A8B4-EE52-40EF-A25F-DEBF3F7EDF3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9427B-8B51-4AB0-8758-315523C9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E355D5-D681-45C6-9E1D-56473D9A6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CEF5-7C15-4F66-B1D3-7D886ED8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5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E5AAE7-72C7-4C19-8D29-19063FC3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FBA1D2-B0AF-4083-AEF7-287F8D046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86E1DD-0DF4-4F93-8F10-73CE2BD3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A8B4-EE52-40EF-A25F-DEBF3F7EDF3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82EC42-90CC-4612-9395-AD058E7A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367A80-B2F5-4390-9F92-9C4EC23A4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CEF5-7C15-4F66-B1D3-7D886ED8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7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AC151-26ED-4123-8CE8-5B9AF3319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FB8219-0C06-48B9-B9A5-8FD4030AD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14D3DC-EF31-46FB-8860-0425569C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A8B4-EE52-40EF-A25F-DEBF3F7EDF3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C3D985-8E4F-415E-AEF3-C9DDD7BAC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B1B7A3-CBB3-42E3-9DA2-42F2F4CAE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CEF5-7C15-4F66-B1D3-7D886ED8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79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8DECF-8E32-4F8C-92E9-2E63D15D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F14DDE-2E2C-4B76-BA32-C02B0873B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2F56A9-BDB6-44BF-B76E-8C09CE52C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A8B4-EE52-40EF-A25F-DEBF3F7EDF3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5FDDB-FE91-4271-A057-FF7CEDE49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BA5ED-18B3-4D59-ACE1-71D4FDF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CEF5-7C15-4F66-B1D3-7D886ED8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1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91613-340B-4034-B830-2BE9D036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1D85A2-919A-452C-825E-9221EFDA7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24564-C2DB-4C11-AA12-249D1FA2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A8B4-EE52-40EF-A25F-DEBF3F7EDF3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040CE-BBBD-40D1-82E1-4593E961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4F3E2-1E5B-4B82-A8CB-6CD7DFA0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CEF5-7C15-4F66-B1D3-7D886ED8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885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308D0C-AFF6-449D-88F0-E2702BEF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B4D35C-7599-48BC-B505-B2AC9826D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A97740-430C-4839-8242-81EF651B0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3A07F-DE35-480C-A0CA-861A9554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A8B4-EE52-40EF-A25F-DEBF3F7EDF3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DB861-D5DA-41F6-B21E-8A5A22E1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2AD442-C6FE-4E1D-AD21-D5D301AD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CEF5-7C15-4F66-B1D3-7D886ED8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7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6E304-E0E2-4F21-B453-62015DF4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B7577C-2DC4-4A8D-8742-FC359456F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9D6943-DA41-47EE-A0F5-39371FE32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AF2549-1805-4AB8-8862-90874A1398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37FFA2D-0B65-4A40-B199-4D4917259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92FBD3-9B02-49A2-87C0-3E9E75FA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A8B4-EE52-40EF-A25F-DEBF3F7EDF3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7A9363-BF19-4906-AF3D-7AAF5611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C956D9D-C064-4D9D-BDAF-4FCFAF59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CEF5-7C15-4F66-B1D3-7D886ED8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FF9C4-9A5A-4280-9ACF-DC5B1B2A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AD9DA4-81C2-4D57-933F-B74789F7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A8B4-EE52-40EF-A25F-DEBF3F7EDF3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67066A-A352-42B4-9EFA-F169FE4A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DF84F-CFC1-4E0F-BBDC-0D25EC52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CEF5-7C15-4F66-B1D3-7D886ED8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42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08DEDA-1D14-475D-B5CC-3017BAEA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A8B4-EE52-40EF-A25F-DEBF3F7EDF3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67B749-DCCA-4CC6-B93C-F8E42939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2C8119-FB0E-4934-938B-37BADE2A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CEF5-7C15-4F66-B1D3-7D886ED8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0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096E3-8FF1-4BFA-8066-DEEFA8BC7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E1E1A3-C66B-45A0-9532-F216CC53A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C77B0B-FB69-4E4F-B407-1B68334BB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A11358-A680-436B-B58A-3F435E662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A8B4-EE52-40EF-A25F-DEBF3F7EDF3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66DE5F-FC9E-4106-9508-3E4715765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300371-B5B5-45FF-A0D6-C00AE0616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CEF5-7C15-4F66-B1D3-7D886ED8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891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E3A15-932B-4A63-9D25-3099535F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EC4C78E-C5EB-464E-980E-9F95BEE8C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05B10A-AF3A-4C16-9CAC-DB2E3C458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6544A9-E212-4FE5-983B-80BE12A7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FA8B4-EE52-40EF-A25F-DEBF3F7EDF3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09C5DC-B125-4A41-BBB6-D1E1783C8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CFAF68-15C2-411B-804E-C3DF2292E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4CEF5-7C15-4F66-B1D3-7D886ED8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087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BD421C-0B90-4F49-8AF0-B87971F2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6B88E3-82E0-4F3A-94C5-1292D4A12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8144F-7C18-4677-A1E1-52A05433F0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FA8B4-EE52-40EF-A25F-DEBF3F7EDF3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7A778-ECF3-4CAF-A32E-5BFFBF496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69A7D8-0FA4-44F7-96B1-528A3311E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4CEF5-7C15-4F66-B1D3-7D886ED8E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E6F81D-7D62-45BC-BF49-6913CE98E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85D3CB-8824-40AB-8915-D3C84EDDC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30119"/>
            <a:ext cx="9144000" cy="1655762"/>
          </a:xfrm>
        </p:spPr>
        <p:txBody>
          <a:bodyPr/>
          <a:lstStyle/>
          <a:p>
            <a:r>
              <a:rPr lang="en-US" dirty="0"/>
              <a:t>ICSE 2022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F91007-5C9B-4A78-900E-6499FC6C9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16255"/>
            <a:ext cx="10363200" cy="4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63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3B011-1D0F-4019-AFB6-F0C80E54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Change Representation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D0190B-6EAE-44E7-851C-657F3FFBB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Building chopped ASTs.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1226DF9-6F53-450D-9293-617F9D612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495" y="2419923"/>
            <a:ext cx="6697010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7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FAC1B-CFEB-4A80-82BD-DD62CFB6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Change Representation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67BF4-BEA6-4597-922F-44DF27176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Building chopped ASTs.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sub-tokens.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13BCB0-320C-44EA-9770-585DD53E7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3" y="2765483"/>
            <a:ext cx="7634514" cy="372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48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FAC1B-CFEB-4A80-82BD-DD62CFB6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Change Representation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67BF4-BEA6-4597-922F-44DF27176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Building chopped ASTs.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sub-tokens.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Annotating edit operations.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nodes that represent edit operations on the graph:</a:t>
            </a:r>
          </a:p>
          <a:p>
            <a:pPr marL="0" indent="0">
              <a:buNone/>
            </a:pPr>
            <a:r>
              <a:rPr lang="en-US" dirty="0" err="1"/>
              <a:t>v</a:t>
            </a:r>
            <a:r>
              <a:rPr lang="en-US" baseline="-25000" dirty="0" err="1"/>
              <a:t>ADD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DEL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MOVE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UPDATE</a:t>
            </a:r>
            <a:r>
              <a:rPr lang="en-US" dirty="0"/>
              <a:t>, and </a:t>
            </a:r>
            <a:r>
              <a:rPr lang="en-US" dirty="0" err="1"/>
              <a:t>v</a:t>
            </a:r>
            <a:r>
              <a:rPr lang="en-US" baseline="-25000" dirty="0" err="1"/>
              <a:t>MATCH</a:t>
            </a:r>
            <a:r>
              <a:rPr lang="en-US" dirty="0"/>
              <a:t>.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51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F2BA7F5-AE01-42EC-A355-77C4AD269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680" y="2641330"/>
            <a:ext cx="6931320" cy="421667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E8FAC1B-CFEB-4A80-82BD-DD62CFB6B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Change Representation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67BF4-BEA6-4597-922F-44DF27176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Building chopped ASTs.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sub-tokens.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Annotating edit operations.</a:t>
            </a:r>
          </a:p>
        </p:txBody>
      </p:sp>
    </p:spTree>
    <p:extLst>
      <p:ext uri="{BB962C8B-B14F-4D97-AF65-F5344CB8AC3E}">
        <p14:creationId xmlns:p14="http://schemas.microsoft.com/office/powerpoint/2010/main" val="1128253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4226F-52EF-4B10-9850-46DD84F7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Change Representation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B3065-073A-48C6-B44A-40AE9045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Building chopped ASTs.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sub-tokens.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Annotating edit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Incorporating additional sequential information.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Previous work suggest that the sequential information can be helpful.</a:t>
            </a:r>
          </a:p>
        </p:txBody>
      </p:sp>
    </p:spTree>
    <p:extLst>
      <p:ext uri="{BB962C8B-B14F-4D97-AF65-F5344CB8AC3E}">
        <p14:creationId xmlns:p14="http://schemas.microsoft.com/office/powerpoint/2010/main" val="30950675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E8DAC76-BF58-4900-B274-5040F8ADC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3278492"/>
            <a:ext cx="5562600" cy="357950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C74226F-52EF-4B10-9850-46DD84F7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Change Representation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B3065-073A-48C6-B44A-40AE90456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Building chopped ASTs.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sub-tokens.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Annotating edit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Incorporating additional sequential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1258489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F94AD-FEFB-48DF-BA36-7E5EECDE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24A4BB-7178-486B-BFB0-044C0F5629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19651" cy="4351338"/>
              </a:xfrm>
            </p:spPr>
            <p:txBody>
              <a:bodyPr/>
              <a:lstStyle/>
              <a:p>
                <a:r>
                  <a:rPr lang="en-US" dirty="0"/>
                  <a:t>Encoder: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-layered GCN with residual connection and layer normalization.</a:t>
                </a:r>
              </a:p>
              <a:p>
                <a:endParaRPr lang="en-US" dirty="0"/>
              </a:p>
              <a:p>
                <a:r>
                  <a:rPr lang="en-US" dirty="0"/>
                  <a:t>Decoder: Transformer decoder with pointer network to copy from both tokens and sub-tokens.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24A4BB-7178-486B-BFB0-044C0F5629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19651" cy="4351338"/>
              </a:xfrm>
              <a:blipFill>
                <a:blip r:embed="rId2"/>
                <a:stretch>
                  <a:fillRect l="-2278" t="-2241" r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33F99AA-981A-4552-8FDB-0FD11AAEF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72971"/>
            <a:ext cx="5869400" cy="511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57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284A0E-BB97-45EE-9CE3-9B447D75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Evaluational</a:t>
            </a:r>
            <a:r>
              <a:rPr lang="en-US" dirty="0"/>
              <a:t> Setups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47613-BA91-45C1-808E-D203E76CB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Dataset: the well-established benchmark, based on top 1000 popular Java projects in GitHub.</a:t>
            </a:r>
            <a:br>
              <a:rPr lang="en-US" dirty="0"/>
            </a:br>
            <a:r>
              <a:rPr lang="en-US" dirty="0"/>
              <a:t>Size: 90661 pairs of commits and relevant commit messages.</a:t>
            </a:r>
            <a:br>
              <a:rPr lang="en-US" dirty="0"/>
            </a:br>
            <a:r>
              <a:rPr lang="en-US" dirty="0"/>
              <a:t>Division: 75k for training, 8k for validation, 7.611k for testing.</a:t>
            </a:r>
          </a:p>
          <a:p>
            <a:endParaRPr lang="en-US" dirty="0"/>
          </a:p>
          <a:p>
            <a:r>
              <a:rPr lang="en-US" dirty="0"/>
              <a:t>Config:</a:t>
            </a:r>
          </a:p>
          <a:p>
            <a:pPr marL="0" indent="0">
              <a:buNone/>
            </a:pPr>
            <a:r>
              <a:rPr lang="en-US" dirty="0"/>
              <a:t>	max size of input graph: 650 (370 code nodes, 280 edit nodes).</a:t>
            </a:r>
          </a:p>
          <a:p>
            <a:pPr marL="0" indent="0">
              <a:buNone/>
            </a:pPr>
            <a:r>
              <a:rPr lang="en-US" dirty="0"/>
              <a:t>	decoding length: 30.</a:t>
            </a:r>
          </a:p>
          <a:p>
            <a:pPr marL="0" indent="0">
              <a:buNone/>
            </a:pPr>
            <a:r>
              <a:rPr lang="en-US" dirty="0"/>
              <a:t>	hidden size: 256.</a:t>
            </a:r>
          </a:p>
          <a:p>
            <a:pPr marL="0" indent="0">
              <a:buNone/>
            </a:pPr>
            <a:r>
              <a:rPr lang="en-US" dirty="0"/>
              <a:t>	6-layer GNN with 0.2 dropout rate</a:t>
            </a:r>
          </a:p>
          <a:p>
            <a:pPr marL="0" indent="0">
              <a:buNone/>
            </a:pPr>
            <a:r>
              <a:rPr lang="en-US" dirty="0"/>
              <a:t>	6-layer 8-head Transformer with 0.1 dropout rate</a:t>
            </a:r>
          </a:p>
        </p:txBody>
      </p:sp>
    </p:spTree>
    <p:extLst>
      <p:ext uri="{BB962C8B-B14F-4D97-AF65-F5344CB8AC3E}">
        <p14:creationId xmlns:p14="http://schemas.microsoft.com/office/powerpoint/2010/main" val="1113564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DD3A269-27CD-4973-B78B-FBDE99502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258" y="2599731"/>
            <a:ext cx="7411484" cy="42582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D807A90-575F-412A-9CC9-148E456C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and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F2F21-C6B3-4E31-8EFB-9C5C28A2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RQ1: Overall effectiveness.</a:t>
            </a:r>
            <a:br>
              <a:rPr lang="en-US" dirty="0"/>
            </a:br>
            <a:r>
              <a:rPr lang="en-US" dirty="0"/>
              <a:t>How does FIRA perform compared to the SOTA techniques?</a:t>
            </a:r>
          </a:p>
        </p:txBody>
      </p:sp>
    </p:spTree>
    <p:extLst>
      <p:ext uri="{BB962C8B-B14F-4D97-AF65-F5344CB8AC3E}">
        <p14:creationId xmlns:p14="http://schemas.microsoft.com/office/powerpoint/2010/main" val="689148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3939425-429A-4269-91D3-D349D8759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74708"/>
            <a:ext cx="5191896" cy="414636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D807A90-575F-412A-9CC9-148E456C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and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1F2F21-C6B3-4E31-8EFB-9C5C28A2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RQ1: Overall effectiveness.</a:t>
            </a:r>
            <a:br>
              <a:rPr lang="en-US" dirty="0"/>
            </a:br>
            <a:r>
              <a:rPr lang="en-US" dirty="0"/>
              <a:t>How does FIRA perform compared to the SOTA techniques?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819992-53B4-4193-80B6-D4F930AB6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01294"/>
            <a:ext cx="6144482" cy="1028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3A91ECE-5CFA-43C0-A13D-0B2272875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107" y="3266198"/>
            <a:ext cx="281026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0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A46C6-355F-420E-AA63-B348B815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previous techniques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874F4-2150-44D6-B57E-708B364F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They represent the code changes by simply putting old version and new version together without explicit highlighting fine-grained edit operations.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They mainly focus on coarse-grained tokens without explicitly and individually describing finer-grained tokens.</a:t>
            </a:r>
            <a:br>
              <a:rPr lang="en-US" dirty="0"/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42D051F-A6F8-444F-A90F-D9262652D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168021"/>
                  </p:ext>
                </p:extLst>
              </p:nvPr>
            </p:nvGraphicFramePr>
            <p:xfrm>
              <a:off x="1374271" y="2949734"/>
              <a:ext cx="9678737" cy="2103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2706">
                      <a:extLst>
                        <a:ext uri="{9D8B030D-6E8A-4147-A177-3AD203B41FA5}">
                          <a16:colId xmlns:a16="http://schemas.microsoft.com/office/drawing/2014/main" val="3245408456"/>
                        </a:ext>
                      </a:extLst>
                    </a:gridCol>
                    <a:gridCol w="7816031">
                      <a:extLst>
                        <a:ext uri="{9D8B030D-6E8A-4147-A177-3AD203B41FA5}">
                          <a16:colId xmlns:a16="http://schemas.microsoft.com/office/drawing/2014/main" val="4114325870"/>
                        </a:ext>
                      </a:extLst>
                    </a:gridCol>
                  </a:tblGrid>
                  <a:tr h="20819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code change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onsolas" panose="020B0609020204030204" pitchFamily="49" charset="0"/>
                            </a:rPr>
                            <a:t>a = 1;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smtClean="0"/>
                                <m:t>⟹</m:t>
                              </m:r>
                            </m:oMath>
                          </a14:m>
                          <a:r>
                            <a:rPr lang="en-US" sz="2400" dirty="0">
                              <a:latin typeface="Consolas" panose="020B0609020204030204" pitchFamily="49" charset="0"/>
                            </a:rPr>
                            <a:t> b = 1;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226818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token-based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Tx/>
                            <a:buNone/>
                          </a:pPr>
                          <a:r>
                            <a:rPr lang="en-US" sz="2400" dirty="0">
                              <a:latin typeface="Consolas" panose="020B0609020204030204" pitchFamily="49" charset="0"/>
                            </a:rPr>
                            <a:t>- a = 1;</a:t>
                          </a:r>
                        </a:p>
                        <a:p>
                          <a:pPr marL="0" indent="0">
                            <a:buFontTx/>
                            <a:buNone/>
                          </a:pPr>
                          <a:r>
                            <a:rPr lang="en-US" sz="2400" dirty="0">
                              <a:latin typeface="Consolas" panose="020B0609020204030204" pitchFamily="49" charset="0"/>
                            </a:rPr>
                            <a:t>+ b = 1;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5325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AST-based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onsolas" panose="020B0609020204030204" pitchFamily="49" charset="0"/>
                            </a:rPr>
                            <a:t>- </a:t>
                          </a:r>
                          <a:r>
                            <a:rPr lang="en-US" sz="2400" dirty="0" err="1">
                              <a:latin typeface="Consolas" panose="020B0609020204030204" pitchFamily="49" charset="0"/>
                            </a:rPr>
                            <a:t>assignment.variable.a.operator</a:t>
                          </a:r>
                          <a:r>
                            <a:rPr lang="en-US" sz="2400" dirty="0">
                              <a:latin typeface="Consolas" panose="020B0609020204030204" pitchFamily="49" charset="0"/>
                            </a:rPr>
                            <a:t>.=.literal.1;</a:t>
                          </a:r>
                        </a:p>
                        <a:p>
                          <a:r>
                            <a:rPr lang="en-US" sz="2400" dirty="0">
                              <a:latin typeface="Consolas" panose="020B0609020204030204" pitchFamily="49" charset="0"/>
                            </a:rPr>
                            <a:t>+ </a:t>
                          </a:r>
                          <a:r>
                            <a:rPr lang="en-US" sz="2400" dirty="0" err="1">
                              <a:latin typeface="Consolas" panose="020B0609020204030204" pitchFamily="49" charset="0"/>
                            </a:rPr>
                            <a:t>assignment.variable.b.operator</a:t>
                          </a:r>
                          <a:r>
                            <a:rPr lang="en-US" sz="2400" dirty="0">
                              <a:latin typeface="Consolas" panose="020B0609020204030204" pitchFamily="49" charset="0"/>
                            </a:rPr>
                            <a:t>.=.literal.1;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48732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E42D051F-A6F8-444F-A90F-D9262652DB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31168021"/>
                  </p:ext>
                </p:extLst>
              </p:nvPr>
            </p:nvGraphicFramePr>
            <p:xfrm>
              <a:off x="1374271" y="2949734"/>
              <a:ext cx="9678737" cy="21031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2706">
                      <a:extLst>
                        <a:ext uri="{9D8B030D-6E8A-4147-A177-3AD203B41FA5}">
                          <a16:colId xmlns:a16="http://schemas.microsoft.com/office/drawing/2014/main" val="3245408456"/>
                        </a:ext>
                      </a:extLst>
                    </a:gridCol>
                    <a:gridCol w="7816031">
                      <a:extLst>
                        <a:ext uri="{9D8B030D-6E8A-4147-A177-3AD203B41FA5}">
                          <a16:colId xmlns:a16="http://schemas.microsoft.com/office/drawing/2014/main" val="411432587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code change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3928" t="-9333" r="-156" b="-39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268180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token-based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FontTx/>
                            <a:buNone/>
                          </a:pPr>
                          <a:r>
                            <a:rPr lang="en-US" sz="2400" dirty="0">
                              <a:latin typeface="Consolas" panose="020B0609020204030204" pitchFamily="49" charset="0"/>
                            </a:rPr>
                            <a:t>- a = 1;</a:t>
                          </a:r>
                        </a:p>
                        <a:p>
                          <a:pPr marL="0" indent="0">
                            <a:buFontTx/>
                            <a:buNone/>
                          </a:pPr>
                          <a:r>
                            <a:rPr lang="en-US" sz="2400" dirty="0">
                              <a:latin typeface="Consolas" panose="020B0609020204030204" pitchFamily="49" charset="0"/>
                            </a:rPr>
                            <a:t>+ b = 1;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675325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AST-based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latin typeface="Consolas" panose="020B0609020204030204" pitchFamily="49" charset="0"/>
                            </a:rPr>
                            <a:t>- </a:t>
                          </a:r>
                          <a:r>
                            <a:rPr lang="en-US" sz="2400" dirty="0" err="1">
                              <a:latin typeface="Consolas" panose="020B0609020204030204" pitchFamily="49" charset="0"/>
                            </a:rPr>
                            <a:t>assignment.variable.a.operator</a:t>
                          </a:r>
                          <a:r>
                            <a:rPr lang="en-US" sz="2400" dirty="0">
                              <a:latin typeface="Consolas" panose="020B0609020204030204" pitchFamily="49" charset="0"/>
                            </a:rPr>
                            <a:t>.=.literal.1;</a:t>
                          </a:r>
                        </a:p>
                        <a:p>
                          <a:r>
                            <a:rPr lang="en-US" sz="2400" dirty="0">
                              <a:latin typeface="Consolas" panose="020B0609020204030204" pitchFamily="49" charset="0"/>
                            </a:rPr>
                            <a:t>+ </a:t>
                          </a:r>
                          <a:r>
                            <a:rPr lang="en-US" sz="2400" dirty="0" err="1">
                              <a:latin typeface="Consolas" panose="020B0609020204030204" pitchFamily="49" charset="0"/>
                            </a:rPr>
                            <a:t>assignment.variable.b.operator</a:t>
                          </a:r>
                          <a:r>
                            <a:rPr lang="en-US" sz="2400" dirty="0">
                              <a:latin typeface="Consolas" panose="020B0609020204030204" pitchFamily="49" charset="0"/>
                            </a:rPr>
                            <a:t>.=.literal.1;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7648732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4543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97004-879A-48FD-B87B-FC6FC796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and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2155E0-D48E-4B49-BC1A-FDA6E16E8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RQ2: Ablation Study.</a:t>
            </a:r>
            <a:br>
              <a:rPr lang="en-US" dirty="0"/>
            </a:br>
            <a:r>
              <a:rPr lang="en-US" dirty="0"/>
              <a:t>How does each component of FIRA contribute to the effectiveness?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09D15C-19EC-43BC-8873-FE81941BC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3376222"/>
            <a:ext cx="5477639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200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2DDEF48-6B6F-4C6E-A859-BA04BE602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5150" y="2627042"/>
            <a:ext cx="5981700" cy="423095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19739A4E-91D6-4022-AF91-E971CC2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and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605FD-C68C-4DD3-A78F-00C96533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RQ2: Ablation Study.</a:t>
            </a:r>
            <a:br>
              <a:rPr lang="en-US" dirty="0"/>
            </a:br>
            <a:r>
              <a:rPr lang="en-US" dirty="0"/>
              <a:t>How does each component of FIRA contribute to the effectiveness?</a:t>
            </a:r>
          </a:p>
        </p:txBody>
      </p:sp>
    </p:spTree>
    <p:extLst>
      <p:ext uri="{BB962C8B-B14F-4D97-AF65-F5344CB8AC3E}">
        <p14:creationId xmlns:p14="http://schemas.microsoft.com/office/powerpoint/2010/main" val="9363220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39A4E-91D6-4022-AF91-E971CC2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and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605FD-C68C-4DD3-A78F-00C96533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RQ2: Ablation Study.</a:t>
            </a:r>
            <a:br>
              <a:rPr lang="en-US" dirty="0"/>
            </a:br>
            <a:r>
              <a:rPr lang="en-US" dirty="0"/>
              <a:t>How does each component of FIRA contribute to the effectiveness?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203CFD-83EC-4748-81DD-079B5458F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2594246"/>
            <a:ext cx="6134100" cy="426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8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39A4E-91D6-4022-AF91-E971CC2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and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605FD-C68C-4DD3-A78F-00C96533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RQ2: Ablation Study.</a:t>
            </a:r>
            <a:br>
              <a:rPr lang="en-US" dirty="0"/>
            </a:br>
            <a:r>
              <a:rPr lang="en-US" dirty="0"/>
              <a:t>How does each component of FIRA contribute to the effectiveness?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DBB0E47-149D-450C-8C83-D382232F3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599" y="3429000"/>
            <a:ext cx="7706801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74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39A4E-91D6-4022-AF91-E971CC2D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and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9605FD-C68C-4DD3-A78F-00C965332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RQ3: Human Evaluation.</a:t>
            </a:r>
            <a:br>
              <a:rPr lang="en-US" dirty="0"/>
            </a:br>
            <a:r>
              <a:rPr lang="en-US" dirty="0"/>
              <a:t>How does FIRA perform from the perspective of developers?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5BF9C2-B520-450C-8780-CDB9E81E2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3390900"/>
            <a:ext cx="7649643" cy="246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97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39473AC-58B8-4EF9-94F8-CDC56CF1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548010"/>
            <a:ext cx="6096000" cy="4309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81CB61F-3314-4407-BA02-D19DFA3F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and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B577C-BF67-41EA-BBB3-C8418A89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RQ3: Human Evaluation.</a:t>
            </a:r>
            <a:br>
              <a:rPr lang="en-US" dirty="0"/>
            </a:br>
            <a:r>
              <a:rPr lang="en-US" dirty="0"/>
              <a:t>How does FIRA perform from the perspective of developers?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454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9E8F65-CD74-4169-993B-F1F5484EB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2655040"/>
            <a:ext cx="7353300" cy="420296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81CB61F-3314-4407-BA02-D19DFA3F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 and Analysis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4B577C-BF67-41EA-BBB3-C8418A897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RQ3: Human Evaluation.</a:t>
            </a:r>
            <a:br>
              <a:rPr lang="en-US" dirty="0"/>
            </a:br>
            <a:r>
              <a:rPr lang="en-US" dirty="0"/>
              <a:t>How does FIRA perform from the perspective of developers?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5266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93812-0B38-4A14-AED1-9969E7DA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AD5A5F-8E95-4B01-B6B6-5581A6B63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67385"/>
            <a:ext cx="10363200" cy="482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803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A46C6-355F-420E-AA63-B348B815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previous techniques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A615BC-48C1-4CFE-B883-7FD1A0F37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768" y="1619711"/>
            <a:ext cx="9211961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01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D3EE432F-EDD0-4EAF-A966-F6DF24C9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023" y="0"/>
            <a:ext cx="74959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417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A46C6-355F-420E-AA63-B348B815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previous techniques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8874F4-2150-44D6-B57E-708B364F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They represent the code changes by simply putting old version and new version together without explicit highlighting fine-grained edit operations.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They mainly focus on coarse-grained tokens without explicitly and individually describing finer-grained tokens.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A1ABA3E-FE0A-483C-B0D0-84E90A2998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395409"/>
              </p:ext>
            </p:extLst>
          </p:nvPr>
        </p:nvGraphicFramePr>
        <p:xfrm>
          <a:off x="1256631" y="4001294"/>
          <a:ext cx="9678737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1462">
                  <a:extLst>
                    <a:ext uri="{9D8B030D-6E8A-4147-A177-3AD203B41FA5}">
                      <a16:colId xmlns:a16="http://schemas.microsoft.com/office/drawing/2014/main" val="1233161374"/>
                    </a:ext>
                  </a:extLst>
                </a:gridCol>
                <a:gridCol w="7327275">
                  <a:extLst>
                    <a:ext uri="{9D8B030D-6E8A-4147-A177-3AD203B41FA5}">
                      <a16:colId xmlns:a16="http://schemas.microsoft.com/office/drawing/2014/main" val="2959708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code change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nsolas" panose="020B0609020204030204" pitchFamily="49" charset="0"/>
                        </a:rPr>
                        <a:t>... </a:t>
                      </a: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setMinimumSize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 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243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commit message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... set minimum size 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588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55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A46C6-355F-420E-AA63-B348B8157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previous techniques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8B6C87C-BACB-4918-A37F-C9399E541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625" y="1690688"/>
            <a:ext cx="9316750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25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3E224-B324-49D7-B308-BAFB30A8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Change Representation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0F3310-3EE3-4C8C-A706-24466B00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Graph construction: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Building chopped ASTs.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sub-tokens.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Annotating edit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Incorporating additional sequential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7374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2BF89-822C-422B-8937-4E1EB2FF9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Change Representation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F04FD7B-E4CD-409F-98AC-C013651D1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433" y="1825625"/>
            <a:ext cx="84091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51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AE9EA-07D3-4354-835D-7C2A4591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Change Representation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04E95C-FB40-43AC-8A46-7583E175B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Building chopped ASTs.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Previous techniques often represent all the changed code together.</a:t>
            </a:r>
            <a:br>
              <a:rPr lang="en-US" dirty="0"/>
            </a:br>
            <a:r>
              <a:rPr lang="en-US" dirty="0"/>
              <a:t>	</a:t>
            </a:r>
            <a:r>
              <a:rPr lang="en-US" sz="2400" dirty="0"/>
              <a:t>CODISUM concatenates all deleted/added hunks as a sequence;</a:t>
            </a:r>
            <a:br>
              <a:rPr lang="en-US" sz="2400" dirty="0"/>
            </a:br>
            <a:r>
              <a:rPr lang="en-US" sz="2400" dirty="0"/>
              <a:t>	ATOM always constructs AST of the entire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FIRA constructs ASTs at hunk level.</a:t>
            </a:r>
          </a:p>
        </p:txBody>
      </p:sp>
    </p:spTree>
    <p:extLst>
      <p:ext uri="{BB962C8B-B14F-4D97-AF65-F5344CB8AC3E}">
        <p14:creationId xmlns:p14="http://schemas.microsoft.com/office/powerpoint/2010/main" val="1199512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650</Words>
  <Application>Microsoft Office PowerPoint</Application>
  <PresentationFormat>宽屏</PresentationFormat>
  <Paragraphs>104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等线</vt:lpstr>
      <vt:lpstr>等线 Light</vt:lpstr>
      <vt:lpstr>Arial</vt:lpstr>
      <vt:lpstr>Calibri</vt:lpstr>
      <vt:lpstr>Calibri Light</vt:lpstr>
      <vt:lpstr>Cambria Math</vt:lpstr>
      <vt:lpstr>Consolas</vt:lpstr>
      <vt:lpstr>Office 主题​​</vt:lpstr>
      <vt:lpstr>PowerPoint 演示文稿</vt:lpstr>
      <vt:lpstr>Limitations of previous techniques</vt:lpstr>
      <vt:lpstr>Limitations of previous techniques</vt:lpstr>
      <vt:lpstr>PowerPoint 演示文稿</vt:lpstr>
      <vt:lpstr>Limitations of previous techniques</vt:lpstr>
      <vt:lpstr>Limitations of previous techniques</vt:lpstr>
      <vt:lpstr>Code Change Representation</vt:lpstr>
      <vt:lpstr>Code Change Representation</vt:lpstr>
      <vt:lpstr>Code Change Representation</vt:lpstr>
      <vt:lpstr>Code Change Representation</vt:lpstr>
      <vt:lpstr>Code Change Representation</vt:lpstr>
      <vt:lpstr>Code Change Representation</vt:lpstr>
      <vt:lpstr>Code Change Representation</vt:lpstr>
      <vt:lpstr>Code Change Representation</vt:lpstr>
      <vt:lpstr>Code Change Representation</vt:lpstr>
      <vt:lpstr>Model Architecture</vt:lpstr>
      <vt:lpstr>Evaluational Setups</vt:lpstr>
      <vt:lpstr>Experimental Results and Analysis</vt:lpstr>
      <vt:lpstr>Experimental Results and Analysis</vt:lpstr>
      <vt:lpstr>Experimental Results and Analysis</vt:lpstr>
      <vt:lpstr>Experimental Results and Analysis</vt:lpstr>
      <vt:lpstr>Experimental Results and Analysis</vt:lpstr>
      <vt:lpstr>Experimental Results and Analysis</vt:lpstr>
      <vt:lpstr>Experimental Results and Analysis</vt:lpstr>
      <vt:lpstr>Experimental Results and Analysis</vt:lpstr>
      <vt:lpstr>Experimental Results and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92</cp:revision>
  <dcterms:created xsi:type="dcterms:W3CDTF">2022-05-10T21:03:39Z</dcterms:created>
  <dcterms:modified xsi:type="dcterms:W3CDTF">2022-05-10T23:32:04Z</dcterms:modified>
</cp:coreProperties>
</file>