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90D7F-2A68-46D7-A1C7-372B0F87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00769-2A12-4495-9B6A-7D574F34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B8C65-D696-41C8-B687-E38C9363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EBC61-900F-46A5-82F9-689F5864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90165-5CD6-4F64-9A92-E36501E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7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13948-EDB6-41CB-9F5D-C317372D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45988-433C-4E5C-82E0-B71E12751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7B13A-4F3F-45E6-9B47-4DF4D691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BF0CA-7450-4DFD-80EA-7A3019F3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803D6-AB0A-4DE8-9734-DF9C7A34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1E5EC5-8DA7-47CE-99DC-9E21B356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EE8F3-83D3-47E2-A9DB-8D81EE61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13E1D-0FD6-477A-943E-305377C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894D0-DDE6-4D8B-AF33-57BA7F9D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36443-FA77-49EE-B263-F3FC64FC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F0406-3175-43B9-B5A9-CA091107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10903-D12B-4ACF-A46E-F4FE8CDA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FC177-61A4-42A5-B817-5EA3937F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FDD71-0B9E-472E-99F5-594EFC49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9526D-FB95-4BD0-9E4A-4981DFF2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25CF3-AFB1-4BEA-A9B0-9BEB6D3F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E1F07-7691-4974-B6B8-735B1B5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74AAD-21FA-45E3-B011-8C553412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9612F-E11D-4C4E-B63D-7BCE3D3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0998C-5F20-453F-B291-B12F4233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B1AE8-7458-4C9A-A826-412E1704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B6A81-1B31-40A2-958D-03B994FAB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7A32D-7C34-4CF9-8413-AD44F3794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35D57-3885-425D-BF62-097331E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5F4A0-9271-467A-B1F8-10E461CA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4B98C-B6F0-4647-AF86-DA07DE2A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2D0DD-948E-4F03-A032-C7C38295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4F2B7-E5B5-4548-96DD-38EE16F9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DA746-1851-436D-97E9-2ADC080AA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0F94C-9E58-483A-A0D3-1B91B5300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9C4EF-1124-4E14-BEF9-7483773F2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8E4E34-45F3-4384-8242-1DD73802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28091F-DAC8-4FF5-BDC6-1D4B1FAF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423EC-22DA-4F2B-8608-18661C22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4C086-7F2A-42BD-B6A6-1777C68E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94B6F9-D331-4935-A5F2-AF290F98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9BA9B-B524-4B00-8157-9ABCF95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62E8B2-1379-429B-9842-40A8E114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B1EFF-7AEC-4177-8B55-76B1615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47EDA-D827-4AE9-B2BD-BC26B271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6EF5EF-8A31-4984-BB2D-E3230C13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68CD2-C5B5-4948-9ACE-E9E67F3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F6E95-DE5D-4766-8729-317F2529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6ECBA-CFDC-46A4-A6FF-C5CF9620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F3BB-640C-4BD0-9CCE-FBB024AB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ADB88-34CA-483A-963C-DDCC5958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96DC-7D01-48C5-BAE5-79E598A2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9FCCC-4B2C-4E8D-9BFE-CA554E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47BB4-177C-4FAC-8343-116FBD19E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F2AF5-E3CA-4988-A851-D3177F2B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07E27-8812-4A36-ACCA-22C8F426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62181-5B33-4FD3-925C-2AB7A011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D168B-12AC-4B50-8D43-6B44F6D0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5A667F-7F5C-4256-9B55-395A9100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24752-7226-4491-8A24-F640B647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1C155-6B25-4AB5-90B6-64511BFC9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4F4F-0D34-4FDC-BDBB-522749F2617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17830-0069-4348-B071-9D799735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38DC8-7B8C-4FA7-990A-F8131778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F4C4-A247-4B1D-A5AE-D433429E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F3B6-3FF3-486A-A3EA-84B5C6D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64029-98B7-407A-BD8F-28FEAEFC0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26976"/>
            <a:ext cx="9144000" cy="1655762"/>
          </a:xfrm>
        </p:spPr>
        <p:txBody>
          <a:bodyPr/>
          <a:lstStyle/>
          <a:p>
            <a:r>
              <a:rPr lang="en-US" dirty="0"/>
              <a:t>IJCAI 2022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8F8CD-4639-46B1-967C-A1B989FB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656"/>
            <a:ext cx="12192000" cy="50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B2FD-BD12-427C-95A4-202B3161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E59DB8-A074-46F3-8085-2AAE08BF9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</a:t>
                </a:r>
                <a:r>
                  <a:rPr lang="en-US" dirty="0" err="1"/>
                  <a:t>pass@k</a:t>
                </a:r>
                <a:r>
                  <a:rPr lang="en-US" dirty="0"/>
                  <a:t> as the metrics.</a:t>
                </a:r>
              </a:p>
              <a:p>
                <a:pPr lvl="1"/>
                <a:r>
                  <a:rPr lang="en-US" dirty="0"/>
                  <a:t>When k samples are generated per problem, </a:t>
                </a:r>
                <a:r>
                  <a:rPr lang="en-US" dirty="0" err="1"/>
                  <a:t>pass@k</a:t>
                </a:r>
                <a:r>
                  <a:rPr lang="en-US" dirty="0"/>
                  <a:t> indicates the fraction of correct ones.</a:t>
                </a:r>
              </a:p>
              <a:p>
                <a:pPr lvl="1"/>
                <a:r>
                  <a:rPr lang="en-US" dirty="0"/>
                  <a:t>Following Chen et al., we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/>
                  <a:t> in experiments) per problem and count the number of correct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 err="1"/>
                  <a:t>pass@k</a:t>
                </a:r>
                <a:r>
                  <a:rPr lang="en-US" dirty="0"/>
                  <a:t> = 1; otherwise,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E59DB8-A074-46F3-8085-2AAE08BF9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98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E8748-DE19-4D98-84F2-27D96BF6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240B62-528E-460F-A493-9CDEA5C0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738" y="169272"/>
            <a:ext cx="6577262" cy="65194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48DC08-DF04-421D-9638-F279CCE04A97}"/>
              </a:ext>
            </a:extLst>
          </p:cNvPr>
          <p:cNvSpPr txBox="1"/>
          <p:nvPr/>
        </p:nvSpPr>
        <p:spPr>
          <a:xfrm>
            <a:off x="838200" y="1507958"/>
            <a:ext cx="4776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small" dirty="0" err="1"/>
              <a:t>PyCodeGPT</a:t>
            </a:r>
            <a:r>
              <a:rPr lang="en-US" sz="2800" cap="small" dirty="0"/>
              <a:t>-XL</a:t>
            </a:r>
            <a:r>
              <a:rPr lang="en-US" sz="2800" dirty="0"/>
              <a:t> and </a:t>
            </a:r>
            <a:r>
              <a:rPr lang="en-US" sz="2800" cap="small" dirty="0" err="1"/>
              <a:t>CodeGen</a:t>
            </a:r>
            <a:r>
              <a:rPr lang="en-US" sz="2800" cap="small" dirty="0"/>
              <a:t>-XL</a:t>
            </a:r>
            <a:r>
              <a:rPr lang="en-US" sz="2800" dirty="0"/>
              <a:t> are continual pre-trained </a:t>
            </a:r>
            <a:r>
              <a:rPr lang="en-US" sz="2800" cap="small" dirty="0" err="1"/>
              <a:t>PyCodeGPT</a:t>
            </a:r>
            <a:r>
              <a:rPr lang="en-US" sz="2800" dirty="0"/>
              <a:t> and </a:t>
            </a:r>
            <a:r>
              <a:rPr lang="en-US" sz="2800" cap="small" dirty="0" err="1"/>
              <a:t>CodeGen</a:t>
            </a:r>
            <a:r>
              <a:rPr lang="en-US" sz="2800" dirty="0"/>
              <a:t> on the extracted sub-corpus.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CERT only anonymizes user-defined constants.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CERT-N anonymizes only user-defined names.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CERT-NC anonymizes both.</a:t>
            </a:r>
          </a:p>
        </p:txBody>
      </p:sp>
    </p:spTree>
    <p:extLst>
      <p:ext uri="{BB962C8B-B14F-4D97-AF65-F5344CB8AC3E}">
        <p14:creationId xmlns:p14="http://schemas.microsoft.com/office/powerpoint/2010/main" val="94407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1853-41BF-46AE-80CC-A398B384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DF4F53-54BE-43CC-B695-5E825ADE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193" y="1825625"/>
            <a:ext cx="8383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6BE02-937A-434E-9049-75A8A69C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FA0A3C-3086-4817-8565-3CA7C43F5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600" y="2506662"/>
            <a:ext cx="7304799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E47DBE-F582-4515-91DB-6F7ECC4B0228}"/>
              </a:ext>
            </a:extLst>
          </p:cNvPr>
          <p:cNvSpPr txBox="1"/>
          <p:nvPr/>
        </p:nvSpPr>
        <p:spPr>
          <a:xfrm>
            <a:off x="838199" y="121363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sketcher generates multiple (200 in experiments) candidates, and we choose the one that appears the most (in all experiments).</a:t>
            </a:r>
          </a:p>
        </p:txBody>
      </p:sp>
    </p:spTree>
    <p:extLst>
      <p:ext uri="{BB962C8B-B14F-4D97-AF65-F5344CB8AC3E}">
        <p14:creationId xmlns:p14="http://schemas.microsoft.com/office/powerpoint/2010/main" val="318855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7F66-E0E1-4622-8120-48989746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A0CD2-5D9A-4354-95AE-EF77FB97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continually pre-train </a:t>
            </a:r>
            <a:r>
              <a:rPr lang="en-US" dirty="0" err="1"/>
              <a:t>PyCodeGPT</a:t>
            </a:r>
            <a:r>
              <a:rPr lang="en-US" dirty="0"/>
              <a:t> using the whole corpus using CERT, and obtain a model </a:t>
            </a:r>
            <a:r>
              <a:rPr lang="en-US" dirty="0" err="1"/>
              <a:t>CERTg</a:t>
            </a:r>
            <a:r>
              <a:rPr lang="en-US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355D57-309A-4B42-92B9-3FA2C778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494"/>
            <a:ext cx="12192000" cy="28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6D849-BEF3-49CD-9959-34126AE3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F2148C-E961-436A-B494-3727A71F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063"/>
            <a:ext cx="10515600" cy="40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7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BFD69-D5CB-492A-99E3-8D2D2C1B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258CDE-1E53-40C9-BE45-5DAA538EC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9" y="1925053"/>
            <a:ext cx="12127062" cy="41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6CA8D-ADBA-4996-AA13-85172478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4E4205-9707-4F93-B9C3-E2B72F26B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Text-code pairs are expensive.</a:t>
                </a:r>
              </a:p>
              <a:p>
                <a:r>
                  <a:rPr lang="en-US" dirty="0"/>
                  <a:t>In recent research, researchers train large LMs on large-scale code corpora and perform zero-shot code-gen.</a:t>
                </a:r>
              </a:p>
              <a:p>
                <a:r>
                  <a:rPr lang="en-US" dirty="0"/>
                  <a:t>In this paper, we want to generate library-oriented code snippets with pretrained LMs.</a:t>
                </a:r>
              </a:p>
              <a:p>
                <a:pPr lvl="1"/>
                <a:r>
                  <a:rPr lang="en-US" dirty="0"/>
                  <a:t>Reusing 3</a:t>
                </a:r>
                <a:r>
                  <a:rPr lang="en-US" baseline="30000" dirty="0"/>
                  <a:t>rd</a:t>
                </a:r>
                <a:r>
                  <a:rPr lang="en-US" dirty="0"/>
                  <a:t>-party libraries is a common practice.</a:t>
                </a:r>
              </a:p>
              <a:p>
                <a:pPr lvl="1"/>
                <a:r>
                  <a:rPr lang="en-US" dirty="0"/>
                  <a:t>Learning to use them are not easy.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&gt;40%</m:t>
                    </m:r>
                  </m:oMath>
                </a14:m>
                <a:r>
                  <a:rPr lang="en-US" dirty="0"/>
                  <a:t> Python problems on </a:t>
                </a:r>
                <a:r>
                  <a:rPr lang="en-US" dirty="0" err="1"/>
                  <a:t>StackOverflow</a:t>
                </a:r>
                <a:r>
                  <a:rPr lang="en-US" dirty="0"/>
                  <a:t> have at least one library tag.</a:t>
                </a:r>
              </a:p>
              <a:p>
                <a:pPr lvl="1"/>
                <a:r>
                  <a:rPr lang="en-US" dirty="0"/>
                  <a:t>It is expensive to label code snippets that use the same library.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4E4205-9707-4F93-B9C3-E2B72F26B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9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E5D5DB-D87E-450A-AD28-B4238D9F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86" y="347030"/>
            <a:ext cx="7243014" cy="65109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CBC4A6-52D9-4F48-A32F-0572FF7D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7AEF-2972-41D5-90F9-50AA0065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505" cy="4351338"/>
          </a:xfrm>
        </p:spPr>
        <p:txBody>
          <a:bodyPr/>
          <a:lstStyle/>
          <a:p>
            <a:r>
              <a:rPr lang="en-US" dirty="0"/>
              <a:t>Library-oriented code snippets are more likely to share similar sketches.</a:t>
            </a:r>
          </a:p>
          <a:p>
            <a:r>
              <a:rPr lang="en-US" dirty="0"/>
              <a:t>We define </a:t>
            </a:r>
            <a:r>
              <a:rPr lang="en-US" i="1" dirty="0"/>
              <a:t>sketch</a:t>
            </a:r>
            <a:r>
              <a:rPr lang="en-US" dirty="0"/>
              <a:t> as the code structure after anonymizing user-defined terms, e.g. variables, constants, etc.</a:t>
            </a:r>
          </a:p>
          <a:p>
            <a:pPr lvl="1"/>
            <a:r>
              <a:rPr lang="en-US" dirty="0"/>
              <a:t>This has also been identified as API usage patterns by previous researchers.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7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52469-F7CA-453F-91C1-4BF621AD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Formulation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E9DB5E-D335-4FF6-91E1-84D6A0330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943" y="1475874"/>
            <a:ext cx="8986114" cy="50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75FB76-1986-47ED-8C3C-400CD472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40" y="0"/>
            <a:ext cx="710366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2B4B7F-92AB-4FDA-B787-9AFB26A9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5A33F-7B2C-4414-8753-C87C3F89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56747" cy="4351338"/>
          </a:xfrm>
        </p:spPr>
        <p:txBody>
          <a:bodyPr/>
          <a:lstStyle/>
          <a:p>
            <a:r>
              <a:rPr lang="en-US" dirty="0"/>
              <a:t>Given x as the input, the sketcher predicts the sketch, s.</a:t>
            </a:r>
          </a:p>
          <a:p>
            <a:r>
              <a:rPr lang="en-US" dirty="0"/>
              <a:t>Given </a:t>
            </a:r>
            <a:r>
              <a:rPr lang="en-US" dirty="0" err="1"/>
              <a:t>concat</a:t>
            </a:r>
            <a:r>
              <a:rPr lang="en-US" dirty="0"/>
              <a:t>(x, s) as input, the generator predicts the target code y.</a:t>
            </a:r>
          </a:p>
          <a:p>
            <a:endParaRPr lang="en-US" dirty="0"/>
          </a:p>
          <a:p>
            <a:r>
              <a:rPr lang="en-US" dirty="0"/>
              <a:t>The sketcher and the generator are built by continual pre-training on base model.</a:t>
            </a:r>
          </a:p>
        </p:txBody>
      </p:sp>
    </p:spTree>
    <p:extLst>
      <p:ext uri="{BB962C8B-B14F-4D97-AF65-F5344CB8AC3E}">
        <p14:creationId xmlns:p14="http://schemas.microsoft.com/office/powerpoint/2010/main" val="375195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9574CC-D408-4EE7-B46E-89A3C21AB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96" y="1871328"/>
            <a:ext cx="11399208" cy="49866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1E6B0A-309A-4820-B469-EDBB0EE9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160912-B5E9-4C9E-B52F-D574B3873EF2}"/>
              </a:ext>
            </a:extLst>
          </p:cNvPr>
          <p:cNvSpPr txBox="1"/>
          <p:nvPr/>
        </p:nvSpPr>
        <p:spPr>
          <a:xfrm>
            <a:off x="815496" y="1213634"/>
            <a:ext cx="10561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Extract files that use a specific library as a sub-corpus.</a:t>
            </a:r>
          </a:p>
          <a:p>
            <a:r>
              <a:rPr lang="en-US" sz="2800" dirty="0"/>
              <a:t>Use the sub-corpus to continue pre-training.</a:t>
            </a:r>
          </a:p>
        </p:txBody>
      </p:sp>
    </p:spTree>
    <p:extLst>
      <p:ext uri="{BB962C8B-B14F-4D97-AF65-F5344CB8AC3E}">
        <p14:creationId xmlns:p14="http://schemas.microsoft.com/office/powerpoint/2010/main" val="9186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73309-71E9-4AC3-AC5A-7CF7C13C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464FE-0E5A-441C-85E2-8E9C919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Little work has been done to evaluate library-oriented code-gen.</a:t>
            </a:r>
          </a:p>
          <a:p>
            <a:r>
              <a:rPr lang="en-US" dirty="0"/>
              <a:t>We craft </a:t>
            </a:r>
            <a:r>
              <a:rPr lang="en-US" dirty="0" err="1"/>
              <a:t>PandasEval</a:t>
            </a:r>
            <a:r>
              <a:rPr lang="en-US" dirty="0"/>
              <a:t> and </a:t>
            </a:r>
            <a:r>
              <a:rPr lang="en-US" dirty="0" err="1"/>
              <a:t>NumpyEval</a:t>
            </a:r>
            <a:r>
              <a:rPr lang="en-US" dirty="0"/>
              <a:t>, for Pandas and </a:t>
            </a:r>
            <a:r>
              <a:rPr lang="en-US" dirty="0" err="1"/>
              <a:t>Numpy</a:t>
            </a:r>
            <a:r>
              <a:rPr lang="en-US" dirty="0"/>
              <a:t>, respectively.</a:t>
            </a:r>
          </a:p>
          <a:p>
            <a:r>
              <a:rPr lang="en-US" dirty="0"/>
              <a:t>Each sample is a programming problem consisting of context and target code.</a:t>
            </a:r>
          </a:p>
          <a:p>
            <a:r>
              <a:rPr lang="en-US" dirty="0"/>
              <a:t>We search for posts using the library tag on </a:t>
            </a:r>
            <a:r>
              <a:rPr lang="en-US" dirty="0" err="1"/>
              <a:t>StackOverflow</a:t>
            </a:r>
            <a:r>
              <a:rPr lang="en-US" dirty="0"/>
              <a:t>, and select accepted answers with high votes.</a:t>
            </a:r>
          </a:p>
          <a:p>
            <a:r>
              <a:rPr lang="en-US" dirty="0"/>
              <a:t>We manually organize them into the form needed for our benchmarks, and polish them so that the descriptions are clear and the codes are correct.</a:t>
            </a:r>
          </a:p>
        </p:txBody>
      </p:sp>
    </p:spTree>
    <p:extLst>
      <p:ext uri="{BB962C8B-B14F-4D97-AF65-F5344CB8AC3E}">
        <p14:creationId xmlns:p14="http://schemas.microsoft.com/office/powerpoint/2010/main" val="127774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EB4A-8759-49D7-86A8-0E9DD7B0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729DC-09A6-482E-AAC8-CF441DD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craft 101 programming problems for each dataset.</a:t>
            </a:r>
          </a:p>
          <a:p>
            <a:r>
              <a:rPr lang="en-US" dirty="0"/>
              <a:t>We equip Each problem is equipped with test cases for evaluation.</a:t>
            </a:r>
          </a:p>
          <a:p>
            <a:pPr lvl="1"/>
            <a:r>
              <a:rPr lang="en-US" dirty="0"/>
              <a:t>We create 20 test cases for problems in the form of a function.</a:t>
            </a:r>
          </a:p>
          <a:p>
            <a:pPr lvl="2"/>
            <a:r>
              <a:rPr lang="en-US" dirty="0"/>
              <a:t>64% in </a:t>
            </a:r>
            <a:r>
              <a:rPr lang="en-US" dirty="0" err="1"/>
              <a:t>PandasEval</a:t>
            </a:r>
            <a:r>
              <a:rPr lang="en-US" dirty="0"/>
              <a:t>, 30% in </a:t>
            </a:r>
            <a:r>
              <a:rPr lang="en-US" dirty="0" err="1"/>
              <a:t>NumpyEval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create 1 test case for other problems.</a:t>
            </a:r>
          </a:p>
          <a:p>
            <a:r>
              <a:rPr lang="en-US" dirty="0"/>
              <a:t>We pre-train the model on a self-collected GitHub corpus, so the data are not leaked.</a:t>
            </a:r>
          </a:p>
        </p:txBody>
      </p:sp>
    </p:spTree>
    <p:extLst>
      <p:ext uri="{BB962C8B-B14F-4D97-AF65-F5344CB8AC3E}">
        <p14:creationId xmlns:p14="http://schemas.microsoft.com/office/powerpoint/2010/main" val="31838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DE7AE-8C2C-44AA-B38B-D81BEC2F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C411D-9A58-46F4-AAF9-5B77F720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researchers' attempts to reproduce Codex failed.</a:t>
            </a:r>
          </a:p>
          <a:p>
            <a:r>
              <a:rPr lang="en-US" dirty="0"/>
              <a:t>We pre-trained a LM, </a:t>
            </a:r>
            <a:r>
              <a:rPr lang="en-US" cap="small" dirty="0" err="1"/>
              <a:t>PyCodeGPT</a:t>
            </a:r>
            <a:r>
              <a:rPr lang="en-US" cap="small" dirty="0"/>
              <a:t>,</a:t>
            </a:r>
            <a:r>
              <a:rPr lang="en-US" dirty="0"/>
              <a:t> on a carefully cleaned Python dataset collected from GitHub (13.0M files after cleaning).</a:t>
            </a:r>
          </a:p>
          <a:p>
            <a:r>
              <a:rPr lang="en-US" dirty="0"/>
              <a:t>We also use </a:t>
            </a:r>
            <a:r>
              <a:rPr lang="en-US" dirty="0" err="1"/>
              <a:t>CodeGen</a:t>
            </a:r>
            <a:r>
              <a:rPr lang="en-US" dirty="0"/>
              <a:t> as one of our base models.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2F42C2-0BD5-4EB2-9D67-12A46256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11" y="3733116"/>
            <a:ext cx="8373978" cy="30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9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558</Words>
  <Application>Microsoft Office PowerPoint</Application>
  <PresentationFormat>宽屏</PresentationFormat>
  <Paragraphs>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Introduction</vt:lpstr>
      <vt:lpstr>Introduction</vt:lpstr>
      <vt:lpstr>Task Formulation</vt:lpstr>
      <vt:lpstr>CERT</vt:lpstr>
      <vt:lpstr>CERT</vt:lpstr>
      <vt:lpstr>Benchmarks</vt:lpstr>
      <vt:lpstr>Benchmarks</vt:lpstr>
      <vt:lpstr>Base Models</vt:lpstr>
      <vt:lpstr>Evaluation Metrics</vt:lpstr>
      <vt:lpstr>Results</vt:lpstr>
      <vt:lpstr>Results</vt:lpstr>
      <vt:lpstr>Results</vt:lpstr>
      <vt:lpstr>Results</vt:lpstr>
      <vt:lpstr>Results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97</cp:revision>
  <dcterms:created xsi:type="dcterms:W3CDTF">2022-06-21T19:35:11Z</dcterms:created>
  <dcterms:modified xsi:type="dcterms:W3CDTF">2022-06-21T21:25:35Z</dcterms:modified>
</cp:coreProperties>
</file>