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8" autoAdjust="0"/>
    <p:restoredTop sz="65253" autoAdjust="0"/>
  </p:normalViewPr>
  <p:slideViewPr>
    <p:cSldViewPr snapToGrid="0">
      <p:cViewPr>
        <p:scale>
          <a:sx n="60" d="100"/>
          <a:sy n="60" d="100"/>
        </p:scale>
        <p:origin x="-2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222FE-6A9D-4B98-928A-BD173F8E942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77BDB-F3BF-4D18-B447-6B5BFB0DC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65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multi-modality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refers to the fact that there are multiple possible translations for a single source sentence.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-&gt; if several references -&gt; may learn to generate output that mixes several translations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(Even one input -&gt; one output, semantically similar sentences can still confuse the model)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(Because based on what they learn from the corpus, multiple translations are natural)</a:t>
            </a:r>
          </a:p>
          <a:p>
            <a:r>
              <a:rPr lang="en-US" dirty="0"/>
              <a:t>Inference -&gt; each token is sampled independently, still can mix several translations</a:t>
            </a:r>
          </a:p>
          <a:p>
            <a:endParaRPr lang="en-US" dirty="0"/>
          </a:p>
          <a:p>
            <a:r>
              <a:rPr lang="en-US" dirty="0"/>
              <a:t>Transformer does not have this problem, since they generate left-to-right, and the prefix is given.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77BDB-F3BF-4D18-B447-6B5BFB0DC2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remove all vertices with passing probabilities smaller than 0.1.</a:t>
            </a:r>
          </a:p>
          <a:p>
            <a:r>
              <a:rPr lang="en-US" dirty="0"/>
              <a:t>Passing probability: how likely the vertex will appear on a randomly sampled </a:t>
            </a:r>
            <a:r>
              <a:rPr lang="en-US" dirty="0" err="1"/>
              <a:t>ath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Only showing top 90% probabilities.</a:t>
            </a:r>
          </a:p>
          <a:p>
            <a:endParaRPr lang="en-US" dirty="0"/>
          </a:p>
          <a:p>
            <a:r>
              <a:rPr lang="en-US" dirty="0"/>
              <a:t>But there can still have some incorrect sample like "Does that sounds ..."</a:t>
            </a:r>
          </a:p>
          <a:p>
            <a:r>
              <a:rPr lang="en-US" dirty="0"/>
              <a:t>Which requires more complex grammar.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77BDB-F3BF-4D18-B447-6B5BFB0DC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3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KD is effective because one model usually have one target for one input? (while in dataset there is multiple potential target)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If you have trained an AT first, why bother training another NAT?</a:t>
            </a:r>
            <a:br>
              <a:rPr lang="en-US" dirty="0"/>
            </a:br>
            <a:r>
              <a:rPr lang="en-US" dirty="0"/>
              <a:t>Such pre-processing makes NATs not practically used.</a:t>
            </a:r>
          </a:p>
          <a:p>
            <a:pPr marL="228600" indent="-228600">
              <a:buAutoNum type="arabicPeriod"/>
            </a:pPr>
            <a:r>
              <a:rPr lang="en-US" dirty="0"/>
              <a:t>KD restricts the student's performance (although not realistic now)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KD actually indirectly handles the multi-modality problem. Our solution is direct.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recent study (Huang et al., 2022b) provides a unified perspective showing that most existing methods actually modify targets or inputs to reduce the token dependencies in the data distribution, which eases the NAT training but introduces data distortion.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77BDB-F3BF-4D18-B447-6B5BFB0DC2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00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vertex models word distribution in specific position.</a:t>
            </a:r>
          </a:p>
          <a:p>
            <a:r>
              <a:rPr lang="en-US" dirty="0"/>
              <a:t>The edge represents transition between hidden states to organize words into a final sentence.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77BDB-F3BF-4D18-B447-6B5BFB0DC2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38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 and other vertices remain unchanged.</a:t>
            </a:r>
          </a:p>
          <a:p>
            <a:r>
              <a:rPr lang="en-US" dirty="0"/>
              <a:t>Other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77BDB-F3BF-4D18-B447-6B5BFB0DC2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09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 translation quality compared with non-iterative NATs while preserving competitive speedups.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Lookahead 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outperforms the best baseline by 2.2 BLEU average.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DA-Transformer achieves 7x-14x speedups over ATs, while remaining gaps are about 0.32 BLEU average.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WMT17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Zh-En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BeamSearch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outperform AT by 0.6 BLEU.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Dominates all iterative ATs on both BLEU and latency.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77BDB-F3BF-4D18-B447-6B5BFB0DC2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34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Quality-latency tradeoff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77BDB-F3BF-4D18-B447-6B5BFB0DC2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56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model can benefit from larger \lambda because our model can utilize different tokens to distinct vertices.</a:t>
            </a:r>
          </a:p>
          <a:p>
            <a:endParaRPr lang="en-US" dirty="0"/>
          </a:p>
          <a:p>
            <a:r>
              <a:rPr lang="en-US" dirty="0"/>
              <a:t>How about using max instead of sum when calculating the probability? So that is optimizing the most probable path vs optimizing all paths with different weights.</a:t>
            </a:r>
          </a:p>
          <a:p>
            <a:endParaRPr lang="en-US" dirty="0"/>
          </a:p>
          <a:p>
            <a:r>
              <a:rPr lang="en-US" dirty="0"/>
              <a:t>In glancing training, you can either not use (all masked) or uniformly randomly mask some token or adaptively choose the masked token according to prediction accuracy.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Sum better than Max: one possibility is that max makes the weight assignments too sharp in the early training,  leading to a premature convergence where only several paths are used.</a:t>
            </a:r>
          </a:p>
          <a:p>
            <a:pPr marL="228600" indent="-228600">
              <a:buAutoNum type="arabicPeriod"/>
            </a:pPr>
            <a:r>
              <a:rPr lang="en-US" dirty="0"/>
              <a:t>Uniform &gt; None and Adaptive &gt; None: glancing training is better than vanilla training.</a:t>
            </a:r>
          </a:p>
          <a:p>
            <a:pPr marL="228600" indent="-228600">
              <a:buAutoNum type="arabicPeriod"/>
            </a:pPr>
            <a:r>
              <a:rPr lang="en-US" dirty="0"/>
              <a:t>Adaptive &gt; Uniform: it can choose the masking ratio dynamically.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77BDB-F3BF-4D18-B447-6B5BFB0DC2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80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model does not suffer from label inconsistency problem, so our label accuracy is high.</a:t>
            </a:r>
          </a:p>
          <a:p>
            <a:endParaRPr lang="en-US" dirty="0"/>
          </a:p>
          <a:p>
            <a:r>
              <a:rPr lang="en-US" dirty="0"/>
              <a:t>CTC avoids position mismatches by inserting empty or repeated tokens, requiring translations share similar lexical choices, which cannot handle diverse translations.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77BDB-F3BF-4D18-B447-6B5BFB0DC2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46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same temperature, our model (w/o KD) can generate far more diverse results than GLAT+CTC.</a:t>
            </a:r>
          </a:p>
          <a:p>
            <a:r>
              <a:rPr lang="en-US" dirty="0"/>
              <a:t>showing our model can learn multiple diverse translations.</a:t>
            </a:r>
          </a:p>
          <a:p>
            <a:endParaRPr lang="en-US" dirty="0"/>
          </a:p>
          <a:p>
            <a:r>
              <a:rPr lang="en-US" dirty="0"/>
              <a:t>Compared with transformers, our model is slightly less diverse but achieves a close tradeoff.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77BDB-F3BF-4D18-B447-6B5BFB0DC2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1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28EF3-D935-4D20-8A61-82BE0F12C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3383F5-A23D-4750-AB44-7E98161D5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6CCC1-D9A0-46EC-B436-0F3B2E70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ACA8-D861-42D7-B031-CB7A8087E55A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E023D-4E20-4D44-8FF6-CE2C80D8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97538-A29D-44C5-9C4C-C2D8ACC3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DEA-4EC9-4A01-9992-F4C472160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1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D4765-C6E0-4BE4-952A-BEF1B232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B4A3E0-3867-43CA-82F2-932098B41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83364-8552-4638-A709-D52C37FE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ACA8-D861-42D7-B031-CB7A8087E55A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6AF1C-F3C6-4910-AD90-E4482F02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0719D-1248-45C0-966A-2965EA6D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DEA-4EC9-4A01-9992-F4C472160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8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B30B7D-C11D-48BB-9D45-6EB256BE2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5913D6-2A91-4964-81FA-DDA7D88A2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CF162-D4C1-43C4-8483-9FB83FA1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ACA8-D861-42D7-B031-CB7A8087E55A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B8C7A-F284-4F63-9258-34D4EC9A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12F25-3162-44D5-AFE3-7DE2C1D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DEA-4EC9-4A01-9992-F4C472160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7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28AF3-D9DD-4D09-A622-26F12124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4904E-9C12-4629-847A-5A3878BD6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3171A-59E5-4B84-9A84-D56190DD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ACA8-D861-42D7-B031-CB7A8087E55A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E2CD6-CF81-4CA8-8EFD-D48F50C3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E7240-B542-40A0-A11D-2005CF6A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DEA-4EC9-4A01-9992-F4C472160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4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45191-524C-4868-B2E4-C95610D4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C24514-D97E-4E09-868A-0F99304E7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34FB6-92E5-41EE-BE55-9D9D0EBD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ACA8-D861-42D7-B031-CB7A8087E55A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94DBB-0088-483A-9383-C3B4181D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88DABC-9BC8-4E2F-B7FC-E52881DB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DEA-4EC9-4A01-9992-F4C472160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9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50370-7D00-49AA-9B4B-F198ABF5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59DC6-599D-4629-B5E8-B109DD8C3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D84208-3014-4F7F-BABF-24003AB0B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28DBBC-6A4C-4350-9E42-FB306311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ACA8-D861-42D7-B031-CB7A8087E55A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186617-404C-4CD7-A7FC-E2B5C582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F6F2CC-5E7A-4656-B84B-D595DA44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DEA-4EC9-4A01-9992-F4C472160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1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34236-1EA5-45D9-A3B5-7120A056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E972F-5417-41AD-9DD7-3567966A5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174B67-58B5-4ACA-A750-2E20EBF04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491B84-63F0-4A0B-AB89-7E531A345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DABE8A-55BB-47FC-8B68-7B419B065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643C4B-75E2-40DE-9F75-D5B79AC3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ACA8-D861-42D7-B031-CB7A8087E55A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9229B0-99E9-497E-BCE9-E6893EDF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5210A4-83CD-4942-837F-AF4A9E16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DEA-4EC9-4A01-9992-F4C472160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2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CDD16-1CC1-4C1C-98BA-3C0F2DFB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8B5600-464B-4821-A4B2-03A7B6C3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ACA8-D861-42D7-B031-CB7A8087E55A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BA4EF4-0D74-4485-9517-A7528D35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D334B7-F3D6-495D-86E5-3BCC1C48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DEA-4EC9-4A01-9992-F4C472160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93E02E-114F-4D51-B297-8B0B6340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ACA8-D861-42D7-B031-CB7A8087E55A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D586CC-B786-4386-9F46-0B36CDC7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0D0D7D-0520-4CCB-823E-1814E529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DEA-4EC9-4A01-9992-F4C472160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0515D-C9E7-43EA-92EE-C049CC2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B022F-D3B6-486B-8AF0-20AA7F179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9C0912-BD89-4F15-BE7C-6D3DF544C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EEE3AA-5122-48EE-A45E-512C1F30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ACA8-D861-42D7-B031-CB7A8087E55A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840DF-9F78-4CBB-BB01-43C370A9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04E6DD-1312-439B-B8AA-9AA7CA98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DEA-4EC9-4A01-9992-F4C472160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8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94411-D814-4D1C-822B-69DEDB5D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B1B16B-C50F-4564-8D83-239745DD4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64161C-F74C-4890-84CE-FAC71271A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7808A3-F223-46B9-91F8-F9A13A7C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ACA8-D861-42D7-B031-CB7A8087E55A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A9040D-4731-49E6-BC54-BA9735B8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8CDFA1-48D7-44E9-9CC4-10CA0A05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6DEA-4EC9-4A01-9992-F4C472160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0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E7800B-8A67-4417-B43F-98CD7D19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BB6D36-3CAB-4E3F-A3C3-3ED404789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EAC5E-516F-404B-97A6-7D3A46ECA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4ACA8-D861-42D7-B031-CB7A8087E55A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8B2B1-4089-433D-BF42-F22A7DF43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F79D6-CE49-4F82-973E-1B5B8E1D5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A6DEA-4EC9-4A01-9992-F4C472160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9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E358C02-1BD3-424E-836C-B7AE9BD37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330"/>
            <a:ext cx="12192000" cy="2198670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87F25FB5-AECA-4543-9EBE-6A4F5AF02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76084"/>
            <a:ext cx="9144000" cy="1655762"/>
          </a:xfrm>
        </p:spPr>
        <p:txBody>
          <a:bodyPr/>
          <a:lstStyle/>
          <a:p>
            <a:r>
              <a:rPr lang="en-US" dirty="0"/>
              <a:t>ICML 2022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626A7D-35A5-4EA7-9366-19585271A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431" y="3429000"/>
            <a:ext cx="5229138" cy="224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6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D698D-C7C4-4219-9EAE-06749E3A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65DF94-4172-4450-BEF5-350976404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4057" y="1371600"/>
            <a:ext cx="9883886" cy="52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1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9E28E-39ED-4EB3-9A25-E540B8A1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580C9DB-DC27-4A17-B905-4A564A0A9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9304" y="1490133"/>
            <a:ext cx="9233392" cy="50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07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C55C1-8C66-4C58-8AC6-81A186CE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Ablation Study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80EF450-E578-430C-AE75-FE0FA36B9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90688"/>
            <a:ext cx="5538737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55CA84-2B7F-4231-ACCA-C2BB74664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546" y="2237320"/>
            <a:ext cx="6766454" cy="380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1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B3448-32DF-4430-A891-53027542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token accuracy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C7387FE-9B7F-4DEF-A760-D7F94F9E4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2959" y="1845733"/>
            <a:ext cx="9406082" cy="431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46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8C6F6-AD21-4AEC-8330-DFC3C824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diverse generation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35115DD-03C1-4705-889C-B896A2D64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4997" y="1320800"/>
            <a:ext cx="8062006" cy="536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7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5DD54-DBC8-4492-AF35-38233FF6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44537C-6EE8-4AAC-8EED-1DD383E67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968" y="2065867"/>
            <a:ext cx="12195936" cy="38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9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A9226-AB45-4A7D-86FA-0834F598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DE7C7-D703-4D11-BB70-8E6FA386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DA-Transformer: a NAT that captures multiple translations with a directed acyclic decoder.</a:t>
            </a:r>
          </a:p>
          <a:p>
            <a:r>
              <a:rPr lang="en-US" dirty="0"/>
              <a:t>Experimental results show that it outperforms all NAT baselines and is competitive with AT models.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this paper?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"DAG" in its title.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interesting way to construct a graph from a transformer.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Directly use it for code: how to handle paired tokens?</a:t>
            </a:r>
          </a:p>
        </p:txBody>
      </p:sp>
    </p:spTree>
    <p:extLst>
      <p:ext uri="{BB962C8B-B14F-4D97-AF65-F5344CB8AC3E}">
        <p14:creationId xmlns:p14="http://schemas.microsoft.com/office/powerpoint/2010/main" val="42183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6719E-904D-49E7-AF0C-70CFFF8F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E127D-FD34-432E-8BA2-69D8770DB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0515599" cy="468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NATs severely suffer from the </a:t>
            </a:r>
            <a:r>
              <a:rPr lang="en-US" i="1" dirty="0"/>
              <a:t>multi-modality problem</a:t>
            </a:r>
            <a:r>
              <a:rPr lang="en-US" dirty="0"/>
              <a:t>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8461F7-3176-41FB-B7A5-4657125EA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58" y="2294022"/>
            <a:ext cx="6730880" cy="447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5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7699C-1D8C-470B-8583-CBC60A7C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34F32-16CB-424C-A2C9-7A266CFFB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Currently, the main solution is to reduce data modalities by knowledge distillation from an AT teacher.</a:t>
            </a:r>
          </a:p>
          <a:p>
            <a:r>
              <a:rPr lang="en-US" dirty="0"/>
              <a:t>Current </a:t>
            </a:r>
            <a:r>
              <a:rPr lang="en-US" dirty="0" err="1"/>
              <a:t>SoTA</a:t>
            </a:r>
            <a:r>
              <a:rPr lang="en-US" dirty="0"/>
              <a:t> NATs heavily rely on KD. But,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NATs by KD makes the training process redundant.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Generally, the student model cannot outperform its teacher with a large margin.</a:t>
            </a:r>
          </a:p>
          <a:p>
            <a:endParaRPr lang="en-US" dirty="0"/>
          </a:p>
          <a:p>
            <a:r>
              <a:rPr lang="en-US" dirty="0"/>
              <a:t>In this paper, we propose to directly capture many translation modalities via a proposed Directed Acyclic Decoder.</a:t>
            </a:r>
          </a:p>
        </p:txBody>
      </p:sp>
    </p:spTree>
    <p:extLst>
      <p:ext uri="{BB962C8B-B14F-4D97-AF65-F5344CB8AC3E}">
        <p14:creationId xmlns:p14="http://schemas.microsoft.com/office/powerpoint/2010/main" val="405103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7DA7D-1C35-4807-A636-B4C709D2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8D797CA-0E53-43C3-85DF-E4B1258EA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22552"/>
            <a:ext cx="10515600" cy="395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6D9B8-CEEA-4E61-AC3E-1E72DFF4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C4191F-6856-4CC7-A872-62AC2E6BF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attention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softmax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C4191F-6856-4CC7-A872-62AC2E6BF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50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A9A98-C89B-4AB3-9A24-32D95AF5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- training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E5D67-C7D7-4679-9AD0-27A79628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How to train with only </a:t>
            </a:r>
            <a:r>
              <a:rPr lang="en-US" sz="2400" b="1" dirty="0"/>
              <a:t>one</a:t>
            </a:r>
            <a:r>
              <a:rPr lang="en-US" sz="2400" dirty="0"/>
              <a:t> reference?</a:t>
            </a:r>
          </a:p>
          <a:p>
            <a:r>
              <a:rPr lang="en-US" sz="2400" dirty="0"/>
              <a:t>Directly optimize the loss on all possible paths.</a:t>
            </a:r>
          </a:p>
          <a:p>
            <a:r>
              <a:rPr lang="en-US" sz="2400" dirty="0"/>
              <a:t>We find the objective assigns a single reference to several paths, so other possible translations are preserved on unchanged vertices.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076AA1-6956-42D1-B5AE-92313E1FF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4" y="3058894"/>
            <a:ext cx="5660572" cy="379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7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E45DB-51EA-4C2F-99A1-079C9037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- 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D79283-7763-4E47-8D24-78066E113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directly optimize the objective on all paths? That's expensive.</a:t>
                </a:r>
              </a:p>
              <a:p>
                <a:r>
                  <a:rPr lang="en-US" dirty="0"/>
                  <a:t>Use dynamic programming.</a:t>
                </a:r>
              </a:p>
              <a:p>
                <a:r>
                  <a:rPr lang="en-US" dirty="0"/>
                  <a:t>Denote the probability sum of path prefixes that end at the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generate the target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 and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PyTorch</a:t>
                </a:r>
                <a:r>
                  <a:rPr lang="en-US" dirty="0"/>
                  <a:t> operation.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are the target length and the graph size, respectively.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D79283-7763-4E47-8D24-78066E113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96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97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55FDD-C18B-49E5-8FCA-39F78079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- 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47B82A-A394-4B1D-AC57-A53E303E99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530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to apply glancing training on graph?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glancing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randomly masked target as an extra decoder input.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47B82A-A394-4B1D-AC57-A53E303E99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530600" cy="4351338"/>
              </a:xfrm>
              <a:blipFill>
                <a:blip r:embed="rId2"/>
                <a:stretch>
                  <a:fillRect l="-3627" t="-2241" r="-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708912A-5EAB-4279-8B46-00CD0CDCC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0" y="1375901"/>
            <a:ext cx="7292076" cy="525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6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6D9AF-743C-4E08-B2D9-9E9F6B6B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-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4F53CA-83CE-461E-BE30-66886B86F3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How to decode the DAG?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Greedy: use the most possible transition and token for each vertex.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Lookahead: jointly consider the transitions and the tokens.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 err="1"/>
                  <a:t>BeamSearch</a:t>
                </a:r>
                <a:r>
                  <a:rPr lang="en-US" dirty="0"/>
                  <a:t>: use beam search to find the optimal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gram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Following previous work, we combine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-gram language model to improve the performance.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are hyperparameters for length penalty and language model scores.</a:t>
                </a:r>
              </a:p>
              <a:p>
                <a:pPr marL="0" indent="0">
                  <a:buNone/>
                </a:pPr>
                <a:r>
                  <a:rPr lang="en-US" dirty="0"/>
                  <a:t>This is no-longer parallel, but the sequential operations do not involve deep network computations and can still be very efficient.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4F53CA-83CE-461E-BE30-66886B86F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74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1060</Words>
  <Application>Microsoft Office PowerPoint</Application>
  <PresentationFormat>宽屏</PresentationFormat>
  <Paragraphs>110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Introduction</vt:lpstr>
      <vt:lpstr>Introduction</vt:lpstr>
      <vt:lpstr>Method</vt:lpstr>
      <vt:lpstr>Method</vt:lpstr>
      <vt:lpstr>Method - training</vt:lpstr>
      <vt:lpstr>Method - training</vt:lpstr>
      <vt:lpstr>Method - training</vt:lpstr>
      <vt:lpstr>Method - inference</vt:lpstr>
      <vt:lpstr>Experiments</vt:lpstr>
      <vt:lpstr>Experiments</vt:lpstr>
      <vt:lpstr>Experiments - Ablation Study</vt:lpstr>
      <vt:lpstr>Analysis - token accuracy</vt:lpstr>
      <vt:lpstr>Analysis - diverse generation</vt:lpstr>
      <vt:lpstr>Case Study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Yeongmin Lii</dc:creator>
  <cp:lastModifiedBy>Yeongmin Lii</cp:lastModifiedBy>
  <cp:revision>134</cp:revision>
  <dcterms:created xsi:type="dcterms:W3CDTF">2022-08-02T16:42:50Z</dcterms:created>
  <dcterms:modified xsi:type="dcterms:W3CDTF">2022-08-03T01:54:32Z</dcterms:modified>
</cp:coreProperties>
</file>