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68" r:id="rId16"/>
    <p:sldId id="270" r:id="rId17"/>
    <p:sldId id="273" r:id="rId18"/>
    <p:sldId id="274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F5311-146D-4C64-9391-4274F1B1C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256AE-A29B-45E2-B5C8-ADAA0B21C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839CDE-9768-4CD3-A2FC-518EB8DA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A84D-DCF0-446D-81F9-AAEB5A70191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588EC-C248-484F-BD0C-58C9B8F0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2A4B3-91E1-4358-ADC6-4B7AF25E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5E2-1C00-4CE2-956E-10D6B632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5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D4DEF-DF8E-493B-81F1-AE49C786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C8475-4000-46CE-9E6E-CDD5DE49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6D53C-8379-49B4-8FF0-78A023AB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A84D-DCF0-446D-81F9-AAEB5A70191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2792D-3619-49D8-8381-25C20070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E698D-6DE4-43A9-990C-2C678093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5E2-1C00-4CE2-956E-10D6B632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35AC48-E3A9-413B-B8A8-2E463E95A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BE378-6AD1-4111-B8CA-E08D856EA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584BA-137E-49B4-86D4-D7EDB1DB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A84D-DCF0-446D-81F9-AAEB5A70191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7789D-CA9C-40E4-A9DC-D51D916E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30603-D76A-49BB-9536-D227DD8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5E2-1C00-4CE2-956E-10D6B632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C8ADE-1F70-47A5-90DC-F9D44716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7C131-B6D5-4E29-BCBC-C38907F3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2177E-DA20-41F8-981E-5060A6DE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A84D-DCF0-446D-81F9-AAEB5A70191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0F804-0557-4BC2-B2AA-A31EC39E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CF621-72CD-4418-A715-8CD36A21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5E2-1C00-4CE2-956E-10D6B632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8A07-05D6-4119-BBE6-807AC5D3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AF0598-70E3-4AE8-9557-FEB8AB16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4A762-81E7-4310-AC92-16B3514B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A84D-DCF0-446D-81F9-AAEB5A70191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BC5C7-4962-45BC-B0A1-55CD3595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1D378-E53F-469B-BA7F-D84ED224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5E2-1C00-4CE2-956E-10D6B632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2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13556-4216-48E6-A9A3-9AFC9611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32488-8F32-431E-B37E-FFF8858A8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2C117D-2D94-443F-856E-C24BB9CE9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4C309-18DC-46C9-9D62-E0B369FA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A84D-DCF0-446D-81F9-AAEB5A70191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2D3E31-8862-42C5-946B-E91C42B4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A66F8-5D38-4654-B063-4DB0FFEF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5E2-1C00-4CE2-956E-10D6B632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1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90D6C-3CB6-43CD-B8C9-315996D0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BBA9FE-8F8E-4EAC-94EA-4147D15F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B366E-3B9C-4541-8B47-6B842A021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FF7A72-55A9-48E9-8139-3898B1553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AA5BF3-E02F-4E57-A98F-73DE60F71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6C055C-8697-4230-B530-ECCB36CB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A84D-DCF0-446D-81F9-AAEB5A70191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F5E4A4-F004-4A88-8BFE-3EA46F3A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844046-DCA3-434C-9911-37491414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5E2-1C00-4CE2-956E-10D6B632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61015-FEF4-427C-B4D2-76F13C51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1A1FBE-B219-43E1-BC13-FDAB368D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A84D-DCF0-446D-81F9-AAEB5A70191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AEB9E9-503F-43FB-AFA5-69AE026C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2FBBC8-D334-493C-A40B-9A7C1438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5E2-1C00-4CE2-956E-10D6B632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DA27A3-5039-4F9D-BEA2-6D839384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A84D-DCF0-446D-81F9-AAEB5A70191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5879B0-F3CB-4B92-ABFA-46FD1844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B3A115-76CA-4AD3-89EA-23256116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5E2-1C00-4CE2-956E-10D6B632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5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0E7DD-1E8C-4C25-8B4F-74A53567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42732-E145-4A4C-9679-DE057CE9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E6B67-1F16-4345-B17C-DE034C94A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39612-6D4A-4BC7-ABA3-D28F49C4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A84D-DCF0-446D-81F9-AAEB5A70191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E8B8FC-CC10-402C-B44E-D6F290D2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2642F-3598-4ED6-85CD-AEE2B2F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5E2-1C00-4CE2-956E-10D6B632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1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60BFA-AC58-49B6-A64F-D582E9BE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9FAFA0-26B4-4178-B0AA-7B1E76C36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4F734E-9D41-448E-BBD0-45E40C7B3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837B91-0D5F-40F9-9D6D-46908EA7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A84D-DCF0-446D-81F9-AAEB5A70191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2B229-2261-4F6A-81ED-C06A5308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7F38F-4D15-462B-B1BE-23C3D3F0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45E2-1C00-4CE2-956E-10D6B632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3E1C10-1BBE-470C-9FD0-AB05D4FA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8383C-B12E-4CC0-A663-3A9E7CED4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5A734-0F45-4550-B5AE-6B8620494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0A84D-DCF0-446D-81F9-AAEB5A70191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A2133-6FE5-4590-B2F7-607F04D7A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BA08A-25E3-4A8B-9945-2C06F1A77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45E2-1C00-4CE2-956E-10D6B632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1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C87E-F1FF-4B92-AB97-C8CDEFDF6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3C2158-E97E-4638-886A-ACB3500F8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1382"/>
            <a:ext cx="9144000" cy="1655762"/>
          </a:xfrm>
        </p:spPr>
        <p:txBody>
          <a:bodyPr/>
          <a:lstStyle/>
          <a:p>
            <a:r>
              <a:rPr lang="en-US" dirty="0"/>
              <a:t>ASE 2022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49A93C-8461-48C8-AFE4-0304B3E2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688850"/>
            <a:ext cx="11631648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0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12E1CA5-FAD9-481B-8073-442944E5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70" y="3178884"/>
            <a:ext cx="5967660" cy="36791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313165-F46F-412E-8A1C-D19216AE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AST-Probe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0D63E1-6927-439D-A205-F6975F2F2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as the hidden states of input tokens.</a:t>
                </a:r>
              </a:p>
              <a:p>
                <a:pPr marL="0" indent="0">
                  <a:buNone/>
                </a:pPr>
                <a:r>
                  <a:rPr lang="en-US" dirty="0"/>
                  <a:t>Our hypothesis is that there exists a syntactic 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that encodes the AST information, so the AST-probe will learn a syntactic 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0D63E1-6927-439D-A205-F6975F2F2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28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2C1D2-8216-42A6-8EDC-9E3666CC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AST-Probe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F1D1D-6E0E-46C3-898B-09E141D5F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be an orthonormal basis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-dimensional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, then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𝐵h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dirty="0"/>
                  <a:t> can be inferred as follows: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𝒮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should be similar to the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should be similar to the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parameter count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𝒰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so this is still a simple probing classifier.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F1D1D-6E0E-46C3-898B-09E141D5F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00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79DA1-131F-4F81-949B-45451918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AST-Probe: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47B909-3380-41FA-B4DC-D58F1A525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ReLU</m:t>
                          </m:r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Bef>
                    <a:spcPts val="3000"/>
                  </a:spcBef>
                  <a:spcAft>
                    <a:spcPts val="2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 are the classifier loss 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 respectively.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Frobenius</a:t>
                </a:r>
                <a:r>
                  <a:rPr lang="en-US" dirty="0"/>
                  <a:t> norm. This term is used to force the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be orthonormal.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47B909-3380-41FA-B4DC-D58F1A525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0A8B9-DA9C-4BD7-9BD7-92A46152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Setup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2EFCD-E0FA-465E-BB3F-BE15E65A8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Data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20k/2k/4k subsets of </a:t>
            </a:r>
            <a:r>
              <a:rPr lang="en-US" dirty="0" err="1"/>
              <a:t>CodeSearchNet</a:t>
            </a:r>
            <a:r>
              <a:rPr lang="en-US" dirty="0"/>
              <a:t> Python &amp; Go &amp;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ASTs parsed by tree-sitter.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600" dirty="0">
                <a:latin typeface="+mj-lt"/>
              </a:rPr>
              <a:t>Metrics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/>
              <a:t>Precision, recall and F1 over tree constituents.</a:t>
            </a:r>
          </a:p>
          <a:p>
            <a:pPr marL="0" indent="0">
              <a:buNone/>
            </a:pPr>
            <a:r>
              <a:rPr lang="en-US" dirty="0"/>
              <a:t>Constituent: (non-terminal, span).</a:t>
            </a:r>
          </a:p>
        </p:txBody>
      </p:sp>
    </p:spTree>
    <p:extLst>
      <p:ext uri="{BB962C8B-B14F-4D97-AF65-F5344CB8AC3E}">
        <p14:creationId xmlns:p14="http://schemas.microsoft.com/office/powerpoint/2010/main" val="21830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5AD86-13E7-4225-9593-FA42E0AC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Setup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588D4-2A18-4FDE-8C24-A805B6AA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prstClr val="black"/>
                </a:solidFill>
                <a:latin typeface="Calibri Light" panose="020F0302020204030204"/>
              </a:rPr>
              <a:t>Models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C6B4AB-C953-4AF0-84D7-29C6EED6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8974"/>
            <a:ext cx="12192000" cy="28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3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8AFC1-4317-487D-9E7B-EDCAAB60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Research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7D796F-7FCF-4ACF-B826-634802FDC2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Can the AST-Probe learn to parse on top of any informative code representation?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Which pre-trained model best encodes the AST in its hidden states?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What layers of the pre-trained models encode the AST better?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What is the dimension of the syntactic 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RQ1/2/3, AST-Probe is trained on each combination of language, model and layer while 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=128.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RQ4, we use the layer of each model that yields the best F1 score; then we 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8 to 512 by powers of 2.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7D796F-7FCF-4ACF-B826-634802FDC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r="-348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97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03912F-E82D-47BC-BB1E-BE736FC3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111" y="0"/>
            <a:ext cx="391288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325113-C70D-480E-9FC9-8C4594A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0798A-C505-4D4B-BC3F-45D3B25A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091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RQ1: Validity of AST-Probe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 significant gap between the baselines and the real models.</a:t>
            </a:r>
          </a:p>
          <a:p>
            <a:pPr marL="0" indent="0">
              <a:buNone/>
            </a:pPr>
            <a:r>
              <a:rPr lang="en-US" dirty="0"/>
              <a:t>So AST-Probe is unable to learn to generate the AST by itself, thus valid.</a:t>
            </a:r>
          </a:p>
        </p:txBody>
      </p:sp>
    </p:spTree>
    <p:extLst>
      <p:ext uri="{BB962C8B-B14F-4D97-AF65-F5344CB8AC3E}">
        <p14:creationId xmlns:p14="http://schemas.microsoft.com/office/powerpoint/2010/main" val="330426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03912F-E82D-47BC-BB1E-BE736FC3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111" y="0"/>
            <a:ext cx="391288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325113-C70D-480E-9FC9-8C4594A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0798A-C505-4D4B-BC3F-45D3B25A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091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RQ2: Best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Overall (F1), </a:t>
            </a:r>
            <a:r>
              <a:rPr lang="en-US" dirty="0" err="1"/>
              <a:t>CodeBERT</a:t>
            </a:r>
            <a:r>
              <a:rPr lang="en-US" dirty="0"/>
              <a:t> and </a:t>
            </a:r>
            <a:r>
              <a:rPr lang="en-US" dirty="0" err="1"/>
              <a:t>GraphCodeBERT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RoBERTa</a:t>
            </a:r>
            <a:r>
              <a:rPr lang="en-US" dirty="0"/>
              <a:t> is competitive - why?</a:t>
            </a:r>
          </a:p>
        </p:txBody>
      </p:sp>
    </p:spTree>
    <p:extLst>
      <p:ext uri="{BB962C8B-B14F-4D97-AF65-F5344CB8AC3E}">
        <p14:creationId xmlns:p14="http://schemas.microsoft.com/office/powerpoint/2010/main" val="1097519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03912F-E82D-47BC-BB1E-BE736FC3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111" y="0"/>
            <a:ext cx="391288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325113-C70D-480E-9FC9-8C4594A6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0798A-C505-4D4B-BC3F-45D3B25A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091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RQ3: Best layers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Roberta: 5 &amp; 8;</a:t>
            </a:r>
          </a:p>
          <a:p>
            <a:pPr marL="0" indent="0">
              <a:buNone/>
            </a:pPr>
            <a:r>
              <a:rPr lang="en-US" dirty="0"/>
              <a:t>CodeT5: 6 - 7 - 8;</a:t>
            </a:r>
          </a:p>
          <a:p>
            <a:pPr marL="0" indent="0">
              <a:buNone/>
            </a:pPr>
            <a:r>
              <a:rPr lang="en-US" dirty="0" err="1"/>
              <a:t>CodeBERT</a:t>
            </a:r>
            <a:r>
              <a:rPr lang="en-US" dirty="0"/>
              <a:t> &amp; </a:t>
            </a:r>
            <a:r>
              <a:rPr lang="en-US" dirty="0" err="1"/>
              <a:t>GraphCodeBERT</a:t>
            </a:r>
            <a:r>
              <a:rPr lang="en-US" dirty="0"/>
              <a:t> &amp; </a:t>
            </a:r>
            <a:r>
              <a:rPr lang="en-US" dirty="0" err="1"/>
              <a:t>CodeBERTa</a:t>
            </a:r>
            <a:r>
              <a:rPr lang="en-US" dirty="0"/>
              <a:t>: 4 - 5.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12CE69-C90E-4E6E-930D-0A07C2963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6352672" cy="284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29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3C5FA-A848-4F4B-8984-6F9692C8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BA851C-954A-4DE4-911A-2CC060320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dirty="0">
                    <a:latin typeface="+mj-lt"/>
                  </a:rPr>
                  <a:t>RQ4: Estimating the dimension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endParaRPr lang="en-US" sz="36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/>
                  <a:t>Between 64 and 128, only a small part of the full dimensions, 768.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BA851C-954A-4DE4-911A-2CC060320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5BC453E-DDCF-4121-97CE-6952BABD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020" y="3285626"/>
            <a:ext cx="8487960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7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38C2A-BE62-43F4-B16F-AD1CD6B2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612D0-6697-4C37-BFF3-40A86601F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well do pre-trained models understand the code?</a:t>
            </a:r>
          </a:p>
          <a:p>
            <a:pPr marL="0" indent="0">
              <a:buNone/>
            </a:pPr>
            <a:r>
              <a:rPr lang="en-US" dirty="0"/>
              <a:t>To answer this question, we can analyze their hidden states.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NLP, </a:t>
            </a:r>
            <a:r>
              <a:rPr lang="en-US" i="1" dirty="0"/>
              <a:t>probing</a:t>
            </a:r>
            <a:r>
              <a:rPr lang="en-US" dirty="0"/>
              <a:t> is used to find out whether hidden states encode specific linguistic properties.</a:t>
            </a:r>
          </a:p>
          <a:p>
            <a:pPr marL="0" indent="0">
              <a:buNone/>
            </a:pPr>
            <a:r>
              <a:rPr lang="en-US" dirty="0"/>
              <a:t>Probe: a </a:t>
            </a:r>
            <a:r>
              <a:rPr lang="en-US" i="1" dirty="0"/>
              <a:t>simple</a:t>
            </a:r>
            <a:r>
              <a:rPr lang="en-US" dirty="0"/>
              <a:t> classifier that takes the hidden states as input and predicts a linguistic property of interest.</a:t>
            </a:r>
          </a:p>
          <a:p>
            <a:pPr marL="0" indent="0">
              <a:buNone/>
            </a:pPr>
            <a:r>
              <a:rPr lang="en-US" dirty="0"/>
              <a:t>Some recent works have discovered </a:t>
            </a:r>
            <a:r>
              <a:rPr lang="en-US" i="1" dirty="0"/>
              <a:t>some</a:t>
            </a:r>
            <a:r>
              <a:rPr lang="en-US" dirty="0"/>
              <a:t> linguistic properties of the input code from the hidden states by using the probes.</a:t>
            </a:r>
          </a:p>
        </p:txBody>
      </p:sp>
    </p:spTree>
    <p:extLst>
      <p:ext uri="{BB962C8B-B14F-4D97-AF65-F5344CB8AC3E}">
        <p14:creationId xmlns:p14="http://schemas.microsoft.com/office/powerpoint/2010/main" val="3575959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1014B16-0D87-411D-AC5D-2B2817F43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910" y="1106905"/>
            <a:ext cx="9380180" cy="578877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F19E415-FEFD-4FF9-9233-BFC12EA3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3716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A0709-0363-4C01-9FD0-4F4127211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B7AE8-6B4A-45A5-B7E9-DE825D37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AST-Probe can recover the whole AST from hidden states of pre-trained models.</a:t>
            </a:r>
          </a:p>
          <a:p>
            <a:pPr marL="0" indent="0">
              <a:buNone/>
            </a:pPr>
            <a:r>
              <a:rPr lang="en-US"/>
              <a:t>About 64-128 dimensions </a:t>
            </a:r>
            <a:r>
              <a:rPr lang="en-US" dirty="0"/>
              <a:t>are used by pre-trained models to store AST-related syntactic information.</a:t>
            </a:r>
          </a:p>
        </p:txBody>
      </p:sp>
    </p:spTree>
    <p:extLst>
      <p:ext uri="{BB962C8B-B14F-4D97-AF65-F5344CB8AC3E}">
        <p14:creationId xmlns:p14="http://schemas.microsoft.com/office/powerpoint/2010/main" val="210048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07415-53F0-459E-B71D-C66BE36F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A0BE6-44D1-4338-AD78-4B6A02E6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we want to go one-step further, directly probing </a:t>
            </a:r>
            <a:r>
              <a:rPr lang="en-US" b="1" dirty="0"/>
              <a:t>the whole AST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order to do that, we propose a novel probing approach called the AST-probe, which can predict the whole AST from hidden states.</a:t>
            </a:r>
          </a:p>
          <a:p>
            <a:pPr marL="0" indent="0">
              <a:buNone/>
            </a:pPr>
            <a:r>
              <a:rPr lang="en-US" dirty="0"/>
              <a:t>We evaluate the AST-probe on 5 SOTA pre-trained language models and 3 programming languages to demonstrate its generalizability.</a:t>
            </a:r>
          </a:p>
          <a:p>
            <a:pPr marL="0" indent="0">
              <a:buNone/>
            </a:pPr>
            <a:r>
              <a:rPr lang="en-US" dirty="0"/>
              <a:t>We further attempt to estimate how many dimensions are used by pre-trained models to store AST-related syntactic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6746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D3DFD8-B36C-4726-B641-D6EC4239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40" y="1690688"/>
            <a:ext cx="7898260" cy="6422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D7BF58B-3CD9-48F6-B9A0-F47B08B8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AST-Probe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0AFC60-C602-4DC4-83A9-6C67ACC835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600" dirty="0">
                    <a:latin typeface="+mj-lt"/>
                  </a:rPr>
                  <a:t>Training 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Convert the AST into a binary tree (reversible).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Convert the binary tree into a tuple of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(reversible).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Train AST-probe to predict the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hidden states.</a:t>
                </a:r>
              </a:p>
              <a:p>
                <a:pPr marL="0" indent="0">
                  <a:spcBef>
                    <a:spcPts val="3000"/>
                  </a:spcBef>
                  <a:buNone/>
                </a:pPr>
                <a:r>
                  <a:rPr lang="en-US" sz="3600" dirty="0">
                    <a:latin typeface="+mj-lt"/>
                  </a:rPr>
                  <a:t>Inference Steps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AST-probe to predict the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hidden states.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Convert the tuple of vectors into a binary tree.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Convert the binary tree into the AST.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0AFC60-C602-4DC4-83A9-6C67ACC83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797" t="-4342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69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9BCBED-C7B7-4AD7-97DE-AA52B3C8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54" y="0"/>
            <a:ext cx="7299646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45819DC-724B-42F2-AD3F-49C0667D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42E79-7060-4C07-9CDF-6061343E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Code</a:t>
            </a:r>
            <a:r>
              <a:rPr lang="en-US" sz="3600" dirty="0"/>
              <a:t>			</a:t>
            </a:r>
            <a:r>
              <a:rPr lang="en-US" sz="3600" dirty="0">
                <a:latin typeface="+mj-lt"/>
              </a:rPr>
              <a:t>AST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element in l: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if element &gt; 0: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c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selected = element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break</a:t>
            </a:r>
          </a:p>
        </p:txBody>
      </p:sp>
    </p:spTree>
    <p:extLst>
      <p:ext uri="{BB962C8B-B14F-4D97-AF65-F5344CB8AC3E}">
        <p14:creationId xmlns:p14="http://schemas.microsoft.com/office/powerpoint/2010/main" val="211280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8DEB35-5BFD-4D4D-B590-D8776851D1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AST-Probe: AST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binary 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8DEB35-5BFD-4D4D-B590-D8776851D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323F9A-F37F-43AD-BFBC-541993698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Conversion rules: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Merge unary non-terminal node with its child.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a special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Delete non-terminal chain that ends with a unique terminal node; add its label to the terminal node.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323F9A-F37F-43AD-BFBC-541993698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22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1998C2E-9EEC-47B6-820E-563D02C407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AST-Probe: AST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binary 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1998C2E-9EEC-47B6-820E-563D02C40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1F9A1-20E7-4DE5-B0D0-D17F1E78B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 that only the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block is shown in this figure.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62B18E-876D-4590-9A90-6E7F1238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81" y="2510869"/>
            <a:ext cx="945011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2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6862DEE-5176-4FE8-A98E-84367110D2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AST-Probe: binary tree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6862DEE-5176-4FE8-A98E-84367110D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A4B6BA-5F31-42C5-965F-0895903E7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: structural information of the AST.</a:t>
                </a:r>
              </a:p>
              <a:p>
                <a:pPr marL="0" indent="0">
                  <a:spcBef>
                    <a:spcPts val="3000"/>
                  </a:spcBef>
                  <a:buNone/>
                </a:pPr>
                <a:r>
                  <a:rPr lang="en-US" dirty="0"/>
                  <a:t>For a binary tree with leaves of the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vector such that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US" b="0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 is the height of the lowest common ancestor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spcBef>
                    <a:spcPts val="3000"/>
                  </a:spcBef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of a given tree is valid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	ranking order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is the same as ranking order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</a:t>
                </a:r>
                <a:endParaRPr 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A4B6BA-5F31-42C5-965F-0895903E7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16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FFBFB3-EA08-4AA6-9138-C8C9695947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45" b="2101"/>
          <a:stretch/>
        </p:blipFill>
        <p:spPr>
          <a:xfrm>
            <a:off x="7943675" y="1690688"/>
            <a:ext cx="4248325" cy="3898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C49EBCF-8D2A-4C9E-A83B-D35D700DFB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AST-Probe: binary tree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C49EBCF-8D2A-4C9E-A83B-D35D700DF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D4B377-956E-4ED0-9255-8956A6A8A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: labeling information of the AST.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label of the lowest common ancestor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set of unary labels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carries.</a:t>
                </a:r>
              </a:p>
              <a:p>
                <a:pPr marL="0" indent="0">
                  <a:spcBef>
                    <a:spcPts val="4000"/>
                  </a:spcBef>
                  <a:buNone/>
                </a:pPr>
                <a:r>
                  <a:rPr lang="en-US" sz="3600" dirty="0">
                    <a:latin typeface="+mj-lt"/>
                  </a:rPr>
                  <a:t>Example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 = (2, 1, 3);</a:t>
                </a:r>
                <a:br>
                  <a:rPr lang="en-US" dirty="0"/>
                </a:br>
                <a:r>
                  <a:rPr lang="en-US" dirty="0"/>
                  <a:t>c = (</a:t>
                </a:r>
                <a:r>
                  <a:rPr lang="en-US" dirty="0" err="1"/>
                  <a:t>expression_statement</a:t>
                </a:r>
                <a:r>
                  <a:rPr lang="en-US" dirty="0"/>
                  <a:t>-assignment,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b="0" dirty="0"/>
                  <a:t>, block);</a:t>
                </a:r>
                <a:br>
                  <a:rPr lang="en-US" b="0" dirty="0"/>
                </a:br>
                <a:r>
                  <a:rPr lang="en-US" b="0" dirty="0"/>
                  <a:t>u =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b="0" dirty="0"/>
                  <a:t>, </a:t>
                </a:r>
                <a:r>
                  <a:rPr lang="en-US" b="0" dirty="0" err="1"/>
                  <a:t>break_statement</a:t>
                </a:r>
                <a:r>
                  <a:rPr lang="en-US" b="0" dirty="0"/>
                  <a:t>).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D4B377-956E-4ED0-9255-8956A6A8A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9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47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1012</Words>
  <Application>Microsoft Office PowerPoint</Application>
  <PresentationFormat>宽屏</PresentationFormat>
  <Paragraphs>104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  <vt:lpstr>Introduction</vt:lpstr>
      <vt:lpstr>Introduction</vt:lpstr>
      <vt:lpstr>AST-Probe</vt:lpstr>
      <vt:lpstr>Example</vt:lpstr>
      <vt:lpstr>AST-Probe: AST ↔ binary tree</vt:lpstr>
      <vt:lpstr>Example AST-Probe: AST ↔ binary tree</vt:lpstr>
      <vt:lpstr>AST-Probe: binary tree ↔ tuple (d, c, u)</vt:lpstr>
      <vt:lpstr>AST-Probe: binary tree ↔ tuple (d, c, u)</vt:lpstr>
      <vt:lpstr>AST-Probe</vt:lpstr>
      <vt:lpstr>AST-Probe</vt:lpstr>
      <vt:lpstr>AST-Probe: Loss</vt:lpstr>
      <vt:lpstr>Experiments: Setup</vt:lpstr>
      <vt:lpstr>Experiments: Setup</vt:lpstr>
      <vt:lpstr>Experiments: Research Questions</vt:lpstr>
      <vt:lpstr>Results</vt:lpstr>
      <vt:lpstr>Results</vt:lpstr>
      <vt:lpstr>Results</vt:lpstr>
      <vt:lpstr>Results</vt:lpstr>
      <vt:lpstr>Case Study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210</cp:revision>
  <dcterms:created xsi:type="dcterms:W3CDTF">2022-09-19T00:25:19Z</dcterms:created>
  <dcterms:modified xsi:type="dcterms:W3CDTF">2022-09-19T04:36:32Z</dcterms:modified>
</cp:coreProperties>
</file>