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80" r:id="rId13"/>
    <p:sldId id="265" r:id="rId14"/>
    <p:sldId id="27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82" r:id="rId25"/>
    <p:sldId id="276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82F3-9173-43CD-A5DA-1E8B717F5F6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29B0C-E9D2-438C-9F6D-2502F94B5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29B0C-E9D2-438C-9F6D-2502F94B5D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497E5-E600-4FC7-91DB-7B5D6428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424CD-F357-46CD-A170-16EE02504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E2CAE-CBB6-4B45-9BEB-51750A06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EC596-7002-4C62-B0FC-4928E0A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65704-5CDD-47BB-ADB9-394CC4A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A7627-C83D-4635-8096-D94F43C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459561-8EF1-498C-94B6-1AAC7268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E3A55-B389-49B8-890D-C79B584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0BBC-B072-4135-9D88-69379D9B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113D3-E893-4760-AFD3-3A467E5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C07250-6F18-4ED5-990D-BC06250AE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CE3E45-B82F-40DF-9B48-E032EF1C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C0D82-8E25-4023-B407-95097240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4B01E-1563-422A-96F6-B862CBA9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FA30F-E078-4D13-AD9F-3740B71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CCE8-F44B-487A-820B-15B961CE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F9D0-0587-429F-8B3D-D96F60BF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12097-43C9-45D3-831A-DC11230A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62DA8-4EBF-4C11-AB4A-801067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99584-CFB0-4DD1-8EE6-9A68834C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40E68-19DB-4FD3-AACE-578F2BAF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349D7-1142-4684-859C-C4245076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AA3D-2A27-4880-816C-17FDE9DC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420F7-5A6B-405A-B2EC-F0922960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EBF1F-C30E-456E-8B7F-D73671AC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99F2D-075E-4DE1-96D2-3DD36BBF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D476F-F3B7-40D2-A912-E0DE8F036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CDC67-1132-4A07-AD01-C816FFD5B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5423A-A397-46F4-A6C5-2E32BC74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335BE-D374-46B9-9F2C-C3BD3488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E22E9-7B88-4C2E-9B30-E05B7C9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E48C5-545A-4820-8F41-8770C048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B00C5-3F15-405D-AB2C-D8DF814A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F28AC-68E1-43DA-946F-E4CAC580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C9225-E0FF-4068-94B0-0DE9DE076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E6F13-AB1C-44AF-BA88-1456939A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52A5CE-3ED3-4306-906D-6F04B4EA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01E2B-D081-4305-8AB9-FA44896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7DE07B-53A5-4E9D-9478-AEDD42A0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992A3-01A0-4305-B968-102457C1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82D3A0-D574-4848-9A6F-18A006EA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9CC0E-A485-4D7A-B718-99A54D10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078F7-22F0-4E91-B521-F0E7DEE7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43ADD-258D-4D4B-AD8A-1E45A44C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20C6B1-2B0E-46EF-B51A-462FD69D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1EE0B-A992-4F64-8D26-67A91295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23B34-194D-4AD9-BD5C-B8634D9C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120FF-DE65-439C-9509-F420D272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08D9E-63DF-462E-814C-A3AC40BA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3CE00-028B-4296-8678-660E44E7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0EF5-4E30-46CF-8C4E-D8D343F8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E58AA-CBAC-4AEF-BA48-2EC31FCA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B0A3-6FD2-4083-8AFF-277D1B6F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A5C05-055F-4D4B-A71D-40B6D27FB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F488E-8211-454D-A611-763EDAE5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D8E55-DF21-41EF-9C0F-A9275178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10890-F7A1-4D75-AF0F-09D9D34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D46D7-A5AB-463A-AA72-86BBB792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9253A-0E8A-4519-AC20-896425B4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9F255-A481-40D0-9E49-C1324E53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1670-BB08-4BEC-BA4A-A47539F3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4F6D-E847-4506-A3ED-F7FC9F9B0A7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05D5B-F4D0-44BC-88F4-A28D1F15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7B7BF-86E3-4EFC-89B3-48C69C1C4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9C57-0E8B-4A2E-8580-FFB3214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86B701-3A23-4D87-BCB7-C01A2B73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280548"/>
            <a:ext cx="9250066" cy="62969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8E641D-7838-488F-9BD2-FBF6B86FB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6FC3C-49AE-42B9-9402-F67FB00B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5434"/>
            <a:ext cx="9144000" cy="1655762"/>
          </a:xfrm>
        </p:spPr>
        <p:txBody>
          <a:bodyPr/>
          <a:lstStyle/>
          <a:p>
            <a:r>
              <a:rPr lang="en-US" dirty="0"/>
              <a:t>ICLR 2022 Workshop DL4C Spotlight &amp; </a:t>
            </a:r>
            <a:r>
              <a:rPr lang="en-US" dirty="0" err="1"/>
              <a:t>NeurIPS</a:t>
            </a:r>
            <a:r>
              <a:rPr lang="en-US" dirty="0"/>
              <a:t> 2022 Poster (?)</a:t>
            </a:r>
          </a:p>
        </p:txBody>
      </p:sp>
    </p:spTree>
    <p:extLst>
      <p:ext uri="{BB962C8B-B14F-4D97-AF65-F5344CB8AC3E}">
        <p14:creationId xmlns:p14="http://schemas.microsoft.com/office/powerpoint/2010/main" val="270164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D20B58-BAC0-4367-BFE9-EB414B17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34" y="3429000"/>
            <a:ext cx="7378132" cy="33624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2B8700-A6EE-450E-BF9F-83B705FB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Action Module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8B61-B256-409E-95C0-808E6B45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778" cy="4351338"/>
          </a:xfrm>
        </p:spPr>
        <p:txBody>
          <a:bodyPr/>
          <a:lstStyle/>
          <a:p>
            <a:r>
              <a:rPr lang="en-US" dirty="0"/>
              <a:t>Last data entity argument is always masked.</a:t>
            </a:r>
          </a:p>
          <a:p>
            <a:r>
              <a:rPr lang="en-US" dirty="0"/>
              <a:t>During pre-training, the output score of the entity discovery module is used as supervision.</a:t>
            </a:r>
          </a:p>
        </p:txBody>
      </p:sp>
    </p:spTree>
    <p:extLst>
      <p:ext uri="{BB962C8B-B14F-4D97-AF65-F5344CB8AC3E}">
        <p14:creationId xmlns:p14="http://schemas.microsoft.com/office/powerpoint/2010/main" val="365269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1CE8-0114-4DB5-8107-5C6D6EFF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Model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3E15-A47A-438B-9D63-31AE8E7A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score is the dot product of the outputs of the action and the entity discovery modules.</a:t>
            </a:r>
          </a:p>
          <a:p>
            <a:r>
              <a:rPr lang="en-US" dirty="0"/>
              <a:t>If there is more than one action in the query, take the product of their scores as the final score.</a:t>
            </a:r>
          </a:p>
        </p:txBody>
      </p:sp>
    </p:spTree>
    <p:extLst>
      <p:ext uri="{BB962C8B-B14F-4D97-AF65-F5344CB8AC3E}">
        <p14:creationId xmlns:p14="http://schemas.microsoft.com/office/powerpoint/2010/main" val="20086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5984-9945-498E-AA7B-7E93B75A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Pre-training and Joint Fine-tuning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071BE-53AD-40A7-BA80-46185E58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is two-phased: first pre-train the model with supervision as we have specified, and then train the model in an end-to-end way.</a:t>
            </a:r>
          </a:p>
          <a:p>
            <a:r>
              <a:rPr lang="en-US" dirty="0"/>
              <a:t>Batching is hard for our model, so for a given query, our model only re-rank the top-K highest ranked code snippets from some baseline model.</a:t>
            </a:r>
          </a:p>
          <a:p>
            <a:r>
              <a:rPr lang="en-US" dirty="0"/>
              <a:t>Our model is used in a re-ranking setup, which is common in IR, known as L2 ranking. We use the probabilities from our model as ranking scores.</a:t>
            </a:r>
          </a:p>
        </p:txBody>
      </p:sp>
    </p:spTree>
    <p:extLst>
      <p:ext uri="{BB962C8B-B14F-4D97-AF65-F5344CB8AC3E}">
        <p14:creationId xmlns:p14="http://schemas.microsoft.com/office/powerpoint/2010/main" val="41910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E4175-52D6-4373-902B-B768DB5B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18" y="0"/>
            <a:ext cx="4501582" cy="16906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9D170B-2374-4B89-A5AE-D40DC770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Experiment Settings -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65385-4D2C-4E1F-801C-EB672758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CodeSearchNet</a:t>
            </a:r>
            <a:r>
              <a:rPr lang="en-US" dirty="0"/>
              <a:t> Python, </a:t>
            </a:r>
            <a:r>
              <a:rPr lang="en-US" dirty="0" err="1"/>
              <a:t>CoSQA</a:t>
            </a:r>
            <a:r>
              <a:rPr lang="en-US" dirty="0"/>
              <a:t>/</a:t>
            </a:r>
            <a:r>
              <a:rPr lang="en-US" dirty="0" err="1"/>
              <a:t>WebQueryTest</a:t>
            </a:r>
            <a:r>
              <a:rPr lang="en-US" dirty="0"/>
              <a:t>.</a:t>
            </a:r>
          </a:p>
          <a:p>
            <a:r>
              <a:rPr lang="en-US" dirty="0" err="1"/>
              <a:t>Unparsable</a:t>
            </a:r>
            <a:r>
              <a:rPr lang="en-US" dirty="0"/>
              <a:t> examples are excluded.</a:t>
            </a:r>
          </a:p>
          <a:p>
            <a:r>
              <a:rPr lang="en-US" dirty="0"/>
              <a:t>CSN remains 40%, </a:t>
            </a:r>
            <a:r>
              <a:rPr lang="en-US" dirty="0" err="1"/>
              <a:t>CoSQA</a:t>
            </a:r>
            <a:r>
              <a:rPr lang="en-US" dirty="0"/>
              <a:t> 70%.</a:t>
            </a:r>
          </a:p>
          <a:p>
            <a:r>
              <a:rPr lang="en-US" dirty="0"/>
              <a:t>We believe the difference is because CSN is collected from docstrings.</a:t>
            </a:r>
          </a:p>
          <a:p>
            <a:r>
              <a:rPr lang="en-US" dirty="0"/>
              <a:t>We use this part of dataset for fine-tuning for baselines.</a:t>
            </a:r>
          </a:p>
          <a:p>
            <a:r>
              <a:rPr lang="en-US" dirty="0"/>
              <a:t>To test NS</a:t>
            </a:r>
            <a:r>
              <a:rPr lang="en-US" baseline="30000" dirty="0"/>
              <a:t>3</a:t>
            </a:r>
            <a:r>
              <a:rPr lang="en-US" dirty="0"/>
              <a:t>'s sample efficiency, even smaller subsets of CSN, which contain 5K and 10K examples respectively, are also used to fine-tune all models.</a:t>
            </a:r>
          </a:p>
        </p:txBody>
      </p:sp>
    </p:spTree>
    <p:extLst>
      <p:ext uri="{BB962C8B-B14F-4D97-AF65-F5344CB8AC3E}">
        <p14:creationId xmlns:p14="http://schemas.microsoft.com/office/powerpoint/2010/main" val="61919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9C2AA-F95D-4250-91A8-84EB2B9F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 that cannot parse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4C4AA6-4938-408F-9286-86E85ADC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5829"/>
            <a:ext cx="10515600" cy="37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402C8-A477-48F9-99B1-4C148649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- Query Parser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CCF6E-20E5-4414-B172-90FC6876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on top of NLTK Python package.</a:t>
            </a:r>
          </a:p>
          <a:p>
            <a:r>
              <a:rPr lang="en-US" dirty="0"/>
              <a:t>Build a vocabulary of predicates for common action verbs and entity nouns.</a:t>
            </a:r>
          </a:p>
          <a:p>
            <a:r>
              <a:rPr lang="en-US" dirty="0"/>
              <a:t>Use a "catch-all" rule to parse sentences with less-common words.</a:t>
            </a:r>
          </a:p>
          <a:p>
            <a:r>
              <a:rPr lang="en-US" dirty="0"/>
              <a:t>Remove preceding question words, e.g. </a:t>
            </a:r>
            <a:r>
              <a:rPr lang="en-US" i="1" dirty="0"/>
              <a:t>How to</a:t>
            </a:r>
            <a:r>
              <a:rPr lang="en-US" dirty="0"/>
              <a:t>; punctuations; specific words and phrases, e.g. </a:t>
            </a:r>
            <a:r>
              <a:rPr lang="en-US" i="1" dirty="0"/>
              <a:t>Python</a:t>
            </a:r>
            <a:r>
              <a:rPr lang="en-US" dirty="0"/>
              <a:t>.</a:t>
            </a:r>
          </a:p>
          <a:p>
            <a:r>
              <a:rPr lang="en-US" dirty="0"/>
              <a:t>For noun-only phrase in CSN, append a </a:t>
            </a:r>
            <a:r>
              <a:rPr lang="en-US" i="1" dirty="0"/>
              <a:t>load</a:t>
            </a:r>
            <a:r>
              <a:rPr lang="en-US" dirty="0"/>
              <a:t> verb to make a valid sentence. Note that this can create noisy examples, e.g. </a:t>
            </a:r>
            <a:r>
              <a:rPr lang="en-US" i="1" dirty="0"/>
              <a:t>load wrapper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1AA8-C81D-4BCC-B034-49E9EB7F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-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0401B-B408-4DB5-B102-FD77EA5F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Use two-step evaluation: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Obtain </a:t>
            </a:r>
            <a:r>
              <a:rPr lang="en-US" dirty="0" err="1">
                <a:solidFill>
                  <a:prstClr val="black"/>
                </a:solidFill>
              </a:rPr>
              <a:t>CodeBERT's</a:t>
            </a:r>
            <a:r>
              <a:rPr lang="en-US" dirty="0">
                <a:solidFill>
                  <a:prstClr val="black"/>
                </a:solidFill>
              </a:rPr>
              <a:t> output against 999 distractors.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Use NS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to re-rank the top 10 predictions of </a:t>
            </a:r>
            <a:r>
              <a:rPr lang="en-US" dirty="0" err="1">
                <a:solidFill>
                  <a:prstClr val="black"/>
                </a:solidFill>
              </a:rPr>
              <a:t>CodeBERT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r>
              <a:rPr lang="en-US" dirty="0"/>
              <a:t>Because NS3 cannot pre-process all the code snippets.</a:t>
            </a:r>
          </a:p>
          <a:p>
            <a:r>
              <a:rPr lang="en-US" dirty="0"/>
              <a:t>Two-step evaluation is a common practice.</a:t>
            </a:r>
          </a:p>
          <a:p>
            <a:r>
              <a:rPr lang="en-US" dirty="0"/>
              <a:t>Baselines:</a:t>
            </a:r>
          </a:p>
          <a:p>
            <a:pPr marL="457200" lvl="1" indent="0">
              <a:buNone/>
            </a:pPr>
            <a:r>
              <a:rPr lang="en-US" dirty="0" err="1"/>
              <a:t>GraphCodeBERT</a:t>
            </a:r>
            <a:r>
              <a:rPr lang="en-US" dirty="0"/>
              <a:t> is a pre-trained LM.</a:t>
            </a:r>
          </a:p>
          <a:p>
            <a:pPr marL="457200" lvl="1" indent="0">
              <a:buNone/>
            </a:pPr>
            <a:r>
              <a:rPr lang="en-US" dirty="0" err="1"/>
              <a:t>GraphCodeBERT</a:t>
            </a:r>
            <a:r>
              <a:rPr lang="en-US" dirty="0"/>
              <a:t>* is a re-ranking baseline, using the same setup as for NS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A5ED-7ABA-4D03-958B-1386673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- </a:t>
            </a:r>
            <a:r>
              <a:rPr lang="en-US" dirty="0" err="1"/>
              <a:t>CoSQA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D345C1-C4B8-4AEC-A36B-632F86195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604" y="1825625"/>
            <a:ext cx="54307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29A65-0A66-40C8-BBC3-070404FE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- CSN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786937-3409-4F55-8246-78412BE03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5286"/>
            <a:ext cx="10515600" cy="34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EF1F9-9F89-4CC3-B16D-8F9050DD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Complexity vs Performance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39C145-BF86-4B88-A7E2-97DBD8820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17581"/>
            <a:ext cx="10515600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89FFC-BF1E-47CE-91D0-14FAB1E7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C14D8-69C0-46F3-97C1-6AB7D3080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Task: semantic code search (NL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dirty="0"/>
                  <a:t> similar code from corpus).</a:t>
                </a:r>
              </a:p>
              <a:p>
                <a:r>
                  <a:rPr lang="en-US" dirty="0"/>
                  <a:t>Recent work: utilize similarity(NL, code) from neural models.</a:t>
                </a:r>
              </a:p>
              <a:p>
                <a:pPr>
                  <a:spcAft>
                    <a:spcPts val="2000"/>
                  </a:spcAft>
                </a:pPr>
                <a:r>
                  <a:rPr lang="en-US" b="1" dirty="0"/>
                  <a:t>Weak point</a:t>
                </a:r>
                <a:r>
                  <a:rPr lang="en-US" dirty="0"/>
                  <a:t>: </a:t>
                </a:r>
                <a:r>
                  <a:rPr lang="en-US" b="1" dirty="0"/>
                  <a:t>longer</a:t>
                </a:r>
                <a:r>
                  <a:rPr lang="en-US" dirty="0"/>
                  <a:t>, </a:t>
                </a:r>
                <a:r>
                  <a:rPr lang="en-US" b="1" dirty="0"/>
                  <a:t>compositional</a:t>
                </a:r>
                <a:r>
                  <a:rPr lang="en-US" dirty="0"/>
                  <a:t> text, and </a:t>
                </a:r>
                <a:r>
                  <a:rPr lang="en-US" b="1" dirty="0"/>
                  <a:t>multi-step</a:t>
                </a:r>
                <a:r>
                  <a:rPr lang="en-US" dirty="0"/>
                  <a:t> reasoning.</a:t>
                </a:r>
              </a:p>
              <a:p>
                <a:r>
                  <a:rPr lang="en-US" dirty="0"/>
                  <a:t>Our solution: </a:t>
                </a:r>
                <a:r>
                  <a:rPr lang="en-US" b="1" dirty="0"/>
                  <a:t>break down </a:t>
                </a:r>
                <a:r>
                  <a:rPr lang="en-US" dirty="0"/>
                  <a:t>the query into </a:t>
                </a:r>
                <a:r>
                  <a:rPr lang="en-US" b="1" dirty="0"/>
                  <a:t>lower-level</a:t>
                </a:r>
                <a:r>
                  <a:rPr lang="en-US" dirty="0"/>
                  <a:t> decisions.</a:t>
                </a:r>
              </a:p>
              <a:p>
                <a:r>
                  <a:rPr lang="en-US" dirty="0"/>
                  <a:t>Our model: Neural Module Network.</a:t>
                </a:r>
              </a:p>
              <a:p>
                <a:r>
                  <a:rPr lang="en-US" dirty="0"/>
                  <a:t>Performance: better than SOTA on </a:t>
                </a:r>
                <a:r>
                  <a:rPr lang="en-US" dirty="0" err="1"/>
                  <a:t>CodeSearchNet</a:t>
                </a:r>
                <a:r>
                  <a:rPr lang="en-US" dirty="0"/>
                  <a:t> and </a:t>
                </a:r>
                <a:r>
                  <a:rPr lang="en-US" dirty="0" err="1"/>
                  <a:t>CoSQA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Discussion/case study: more </a:t>
                </a:r>
                <a:r>
                  <a:rPr lang="en-US" b="1" dirty="0"/>
                  <a:t>precise</a:t>
                </a:r>
                <a:r>
                  <a:rPr lang="en-US" dirty="0"/>
                  <a:t> results; effective on </a:t>
                </a:r>
                <a:r>
                  <a:rPr lang="en-US" b="1" dirty="0"/>
                  <a:t>compositional</a:t>
                </a:r>
                <a:r>
                  <a:rPr lang="en-US" dirty="0"/>
                  <a:t> queries.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C14D8-69C0-46F3-97C1-6AB7D3080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2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3992-67BD-405E-AF15-DE75772A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79EFAA-F407-4B23-83D5-0DDABBED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969"/>
            <a:ext cx="10515600" cy="33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63B45-2832-4A38-8368-68078C1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 - Unseen Entities and Actions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CAF265-E15B-4D56-AA08-4E3566E13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297"/>
            <a:ext cx="10515600" cy="33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DB49B-6096-487E-8561-F9C1C799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734E94-0BE0-489A-8366-1E8D4AA0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547"/>
            <a:ext cx="10515600" cy="35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2140-BADB-4D21-A9E1-CEFC348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190015-5DB0-4751-84CE-8160C4002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901" y="1825625"/>
            <a:ext cx="10018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2140-BADB-4D21-A9E1-CEFC348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4305816-F327-4A88-9503-91A6DAD05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603" y="1825625"/>
            <a:ext cx="8096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B58AC6-31EB-43FD-A04C-55FD463E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55" y="1885102"/>
            <a:ext cx="5267759" cy="35257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0732C7-4B40-4D49-8787-27B75EF8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Perturbed Query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F4AFB-F789-42F1-8CEE-8AB35A2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775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slightly change the query, and study the change of model performance.</a:t>
            </a:r>
          </a:p>
          <a:p>
            <a:r>
              <a:rPr lang="en-US" dirty="0"/>
              <a:t>We start from 100 different pairs that both NS</a:t>
            </a:r>
            <a:r>
              <a:rPr lang="en-US" baseline="30000" dirty="0"/>
              <a:t>3</a:t>
            </a:r>
            <a:r>
              <a:rPr lang="en-US" dirty="0"/>
              <a:t> and </a:t>
            </a:r>
            <a:r>
              <a:rPr lang="en-US" dirty="0" err="1"/>
              <a:t>CodeBERT</a:t>
            </a:r>
            <a:r>
              <a:rPr lang="en-US" dirty="0"/>
              <a:t> predict correctly and contains only a single verb and a single argument.</a:t>
            </a:r>
          </a:p>
          <a:p>
            <a:r>
              <a:rPr lang="en-US" dirty="0"/>
              <a:t>We generate 20 perturbations for every query in 2 types: change the verb / change the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4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9089C-3FAE-42C7-A5D3-1306301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(Contributions)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E4132-2AC0-4FFF-83AD-59BDA904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propose looking at SCS as a compositional task that requires multi-step reasoning.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 of the compositional paradigm.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demonstrate that the proposed model provides a large improvement on a number of well-established baseline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Additional studies to evaluate the capacity of the proposed model to handle compositional queries.</a:t>
            </a:r>
          </a:p>
        </p:txBody>
      </p:sp>
    </p:spTree>
    <p:extLst>
      <p:ext uri="{BB962C8B-B14F-4D97-AF65-F5344CB8AC3E}">
        <p14:creationId xmlns:p14="http://schemas.microsoft.com/office/powerpoint/2010/main" val="350819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342AC-6894-4DC7-9900-7CEBDF5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62CF5-3356-4795-982A-34C51C54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semantic code search, current neural approach cannot deal with queries with compositional language queries.</a:t>
            </a:r>
          </a:p>
          <a:p>
            <a:pPr marL="457200" lvl="1" indent="0">
              <a:buNone/>
            </a:pPr>
            <a:r>
              <a:rPr lang="en-US" dirty="0"/>
              <a:t>Encoding longer text into a dense vector is itself an </a:t>
            </a:r>
            <a:r>
              <a:rPr lang="en-US" b="1" dirty="0"/>
              <a:t>open problem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Because NNs are not believed to be extracting systematic rules from data.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This problem has to be solved: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effects the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</a:t>
            </a:r>
            <a:r>
              <a:rPr lang="en-US" b="1" dirty="0"/>
              <a:t>drastically reduces a model's value for the users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0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DD31-E6CE-4A40-A420-4AA4FF99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Brief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E6A66-0975-4335-9C7B-5DD7AD539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modular workflow based on the semantic structure of the query.</a:t>
                </a:r>
              </a:p>
              <a:p>
                <a:r>
                  <a:rPr lang="en-US" dirty="0"/>
                  <a:t>Like how an engineer would approach the task.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Example: </a:t>
                </a:r>
                <a:r>
                  <a:rPr lang="en-US" i="1" dirty="0">
                    <a:solidFill>
                      <a:prstClr val="black"/>
                    </a:solidFill>
                  </a:rPr>
                  <a:t>navigate folders</a:t>
                </a:r>
              </a:p>
              <a:p>
                <a:pPr marL="514350" lvl="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prstClr val="black"/>
                    </a:solidFill>
                  </a:rPr>
                  <a:t>Look for code about </a:t>
                </a:r>
                <a:r>
                  <a:rPr lang="en-US" i="1" dirty="0">
                    <a:solidFill>
                      <a:prstClr val="black"/>
                    </a:solidFill>
                  </a:rPr>
                  <a:t>folders</a:t>
                </a:r>
                <a:r>
                  <a:rPr lang="en-US" dirty="0">
                    <a:solidFill>
                      <a:prstClr val="black"/>
                    </a:solidFill>
                  </a:rPr>
                  <a:t>;</a:t>
                </a:r>
              </a:p>
              <a:p>
                <a:pPr marL="514350" lvl="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prstClr val="black"/>
                    </a:solidFill>
                  </a:rPr>
                  <a:t>Look for code about </a:t>
                </a:r>
                <a:r>
                  <a:rPr lang="en-US" i="1" dirty="0">
                    <a:solidFill>
                      <a:prstClr val="black"/>
                    </a:solidFill>
                  </a:rPr>
                  <a:t>navigate</a:t>
                </a:r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How to do in-model decomposition?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Our intuition: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code	≈ data + action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query	≈ data + action?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E6A66-0975-4335-9C7B-5DD7AD539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63820F5-1F53-449B-A365-84C4D4F7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62" y="2976116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A5DB-78CA-4EF4-A9B7-4B7E17C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7AB71-EF2B-456C-83D7-ED38DC31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semantic parse </a:t>
            </a:r>
            <a:r>
              <a:rPr lang="en-US" dirty="0"/>
              <a:t>of the query to get </a:t>
            </a:r>
            <a:r>
              <a:rPr lang="en-US" b="1" dirty="0"/>
              <a:t>individual</a:t>
            </a:r>
            <a:r>
              <a:rPr lang="en-US" dirty="0"/>
              <a:t> subtasks of matching the data entities and actions, </a:t>
            </a:r>
            <a:r>
              <a:rPr lang="en-US" b="1" dirty="0"/>
              <a:t>and their relationship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individual data entities and actions;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results from subtasks to get the final answer.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200" dirty="0"/>
              <a:t>Advantages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Compositionality is captured by semantic parse.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does not need to process long NL texts.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the neural modules in a succession can potentially mimic human staged reasoning.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21E3B-53E9-408B-AE29-C0057EB5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D9B4F-89FA-4292-8683-53CF2E2C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DB572B-DC61-4B53-BA9D-3141753D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74"/>
            <a:ext cx="12192000" cy="5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3757-1F98-4C47-9D5E-510EAB29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4774A-AA76-4190-9AA7-336669A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discovery module 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/>
              <a:t>	relatedness(code token, entity).</a:t>
            </a:r>
          </a:p>
          <a:p>
            <a:r>
              <a:rPr lang="en-US" dirty="0"/>
              <a:t>Action module 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relatedness(code token, unseen argument | action, all other arguments).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leaving one argument out, we can measure how well the code matches that part of the query.</a:t>
            </a:r>
          </a:p>
          <a:p>
            <a:pPr marL="0" indent="0">
              <a:buNone/>
            </a:pPr>
            <a:r>
              <a:rPr lang="en-US" dirty="0"/>
              <a:t>Action module's input contains other modules' output, nested as the semantic parse layout.</a:t>
            </a:r>
          </a:p>
        </p:txBody>
      </p:sp>
    </p:spTree>
    <p:extLst>
      <p:ext uri="{BB962C8B-B14F-4D97-AF65-F5344CB8AC3E}">
        <p14:creationId xmlns:p14="http://schemas.microsoft.com/office/powerpoint/2010/main" val="358837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5821-3DE2-4BEF-99FD-20E87CE7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Module Network Layout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4BF89-A05C-4039-8613-B28616E6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pair the query with a simple semantic parse that looks like </a:t>
            </a:r>
            <a:r>
              <a:rPr lang="en-US" dirty="0">
                <a:latin typeface="Consolas" panose="020B0609020204030204" pitchFamily="49" charset="0"/>
              </a:rPr>
              <a:t>DO WHAT [(to/from/in/...) WHAT, WHEN, WHERE, HOW,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. </a:t>
            </a:r>
          </a:p>
          <a:p>
            <a:r>
              <a:rPr lang="en-US" dirty="0"/>
              <a:t>Then the query can be broken down into shorter semantic phrases using the roles of different parts of speech.</a:t>
            </a:r>
          </a:p>
          <a:p>
            <a:r>
              <a:rPr lang="en-US" dirty="0"/>
              <a:t>Use a Combinatory categorial Grammar-based (CCG) semantic parser to infer the semantic parse for each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5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4D6B8C-25BD-4376-AE1F-DA6F6BE9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867" y="4513277"/>
            <a:ext cx="5033133" cy="2344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92462F-0098-456B-BEE0-E11D6883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30000" dirty="0"/>
              <a:t>3</a:t>
            </a:r>
            <a:r>
              <a:rPr lang="en-US" dirty="0"/>
              <a:t> - Entity Discovery Module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21946-ABEB-444E-924B-66F5D32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relatedness score between the entity and each code token.</a:t>
            </a:r>
          </a:p>
          <a:p>
            <a:r>
              <a:rPr lang="en-US" dirty="0"/>
              <a:t>There is no natural supervision signal for this module, so we create noisy supervision for this module:</a:t>
            </a:r>
          </a:p>
          <a:p>
            <a:pPr lvl="1"/>
            <a:r>
              <a:rPr lang="en-US" i="1" dirty="0"/>
              <a:t>Keyword matching</a:t>
            </a:r>
            <a:r>
              <a:rPr lang="en-US" dirty="0"/>
              <a:t>: whether a code token is an exact match / substring / superstring / synonym of some token(s) in the input string. Synonyms are manually collected, so only common ones are included.</a:t>
            </a:r>
          </a:p>
          <a:p>
            <a:pPr lvl="1"/>
            <a:r>
              <a:rPr lang="en-US" i="1" dirty="0"/>
              <a:t>Static analyzer</a:t>
            </a:r>
            <a:r>
              <a:rPr lang="en-US" dirty="0"/>
              <a:t>: whether a code token's (statically inferred) type is the same as some token(s) in the input string.</a:t>
            </a:r>
          </a:p>
        </p:txBody>
      </p:sp>
    </p:spTree>
    <p:extLst>
      <p:ext uri="{BB962C8B-B14F-4D97-AF65-F5344CB8AC3E}">
        <p14:creationId xmlns:p14="http://schemas.microsoft.com/office/powerpoint/2010/main" val="416987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1096</Words>
  <Application>Microsoft Office PowerPoint</Application>
  <PresentationFormat>宽屏</PresentationFormat>
  <Paragraphs>102</Paragraphs>
  <Slides>26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DengXian</vt:lpstr>
      <vt:lpstr>DengXian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Abstract</vt:lpstr>
      <vt:lpstr>Problem</vt:lpstr>
      <vt:lpstr>NS3 - Brief</vt:lpstr>
      <vt:lpstr>NS3</vt:lpstr>
      <vt:lpstr>NS3</vt:lpstr>
      <vt:lpstr>NS3 - Overview</vt:lpstr>
      <vt:lpstr>NS3 - Module Network Layout</vt:lpstr>
      <vt:lpstr>NS3 - Entity Discovery Module</vt:lpstr>
      <vt:lpstr>NS3 - Action Module</vt:lpstr>
      <vt:lpstr>NS3 - Model Prediction</vt:lpstr>
      <vt:lpstr>NS3 - Pre-training and Joint Fine-tuning</vt:lpstr>
      <vt:lpstr>Experiment Settings - Dataset</vt:lpstr>
      <vt:lpstr>Example queries that cannot parse</vt:lpstr>
      <vt:lpstr>Experiment Settings - Query Parser</vt:lpstr>
      <vt:lpstr>Experiment Settings - Models</vt:lpstr>
      <vt:lpstr>Experimental Results - CoSQA</vt:lpstr>
      <vt:lpstr>Experimental Results - CSN</vt:lpstr>
      <vt:lpstr>Query Complexity vs Performance</vt:lpstr>
      <vt:lpstr>Ablation Studies</vt:lpstr>
      <vt:lpstr>Ablation Studies - Unseen Entities and Actions</vt:lpstr>
      <vt:lpstr>Ablation Studies</vt:lpstr>
      <vt:lpstr>Case Study</vt:lpstr>
      <vt:lpstr>Case Study</vt:lpstr>
      <vt:lpstr>Analysis - Perturbed Query Evaluation</vt:lpstr>
      <vt:lpstr>Conclusion (Contributions)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180</cp:revision>
  <dcterms:created xsi:type="dcterms:W3CDTF">2022-10-30T20:23:18Z</dcterms:created>
  <dcterms:modified xsi:type="dcterms:W3CDTF">2022-10-31T08:03:37Z</dcterms:modified>
</cp:coreProperties>
</file>