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8" r:id="rId14"/>
    <p:sldId id="269" r:id="rId15"/>
    <p:sldId id="270" r:id="rId16"/>
    <p:sldId id="271" r:id="rId17"/>
    <p:sldId id="267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55" autoAdjust="0"/>
    <p:restoredTop sz="94660"/>
  </p:normalViewPr>
  <p:slideViewPr>
    <p:cSldViewPr snapToGrid="0">
      <p:cViewPr>
        <p:scale>
          <a:sx n="100" d="100"/>
          <a:sy n="100" d="100"/>
        </p:scale>
        <p:origin x="64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16ED0-41EA-4D60-9DF6-8ED8157B80A2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661CE-1E7D-4AEB-9886-840508B46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81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写代码时已经先想好了那些重要的部分，细节是写代码时补充的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1000C-2D80-40E7-8D0E-A45EC4369D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8CC8-5BED-4E76-A63C-C97916FEC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94D9FA-22DE-4D05-9095-B7CBF6207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908D7-0BEB-4A02-A7E3-B97D2CA0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132CF-BC32-4FDA-8BEF-82D5783053C0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2CE11-8B74-4910-8D47-A1418D6B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145E5-CCAA-41C6-A488-4F3D60C7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5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624F1-8022-4445-ABAE-03F559BD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08C647-964C-4C71-865B-3792DBD7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43917-D282-46F1-9445-67F02EAB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28C0-4BCC-4440-9F4D-772086A6DEB1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CB5E0A-3BB4-4ACE-B40F-72473626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8F015-D3F1-455C-90F0-C3C5C85F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5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1E0B10-3E3F-42A9-A482-3042EF2A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D03C46-5003-417E-931F-5CC52C2A8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A590D-8FEE-4383-85DA-DA456D02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9611-8C02-43C9-8CDF-F980A10E72CB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94CFB7-778A-4B63-80A1-8074FEC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DACE6-06EF-4092-8400-29C5A8D8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887F1-B259-4547-9595-BD9F39D9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AB8B0-DA07-47B2-A321-E0A8067F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FB9179-6C3E-4D1C-AA69-DAEC72B3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1E2-2B23-438E-8183-5710AE9D7D83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B4EFE-A7C6-447A-8204-BEF59A14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47625"/>
            <a:ext cx="10515600" cy="365125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en-US"/>
              <a:t>DocPrompting: Generating Code by Retrieving the Docs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501BF-F608-4886-B9DC-D586B97A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8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E20F9-0BA9-4D52-BF6A-F590CB0F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5F817-6764-4E74-9FC4-5CFE3BA0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68635-CF4D-44B2-9B5C-8C1AD694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46E9D-3274-4E07-BDFC-414486A78186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5E2E57-955D-4BB0-8A55-67A5019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5D7B9C-5017-4AE0-9323-323B7083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42CA8-5A38-4D21-9F19-220232E3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D9E528-296C-4CD3-A357-F994DEB8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014A7D-2BBB-425A-B540-309F8E82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D0455-A341-466D-AAF3-1B056F80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8934-11DE-41EC-B1F8-354176D7B0CD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739925-33A8-4F2A-837E-3747718A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A4B622-7674-45F8-9D0C-8AC05DDB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A7199-79B5-45D0-9218-61B11DF8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833528-0FB4-47DE-9E80-56572CFBC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77EBF9-4C90-48DD-8AFA-B0D5D1C4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B4276-938C-4118-BD89-035C1B131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E53FD-C20F-4EEE-9C93-51CDAF565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799F7-1911-47A8-83E8-4F4C9D0D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E192-7F88-43D1-B2C7-58E2E79AD82C}" type="datetime1">
              <a:rPr lang="en-US" smtClean="0"/>
              <a:t>12/12/2022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F6FA3D-FB88-4758-81F9-EC1B5FF4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A759E-7B88-4612-974E-E7628312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EF389-0785-4F2B-B4F5-C4D59A44C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559B66-536F-47D2-BC44-DC13DE924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5067-D98B-440F-B5AE-75D14E8C2049}" type="datetime1">
              <a:rPr lang="en-US" smtClean="0"/>
              <a:t>12/12/2022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C0C576-7E9E-4B20-A52F-50CCBC91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D6881B-56DB-41D7-82C6-E4626897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70A8B4-BB84-4E25-A012-2F4A1200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9C6E5-1A79-4789-B3DC-6E6B45F57C51}" type="datetime1">
              <a:rPr lang="en-US" smtClean="0"/>
              <a:t>12/12/2022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51EFB-0081-4E30-B1CA-748CD5BD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41A528-D38C-4B96-9A53-392C5EDF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7C6F7-3A68-4DA6-BC54-772B9D62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BDDE1B-7319-4224-89D3-D5F19D90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00349-DDF1-45E8-B011-0DB1FD69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54C4D-DC60-4077-8079-49241E34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3DE0-F5B8-4954-B004-9FB31EBF0BD0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D83013-8B50-47E3-A8D3-1A1D71C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7C81F7-47BF-4043-A227-A03DB4D0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3A99C-2138-4DF2-8D0D-5537B41B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27D5D-08BA-41F4-8484-707B4A829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F97248-B123-4BE5-8E71-43CAC204E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CFDA5-4D61-433C-9280-2528762F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2D2D-F96F-4229-A603-D373E64087B9}" type="datetime1">
              <a:rPr lang="en-US" smtClean="0"/>
              <a:t>12/12/2022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CBD41-CCE0-4C5C-BA48-5542910A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4E51CC-B911-435F-AC97-0A36BEC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2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831A41-EA3B-48DF-A347-D73D1D42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82F2C-3D6C-4F10-99EF-F7ED9C519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B387E-5815-4BCD-ACDA-E116A921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FD7A-60AE-4B01-9ABA-C686F8BC0D98}" type="datetime1">
              <a:rPr lang="en-US" smtClean="0"/>
              <a:t>12/12/2022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F3629-7AD6-464B-AC5C-8FC3D6A89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DocPrompting: Generating Code by Retrieving the Docs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1CBF9-E520-45F2-BCA2-0DF5AD60C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A826-63BC-43B3-B38E-76AD0B176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docs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353784C-3E86-4455-A074-71F915D7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en-US" dirty="0"/>
              <a:t>ICLR 2023 under review (6 8 8 8)</a:t>
            </a:r>
          </a:p>
          <a:p>
            <a:r>
              <a:rPr lang="en-US" dirty="0" err="1"/>
              <a:t>arXiv</a:t>
            </a:r>
            <a:r>
              <a:rPr lang="en-US" dirty="0"/>
              <a:t> 2207.05987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3EE2A7C-3075-4267-B6F6-FEF4A59F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" y="1872048"/>
            <a:ext cx="10933652" cy="31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7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50449-AD58-4670-BF4F-6C9BAD69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5CC667D-C4D6-4CF0-A835-261333C0F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842" y="1825625"/>
            <a:ext cx="10402316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0807B3-CBC0-4224-8C1A-B99B4D80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95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1AE39-9F02-4808-9A7B-9B0E21C4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F1E607-BEC4-4E30-BA0A-B1032AA2A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451" y="1825625"/>
            <a:ext cx="7735098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9557AF-8594-4D09-B2FE-97D42656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5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2D37E-DF28-4285-B441-FAFCFB42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C659F2-2690-40DD-984C-3CC229C38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000"/>
          <a:stretch/>
        </p:blipFill>
        <p:spPr>
          <a:xfrm>
            <a:off x="0" y="1690688"/>
            <a:ext cx="4884712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9A9DEC-E075-469E-BA81-D312C1B9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63EBBA-9AA1-45A1-8EB0-7AE769A4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2132682"/>
            <a:ext cx="7658100" cy="303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1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A254-F647-4C69-BEF0-E73DE3EE6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Why does it work?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2E134-6A31-4136-A3F1-FB1BCCC8D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665684"/>
                <a:ext cx="4884711" cy="2671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Hypothesis</a:t>
                </a:r>
                <a:r>
                  <a:rPr lang="en-US" dirty="0"/>
                  <a:t>: docs ease mappings of NL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en-US" dirty="0"/>
                  <a:t> code.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Experiment</a:t>
                </a:r>
                <a:r>
                  <a:rPr lang="en-US" dirty="0"/>
                  <a:t>: Adding documentation significantly increases the n-gram overlap.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2E134-6A31-4136-A3F1-FB1BCCC8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665684"/>
                <a:ext cx="4884711" cy="2671219"/>
              </a:xfrm>
              <a:blipFill>
                <a:blip r:embed="rId2"/>
                <a:stretch>
                  <a:fillRect l="-2622" t="-3653" b="-5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BC0CE-9AC5-4934-8992-605941FA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86D1E0-F29C-445C-99CA-E1FC233D9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6469089" y="1825625"/>
            <a:ext cx="4884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06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35E60-2C8F-43D8-B059-D99E992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Ablation Study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3303FD7-0230-46DD-8253-77D1089DB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1137" y="1825625"/>
            <a:ext cx="10109725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0F7741-9E21-487B-BD00-A0E7502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7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65B3B-FBBD-44F4-B84F-731A5850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– Case Study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DABED0-97F9-4301-B3DF-A2B8CC566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4860"/>
            <a:ext cx="10515600" cy="343286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C1E8B-F77E-4CDF-92D6-F5587089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5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2CAAA-F2CB-42B1-BA9D-2803CAF2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B04B4-BD8F-4455-B403-63BCAF29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DocPrompting</a:t>
            </a:r>
            <a:r>
              <a:rPr lang="en-US" dirty="0"/>
              <a:t>: a simple and effective approach for code gen by retrieving relevant docs.</a:t>
            </a:r>
          </a:p>
          <a:p>
            <a:r>
              <a:rPr lang="en-US" dirty="0"/>
              <a:t>Experimental results on 2 datasets show its utility.</a:t>
            </a:r>
          </a:p>
          <a:p>
            <a:r>
              <a:rPr lang="en-US" dirty="0"/>
              <a:t>2 new datasets proposed in this work.</a:t>
            </a:r>
          </a:p>
          <a:p>
            <a:endParaRPr lang="en-US" dirty="0"/>
          </a:p>
          <a:p>
            <a:r>
              <a:rPr lang="en-US" dirty="0"/>
              <a:t>Good problem, simple idea, good experiments.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5E194E-6CEB-4898-8BB5-9AC74F21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7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D6831-6C9E-4F7F-9E24-B9914859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Based on Semantic Sketch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D4894F-8E6B-46C7-839D-AC1D0EFD4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2306314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Coarse-to-Fine Decoding for Neural Semantic Parsing (ACL'18)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75F6995-A3C2-455C-BE97-4749031C07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38213" y="3429000"/>
            <a:ext cx="5157787" cy="238598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35229D-BE24-4F62-B4FD-3BA8D64D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b="0" dirty="0"/>
              <a:t>CERT: Continual Pre-Training on Sketches for Library-Oriented Code Generation (IJCAI'22)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B633A8F6-3228-42A6-B3ED-2ECDF57962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654588" y="2505075"/>
            <a:ext cx="4218411" cy="368458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C46284-9D67-44E1-8CE4-74EF7DD6ECC6}"/>
              </a:ext>
            </a:extLst>
          </p:cNvPr>
          <p:cNvSpPr txBox="1"/>
          <p:nvPr/>
        </p:nvSpPr>
        <p:spPr>
          <a:xfrm>
            <a:off x="845408" y="1203367"/>
            <a:ext cx="4359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NL =&gt; sketch =&gt; code</a:t>
            </a:r>
          </a:p>
          <a:p>
            <a:r>
              <a:rPr lang="en-US" sz="2400" dirty="0"/>
              <a:t>Generate import</a:t>
            </a:r>
            <a:r>
              <a:rPr lang="en-US" altLang="zh-CN" sz="2400" dirty="0"/>
              <a:t>ant</a:t>
            </a:r>
            <a:r>
              <a:rPr lang="en-US" sz="2400" dirty="0"/>
              <a:t> content first!</a:t>
            </a:r>
          </a:p>
        </p:txBody>
      </p:sp>
    </p:spTree>
    <p:extLst>
      <p:ext uri="{BB962C8B-B14F-4D97-AF65-F5344CB8AC3E}">
        <p14:creationId xmlns:p14="http://schemas.microsoft.com/office/powerpoint/2010/main" val="3732344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4DAFFB28-34C4-4620-9A6C-E6DBCBE3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Generation Based on Semantic Sketch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418166F-ED25-4B24-9B5B-29CB153C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Sketch-based generation depends on hand-crafted sketch-generation algorithms.</a:t>
            </a:r>
          </a:p>
          <a:p>
            <a:endParaRPr lang="en-US" dirty="0"/>
          </a:p>
          <a:p>
            <a:r>
              <a:rPr lang="en-US" dirty="0"/>
              <a:t>Use neural models to generate sketch?</a:t>
            </a:r>
          </a:p>
          <a:p>
            <a:pPr lvl="1"/>
            <a:r>
              <a:rPr lang="en-US" dirty="0"/>
              <a:t>Unsupervised keyword extraction.</a:t>
            </a:r>
          </a:p>
          <a:p>
            <a:pPr lvl="1"/>
            <a:r>
              <a:rPr lang="en-US" dirty="0"/>
              <a:t>Unsupervised summarization.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75A648-9D4F-4CD9-8893-81664CDA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127" y="4447860"/>
            <a:ext cx="9641746" cy="20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3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14DE317-48EE-47C7-8185-AA54D956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82" y="2761166"/>
            <a:ext cx="8858018" cy="4096834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8863247C-8D23-4A9A-8182-7824FC3B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in NLP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C2099D-277E-42E9-864B-3179781C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GENIUS: Sketch-based Language Model Pre-training via Extreme and</a:t>
            </a:r>
            <a:br>
              <a:rPr lang="en-US" dirty="0"/>
            </a:br>
            <a:r>
              <a:rPr lang="en-US" dirty="0"/>
              <a:t>Selective Masking for Text Generation and Augmentation (</a:t>
            </a:r>
            <a:r>
              <a:rPr lang="en-US" dirty="0" err="1"/>
              <a:t>arXiv</a:t>
            </a:r>
            <a:r>
              <a:rPr lang="en-US" dirty="0"/>
              <a:t> 2211.10330)</a:t>
            </a:r>
          </a:p>
        </p:txBody>
      </p:sp>
    </p:spTree>
    <p:extLst>
      <p:ext uri="{BB962C8B-B14F-4D97-AF65-F5344CB8AC3E}">
        <p14:creationId xmlns:p14="http://schemas.microsoft.com/office/powerpoint/2010/main" val="350262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132FD-70F7-46F8-A22F-176E9EEF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80F3C-7DF8-45EF-A8E8-EE498411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 Existing code models </a:t>
            </a:r>
            <a:r>
              <a:rPr lang="en-US" i="1" dirty="0"/>
              <a:t>inherently cannot generalize </a:t>
            </a:r>
            <a:r>
              <a:rPr lang="en-US" dirty="0"/>
              <a:t>to unseen libraries/APIs, because they never appear in training data.</a:t>
            </a:r>
          </a:p>
          <a:p>
            <a:pPr marL="0" indent="0">
              <a:buNone/>
            </a:pPr>
            <a:r>
              <a:rPr lang="en-US" b="1" dirty="0"/>
              <a:t>Motivation</a:t>
            </a:r>
            <a:r>
              <a:rPr lang="en-US" dirty="0"/>
              <a:t>: Human developers </a:t>
            </a:r>
            <a:r>
              <a:rPr lang="en-US" i="1" dirty="0"/>
              <a:t>refer to manuals/docs </a:t>
            </a:r>
            <a:r>
              <a:rPr lang="en-US" dirty="0"/>
              <a:t>when using unseen libraries/APIs for the first time.</a:t>
            </a:r>
          </a:p>
          <a:p>
            <a:pPr marL="0" indent="0">
              <a:buNone/>
            </a:pPr>
            <a:r>
              <a:rPr lang="en-US" b="1" dirty="0"/>
              <a:t>Our approach </a:t>
            </a:r>
            <a:r>
              <a:rPr lang="en-US" dirty="0"/>
              <a:t>(</a:t>
            </a:r>
            <a:r>
              <a:rPr lang="en-US" dirty="0" err="1"/>
              <a:t>DocPrompting</a:t>
            </a:r>
            <a:r>
              <a:rPr lang="en-US" dirty="0"/>
              <a:t>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Retrieve relevant docs given an NL intent;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code based on the NL intent and retrieved docs.</a:t>
            </a:r>
          </a:p>
          <a:p>
            <a:pPr marL="0" indent="0">
              <a:buNone/>
            </a:pPr>
            <a:r>
              <a:rPr lang="en-US" b="1" dirty="0"/>
              <a:t>Improvement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CodeT5 by 2.85% in pass@1 and 4.39% in pass@10 on </a:t>
            </a:r>
            <a:r>
              <a:rPr lang="en-US" dirty="0" err="1"/>
              <a:t>CoNaLa</a:t>
            </a:r>
            <a:r>
              <a:rPr lang="en-US" dirty="0"/>
              <a:t> (re-split);</a:t>
            </a:r>
          </a:p>
          <a:p>
            <a:pPr lvl="1"/>
            <a:r>
              <a:rPr lang="en-US" dirty="0"/>
              <a:t>CodeT5 and GPT-Neo-1.3B by up to 6.9% EM on </a:t>
            </a:r>
            <a:r>
              <a:rPr lang="en-US" dirty="0" err="1"/>
              <a:t>tldr</a:t>
            </a:r>
            <a:r>
              <a:rPr lang="en-US" dirty="0"/>
              <a:t> (new Bash dataset).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74BD0-EF28-414C-9ED4-BF0438DD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DocPrompting</a:t>
            </a:r>
            <a:r>
              <a:rPr lang="en-US" dirty="0"/>
              <a:t>: Generating Code by Retrieving the Docs</a:t>
            </a:r>
          </a:p>
        </p:txBody>
      </p:sp>
    </p:spTree>
    <p:extLst>
      <p:ext uri="{BB962C8B-B14F-4D97-AF65-F5344CB8AC3E}">
        <p14:creationId xmlns:p14="http://schemas.microsoft.com/office/powerpoint/2010/main" val="11243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D35D1-6700-4F2F-A30A-A3AEEAC1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CDB1AA-B992-43A7-A69B-1D09592E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r>
              <a:rPr lang="en-US" dirty="0"/>
              <a:t>Implicit assumption: Libraries &amp; APIs were </a:t>
            </a:r>
            <a:r>
              <a:rPr lang="en-US" i="1" dirty="0"/>
              <a:t>seen in the training data</a:t>
            </a:r>
            <a:r>
              <a:rPr lang="en-US" dirty="0"/>
              <a:t>; at test time, the model only needs to generate </a:t>
            </a:r>
            <a:r>
              <a:rPr lang="en-US" i="1" dirty="0"/>
              <a:t>seen</a:t>
            </a:r>
            <a:r>
              <a:rPr lang="en-US" dirty="0"/>
              <a:t> libraries/APIs.</a:t>
            </a:r>
          </a:p>
          <a:p>
            <a:r>
              <a:rPr lang="en-US" dirty="0"/>
              <a:t>But </a:t>
            </a:r>
            <a:r>
              <a:rPr lang="en-US" i="1" dirty="0"/>
              <a:t>new</a:t>
            </a:r>
            <a:r>
              <a:rPr lang="en-US" dirty="0"/>
              <a:t> libraries/APIs are introduced all the time.</a:t>
            </a:r>
          </a:p>
          <a:p>
            <a:pPr marL="0" indent="0">
              <a:buNone/>
            </a:pPr>
            <a:r>
              <a:rPr lang="en-US" b="1" dirty="0"/>
              <a:t>Human solution</a:t>
            </a:r>
            <a:r>
              <a:rPr lang="en-US" dirty="0"/>
              <a:t>:</a:t>
            </a:r>
          </a:p>
          <a:p>
            <a:r>
              <a:rPr lang="en-US" dirty="0"/>
              <a:t>Refer to manuals/docs when writing code.</a:t>
            </a:r>
          </a:p>
          <a:p>
            <a:pPr marL="0" indent="0">
              <a:buNone/>
            </a:pPr>
            <a:r>
              <a:rPr lang="en-US" b="1" dirty="0"/>
              <a:t>Our approach</a:t>
            </a:r>
            <a:r>
              <a:rPr lang="en-US" dirty="0"/>
              <a:t>:</a:t>
            </a:r>
          </a:p>
          <a:p>
            <a:r>
              <a:rPr lang="en-US" dirty="0"/>
              <a:t>Retrieve code docs before generating the code.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81C98A-3436-44DF-A4C1-15983508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56508-7E07-47D1-A2EE-011D1D93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 by Reading the Docs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0044FD0-C7F6-44F2-98E5-93A75356F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179" y="1825625"/>
            <a:ext cx="9221642" cy="4351338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0C2D8-F608-48BD-9F7E-A0C2319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84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803CA-3DB9-4F37-BA00-18D74562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08A77F-9060-4CA1-BDBA-E362EC49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Sparse</a:t>
            </a:r>
            <a:r>
              <a:rPr lang="en-US" dirty="0"/>
              <a:t> retriever: Elasticsearch with BM25.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Dense</a:t>
            </a:r>
            <a:r>
              <a:rPr lang="en-US" dirty="0"/>
              <a:t> retriever: Contrastive learning.</a:t>
            </a:r>
          </a:p>
          <a:p>
            <a:r>
              <a:rPr lang="en-US" b="1" dirty="0"/>
              <a:t>Positive</a:t>
            </a:r>
            <a:r>
              <a:rPr lang="en-US" dirty="0"/>
              <a:t> (mixed):</a:t>
            </a:r>
          </a:p>
          <a:p>
            <a:pPr lvl="1"/>
            <a:r>
              <a:rPr lang="en-US" dirty="0"/>
              <a:t>NL intent - actually used docs (supervised);</a:t>
            </a:r>
          </a:p>
          <a:p>
            <a:pPr lvl="1"/>
            <a:r>
              <a:rPr lang="en-US" dirty="0"/>
              <a:t>Doc sentences - itself with different dropout (weak supervised).</a:t>
            </a:r>
          </a:p>
          <a:p>
            <a:r>
              <a:rPr lang="en-US" b="1" dirty="0"/>
              <a:t>Negative</a:t>
            </a:r>
            <a:r>
              <a:rPr lang="en-US" dirty="0"/>
              <a:t>: other in-batch docs.</a:t>
            </a:r>
          </a:p>
          <a:p>
            <a:r>
              <a:rPr lang="en-US" b="1" dirty="0"/>
              <a:t>Similarity</a:t>
            </a:r>
            <a:r>
              <a:rPr lang="en-US" dirty="0"/>
              <a:t> function: cosine similarity.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D55562-1B88-4849-A668-F80C7270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80E1A-CE29-4ACC-9A90-123CDD64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0F6FA-8073-4E2C-82B0-3D8556212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975" y="1690688"/>
            <a:ext cx="601027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Input: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Simply concatenate all docs and NL as a single long input;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Fusion-in-Decoder: Concatenate only one doc and NL in one encoder, allow the decoder to attend to all encoded result.</a:t>
            </a:r>
          </a:p>
          <a:p>
            <a:pPr marL="0" indent="0">
              <a:buNone/>
            </a:pPr>
            <a:r>
              <a:rPr lang="en-US" dirty="0"/>
              <a:t>Models:</a:t>
            </a:r>
          </a:p>
          <a:p>
            <a:pPr marL="457200" lvl="1" indent="0">
              <a:buNone/>
            </a:pPr>
            <a:r>
              <a:rPr lang="en-US" dirty="0"/>
              <a:t>GPT-Neo-125M, GPT-Neo-1.3B: input </a:t>
            </a:r>
            <a:r>
              <a:rPr lang="en-US" b="1" dirty="0"/>
              <a:t>a</a:t>
            </a:r>
            <a:r>
              <a:rPr lang="en-US" dirty="0"/>
              <a:t>; </a:t>
            </a:r>
            <a:r>
              <a:rPr lang="en-US" b="1" dirty="0"/>
              <a:t>finetuned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T5, CodeT5: input </a:t>
            </a:r>
            <a:r>
              <a:rPr lang="en-US" b="1" dirty="0"/>
              <a:t>b </a:t>
            </a:r>
            <a:r>
              <a:rPr lang="en-US" dirty="0"/>
              <a:t>(</a:t>
            </a:r>
            <a:r>
              <a:rPr lang="en-US" dirty="0" err="1"/>
              <a:t>FiD</a:t>
            </a:r>
            <a:r>
              <a:rPr lang="en-US" dirty="0"/>
              <a:t>); </a:t>
            </a:r>
            <a:r>
              <a:rPr lang="en-US" b="1" dirty="0"/>
              <a:t>finetuned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Codex (code-davinci-001): input </a:t>
            </a:r>
            <a:r>
              <a:rPr lang="en-US" b="1" dirty="0"/>
              <a:t>a</a:t>
            </a:r>
            <a:r>
              <a:rPr lang="en-US" dirty="0"/>
              <a:t>; 3-shots </a:t>
            </a:r>
            <a:r>
              <a:rPr lang="en-US" b="1" dirty="0"/>
              <a:t>in-context learning</a:t>
            </a:r>
            <a:r>
              <a:rPr lang="en-US" dirty="0"/>
              <a:t>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EA09A-5358-470F-A906-3EA366BA8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3E3A8C-5E5E-4DFF-9F29-D818D31F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589389"/>
            <a:ext cx="5419723" cy="60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1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7EEA6CA7-542A-4930-AC80-3DADB9BB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87" y="4503185"/>
            <a:ext cx="6135198" cy="23071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FF7D28-00C6-4073-A597-3031EE5A6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173" y="1825625"/>
            <a:ext cx="3482938" cy="42024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66F782B-A394-41F7-A82F-6EC79FB7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Setups – </a:t>
            </a:r>
            <a:r>
              <a:rPr lang="en-US" dirty="0" err="1"/>
              <a:t>tldr</a:t>
            </a:r>
            <a:r>
              <a:rPr lang="en-US" dirty="0"/>
              <a:t> dataset (new)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47E3A-EB21-4814-9622-39CAF80B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666974" cy="4351338"/>
          </a:xfrm>
        </p:spPr>
        <p:txBody>
          <a:bodyPr>
            <a:normAutofit/>
          </a:bodyPr>
          <a:lstStyle/>
          <a:p>
            <a:r>
              <a:rPr lang="en-US" dirty="0" err="1"/>
              <a:t>tldr</a:t>
            </a:r>
            <a:r>
              <a:rPr lang="en-US" dirty="0"/>
              <a:t> is a community-driven project that maintains easily readable help pages with examples for &gt;2.5k bash commands.</a:t>
            </a:r>
          </a:p>
          <a:p>
            <a:r>
              <a:rPr lang="en-US" b="1" dirty="0"/>
              <a:t>Pool</a:t>
            </a:r>
            <a:r>
              <a:rPr lang="en-US" dirty="0"/>
              <a:t>: 400k paragraphs from manuals of commands.</a:t>
            </a:r>
          </a:p>
          <a:p>
            <a:r>
              <a:rPr lang="en-US" dirty="0"/>
              <a:t>Commands in train, valid, test sets are </a:t>
            </a:r>
            <a:r>
              <a:rPr lang="en-US" i="1" dirty="0"/>
              <a:t>disjoint</a:t>
            </a:r>
            <a:r>
              <a:rPr lang="en-US" dirty="0"/>
              <a:t>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7AC6E-5350-4CE1-A1AA-D4F2AE9B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77829-2BAB-419B-8C7D-F2376C92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Setups – Re-split </a:t>
            </a:r>
            <a:r>
              <a:rPr lang="en-US" dirty="0" err="1"/>
              <a:t>CoNaLa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20ED6-B818-49A8-89DB-29D03ED7C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example in valid and test sets uses </a:t>
            </a:r>
            <a:r>
              <a:rPr lang="en-US" i="1" dirty="0"/>
              <a:t>at least 1 unseen </a:t>
            </a:r>
            <a:r>
              <a:rPr lang="en-US" dirty="0"/>
              <a:t>function.</a:t>
            </a:r>
          </a:p>
          <a:p>
            <a:r>
              <a:rPr lang="en-US" dirty="0"/>
              <a:t>Answers to the same </a:t>
            </a:r>
            <a:r>
              <a:rPr lang="en-US" dirty="0" err="1"/>
              <a:t>StackOverflow</a:t>
            </a:r>
            <a:r>
              <a:rPr lang="en-US" dirty="0"/>
              <a:t> question is in the same set.</a:t>
            </a:r>
          </a:p>
          <a:p>
            <a:r>
              <a:rPr lang="en-US" b="1" dirty="0"/>
              <a:t>Train/valid/test</a:t>
            </a:r>
            <a:r>
              <a:rPr lang="en-US" dirty="0"/>
              <a:t>: 2134/201/543.</a:t>
            </a:r>
          </a:p>
          <a:p>
            <a:r>
              <a:rPr lang="en-US" b="1" dirty="0"/>
              <a:t>Pool</a:t>
            </a:r>
            <a:r>
              <a:rPr lang="en-US" dirty="0"/>
              <a:t>: 35763 documents from </a:t>
            </a:r>
            <a:r>
              <a:rPr lang="en-US" dirty="0">
                <a:hlinkClick r:id="rId2"/>
              </a:rPr>
              <a:t>https://devdocs.io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Includes built-in libraries and popular libraries such as </a:t>
            </a:r>
            <a:r>
              <a:rPr lang="en-US" dirty="0" err="1"/>
              <a:t>numpy</a:t>
            </a:r>
            <a:r>
              <a:rPr lang="en-US" dirty="0"/>
              <a:t>.</a:t>
            </a:r>
          </a:p>
          <a:p>
            <a:r>
              <a:rPr lang="en-US" dirty="0"/>
              <a:t>Manually wrote </a:t>
            </a:r>
            <a:r>
              <a:rPr lang="en-US" i="1" dirty="0"/>
              <a:t>unit tests </a:t>
            </a:r>
            <a:r>
              <a:rPr lang="en-US" dirty="0"/>
              <a:t>for 100 examples in test set for </a:t>
            </a:r>
            <a:r>
              <a:rPr lang="en-US" dirty="0" err="1"/>
              <a:t>pass@k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example has 2.03 tests on average.</a:t>
            </a:r>
          </a:p>
          <a:p>
            <a:pPr lvl="1"/>
            <a:r>
              <a:rPr lang="en-US" dirty="0"/>
              <a:t>Written by two of the authors.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F2DD9B-0896-45F4-BE0F-E237CEED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8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3F30E745-D281-48D4-967A-2FA4846E1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617" y="1299251"/>
            <a:ext cx="6304766" cy="54040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B53824-1163-459A-AD5C-0F16BF9D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CF8C9B-AFA8-4327-AD26-3DAE12DE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DocPrompting: Generating Code by Retrieving the Docs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9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762</Words>
  <Application>Microsoft Office PowerPoint</Application>
  <PresentationFormat>宽屏</PresentationFormat>
  <Paragraphs>96</Paragraphs>
  <Slides>19</Slides>
  <Notes>1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Abstract</vt:lpstr>
      <vt:lpstr>Introduction</vt:lpstr>
      <vt:lpstr>Code Gen by Reading the Docs</vt:lpstr>
      <vt:lpstr>Retriever</vt:lpstr>
      <vt:lpstr>Generator</vt:lpstr>
      <vt:lpstr>Experimental Setups – tldr dataset (new)</vt:lpstr>
      <vt:lpstr>Experimental Setups – Re-split CoNaLa</vt:lpstr>
      <vt:lpstr>Experimental Results</vt:lpstr>
      <vt:lpstr>Experimental Results</vt:lpstr>
      <vt:lpstr>Experimental Results</vt:lpstr>
      <vt:lpstr>Experimental Results</vt:lpstr>
      <vt:lpstr>Analysis – Why does it work?</vt:lpstr>
      <vt:lpstr>Analysis – Ablation Study</vt:lpstr>
      <vt:lpstr>Analysis – Case Study</vt:lpstr>
      <vt:lpstr>Conclusion</vt:lpstr>
      <vt:lpstr>Code Generation Based on Semantic Sketch</vt:lpstr>
      <vt:lpstr>Code Generation Based on Semantic Sketch</vt:lpstr>
      <vt:lpstr>Related work in NLP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DocPrompting: Generating Code by Retrieving the Docs</dc:title>
  <dc:creator>user</dc:creator>
  <cp:lastModifiedBy>Yeongmin Lii</cp:lastModifiedBy>
  <cp:revision>122</cp:revision>
  <dcterms:created xsi:type="dcterms:W3CDTF">2022-12-12T00:03:04Z</dcterms:created>
  <dcterms:modified xsi:type="dcterms:W3CDTF">2022-12-12T12:39:48Z</dcterms:modified>
</cp:coreProperties>
</file>