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77" r:id="rId6"/>
    <p:sldId id="278" r:id="rId7"/>
    <p:sldId id="258" r:id="rId8"/>
    <p:sldId id="260" r:id="rId9"/>
    <p:sldId id="261" r:id="rId10"/>
    <p:sldId id="262" r:id="rId11"/>
    <p:sldId id="259" r:id="rId12"/>
    <p:sldId id="263" r:id="rId13"/>
    <p:sldId id="273" r:id="rId14"/>
    <p:sldId id="264" r:id="rId15"/>
    <p:sldId id="27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9A339-E354-4B3C-9601-AFD6AF66794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3C932-E2BF-47CD-9AA8-40708931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Grammar constraints</a:t>
            </a:r>
          </a:p>
          <a:p>
            <a:pPr marL="228600" indent="-228600">
              <a:buAutoNum type="arabicPeriod"/>
            </a:pPr>
            <a:r>
              <a:rPr lang="en-US" dirty="0"/>
              <a:t>Expensive potentials</a:t>
            </a:r>
          </a:p>
          <a:p>
            <a:pPr marL="228600" indent="-228600">
              <a:buAutoNum type="arabicPeriod"/>
            </a:pPr>
            <a:r>
              <a:rPr lang="en-US" dirty="0"/>
              <a:t>Weight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3C932-E2BF-47CD-9AA8-40708931F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CDEB-2733-4DB0-8E26-D1899D0EC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0D846-A3B8-43C4-9955-2C5F58A45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D2A3-0C70-4355-8178-CB35A38E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60B6-4E86-47AC-9458-85EBCB13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2D51-2318-4743-A75A-03405A4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2F78-7992-46F3-B00F-0C6D5963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F8EB3-E040-460D-812B-C6D6F9771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6D91-8606-49AA-944F-C5F85B3C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4285-EB3F-4E27-97FB-8B537806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0A8E-D2D6-4655-A816-D756F859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A032A-A98A-4842-8D8A-48C951D0E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2E4A6-4D62-4097-8DEE-4B0B41C9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AA66-B6DF-4474-9E99-AEA89145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B9C-0EF6-4457-9779-98741F8F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5489-6A86-43CA-9418-56338326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9F5D-F47F-4858-9B7D-C2474A35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B7E4-AEE2-4FAD-8B5F-37DA273F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7E66B-864E-42B3-B41A-EEE9AC63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1" cy="36512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r>
              <a:rPr lang="en-US" dirty="0"/>
              <a:t>Syntactic and Semantic Control of Large Language Models via Sequential Monte Carlo</a:t>
            </a:r>
          </a:p>
        </p:txBody>
      </p:sp>
    </p:spTree>
    <p:extLst>
      <p:ext uri="{BB962C8B-B14F-4D97-AF65-F5344CB8AC3E}">
        <p14:creationId xmlns:p14="http://schemas.microsoft.com/office/powerpoint/2010/main" val="396364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08A9-65B1-4AD4-B95F-BA3BE604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F7DB-A179-4092-BBEC-A848317C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6EF1-7FB0-4CDB-8589-29477082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E00C-5E3F-4E0B-BE43-C26129DE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D7AB-D5E1-47E3-9052-C8C0B902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2750-A0A3-47FC-859F-7380BDD6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337C-8F4D-4294-8890-EF850F326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946B-ACD3-45B2-9AD8-BF8E59EA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35314-475D-4D7A-B2A0-D880A57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E440-7C2D-4FC6-8269-87B8F15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3B7CE-A1BD-43EE-A7CA-B2C52C5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7C8E-6FDE-4265-9DE7-9B6F1183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5182-8743-4E3C-8567-64418E10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3B968-8D06-47D1-A6AE-BBA81FB5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DD25-1192-4F94-8823-99F0D9F5E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6A58F-1741-4920-92BC-DFFC9E44A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FE736-9AFF-43F0-946D-BEC34A90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C7DF-995E-4B68-B37F-058868CA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95707-6466-4548-B4E2-C73156F1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6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3D6E-3FD7-42F8-8E41-72BF725A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E52E4-F0FC-4A8E-859A-4F649EFB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77FB-A108-439C-A1E9-693220A7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A510-AFB5-4F77-BF18-B66A7E70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2D5A4-821B-48FA-AFFE-4CAE6489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17AB6-FBD1-43D4-AFB7-EE7BF574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07E20-E6CD-400A-8473-5AA3EAA2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941B-D3DF-4008-8CBD-A9AA77E2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2419-7CCA-491D-B0B5-3DA1406C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C8FB4-AF96-4F63-9851-E2AC90FD9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0DA00-11F6-4CC3-9F4F-F67118D3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C0B28-A1AD-415A-962C-B6846DB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A3179-C9AE-40CC-830D-D0B4A7F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300C-3ACF-4A7B-B289-2C8AAF57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9024C-0A90-474D-B0A8-659FFDCE0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21DF3-2CE6-48BD-A5F5-B7E16B2D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12CA-8701-438E-A2AC-ED3C71FE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3EFC-2136-49BE-BC34-9787F200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Syntactic and Semantic Control of Large Language Models via Sequential Monte Carlo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E59C-FC81-44D0-A81F-42AEC449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28942-F4AB-4C12-B886-2798FC81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0E481-D92B-4131-8732-62AF22E1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7CA88-A7E3-4EB1-B65C-E5EF2842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74CF2F-1463-4897-A9DC-3E39A97B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10515601" cy="36512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3A51A3-5769-45C0-8781-36A7A239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2318"/>
            <a:ext cx="9144000" cy="1655762"/>
          </a:xfrm>
        </p:spPr>
        <p:txBody>
          <a:bodyPr/>
          <a:lstStyle/>
          <a:p>
            <a:r>
              <a:rPr lang="en-US" dirty="0"/>
              <a:t>ICLR 2025 oral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ABBAA-24C6-424A-BCC8-7EFEDA07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685681"/>
            <a:ext cx="1127917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1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FE9B-F705-4556-AA4B-9B20FB5A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Inference for Constrained Semantic Parsing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88C2A-C374-43AF-A06E-283E86BF0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Begin with a collection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weighted particles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Extend.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eff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Reweight.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Resample. Resample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←1.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In practice, only resample if effective sample size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is too small.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88C2A-C374-43AF-A06E-283E86BF0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0EBA-4FD0-494C-8258-DD809D8E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8E17-6B87-4ECA-83ED-9ACA37A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Inference for Constrained Semantic Parsing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BB373-5500-40DA-8B98-7DC2F333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451" y="1825625"/>
            <a:ext cx="7047098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76059-5778-48BD-B162-CBCBA49A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3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84FF-7857-45E2-9460-DBC6910B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8D4EC-69B5-4431-A5E6-ED7B080E8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US" dirty="0"/>
                  <a:t> might still be too expensive to calculate on the entire vocab.</a:t>
                </a:r>
                <a:br>
                  <a:rPr lang="en-US" dirty="0"/>
                </a:br>
                <a:r>
                  <a:rPr lang="en-US" dirty="0"/>
                  <a:t>We use cheap stochastic approximations as proposals.</a:t>
                </a:r>
                <a:br>
                  <a:rPr lang="en-US" dirty="0"/>
                </a:br>
                <a:r>
                  <a:rPr lang="en-US" dirty="0"/>
                  <a:t>Of course they have to be corrected too.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do not need to be token-by-token.</a:t>
                </a:r>
                <a:br>
                  <a:rPr lang="en-US" dirty="0"/>
                </a:br>
                <a:r>
                  <a:rPr lang="en-US" dirty="0"/>
                  <a:t>E.g., in Python code, we use line of code as the unit.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8D4EC-69B5-4431-A5E6-ED7B080E8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EAAE0-87B7-47C5-B9EF-0745E300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7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7EFB-7296-4DAB-A9A1-A842A05D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Settings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BD2288-1C17-4A07-B8ED-D7CC068E5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7833"/>
            <a:ext cx="10515600" cy="29869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8C8B7-FC29-45E9-9103-8B770137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7EFB-7296-4DAB-A9A1-A842A05D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2FBA3-7A0C-4CF8-91DD-A90D50223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223" y="1825625"/>
            <a:ext cx="9695554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20770-EA41-4689-AB20-3B766982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0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AF2E-13D7-431E-94A2-BEEA2B71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potentials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7DCC2-169C-4D27-B98A-612507387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60" y="1825625"/>
            <a:ext cx="9823080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58D3C-BCD3-4E13-8709-FBAE9C9E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8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0B9-EE02-403E-87C6-76FA547B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6BF29A-FAA9-4244-ACEE-D0F11B26E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9728" y="1825625"/>
            <a:ext cx="7692543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2B31-46F0-4087-A007-35E51C74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6A3F-0773-476D-8283-C9C6DD85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the Probabilistic Perspective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62280D-94EF-4929-9823-F5EABDAE5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124" y="1825625"/>
            <a:ext cx="9695751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32F18-488E-4AF8-8926-32057137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30D9-ABB0-42CF-81FC-CBE6D64D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25743D-52FE-45AC-877D-490F36ABC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229" y="1825625"/>
            <a:ext cx="7499541" cy="435133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CE22CC-5627-42B9-94AD-B4B1A963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5CE6-A949-414F-9743-19333404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results on differently-sized LMs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83AF8-1273-4B93-96D9-83B15100E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277" y="1825625"/>
            <a:ext cx="7647446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5CA5C-34EF-40D1-8DAC-8F1B0F54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1192-7EC6-4068-8EB5-A077104C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BDBD-9392-44FB-A0CA-C86456C7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LM applications require generating text that conforms to syntactic or semantic constraints.</a:t>
            </a:r>
          </a:p>
          <a:p>
            <a:pPr marL="457200" lvl="1" indent="0">
              <a:buNone/>
            </a:pPr>
            <a:r>
              <a:rPr lang="en-US" dirty="0"/>
              <a:t>But exact generation from the resulting distribution is generally intractable.</a:t>
            </a:r>
          </a:p>
          <a:p>
            <a:pPr marL="0" indent="0">
              <a:buNone/>
            </a:pPr>
            <a:r>
              <a:rPr lang="en-US" dirty="0"/>
              <a:t>We develop an architecture for controlled LM generation based on sequential Monte Carlo.</a:t>
            </a:r>
          </a:p>
          <a:p>
            <a:pPr marL="457200" lvl="1" indent="0">
              <a:buNone/>
            </a:pPr>
            <a:r>
              <a:rPr lang="en-US" dirty="0"/>
              <a:t>Flexibly incorporate domain-specific and problem-specific constraints.</a:t>
            </a:r>
          </a:p>
          <a:p>
            <a:pPr marL="457200" lvl="1" indent="0">
              <a:buNone/>
            </a:pPr>
            <a:r>
              <a:rPr lang="en-US" dirty="0"/>
              <a:t>Efficiently reallocate computations.</a:t>
            </a:r>
          </a:p>
          <a:p>
            <a:pPr marL="0" indent="0">
              <a:buNone/>
            </a:pPr>
            <a:r>
              <a:rPr lang="en-US" dirty="0"/>
              <a:t>Experiments: small open-source LMs can outperform 8x larger models and closed-source, fined-tuned models with little overhead.</a:t>
            </a:r>
          </a:p>
          <a:p>
            <a:pPr marL="457200" lvl="1" indent="0">
              <a:buNone/>
            </a:pPr>
            <a:r>
              <a:rPr lang="en-US" dirty="0"/>
              <a:t>Python </a:t>
            </a:r>
            <a:r>
              <a:rPr lang="en-US" dirty="0" err="1"/>
              <a:t>codegen</a:t>
            </a:r>
            <a:r>
              <a:rPr lang="en-US" dirty="0"/>
              <a:t> for data science, text2SQL, goal inference, molecule synthesis.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C2E2-8F73-4CEB-9137-1D500BE5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9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5977-B4F3-466C-AD67-D1216328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results on different number of particles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2A624-58B7-4F17-A487-A23728051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230" y="1825625"/>
            <a:ext cx="9695540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B229-5A1C-4143-83B2-ADE0F222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09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72B7-0AF7-4D01-84FD-D8B0ED51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SMC Steering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F58D7-AC9E-46A1-9186-37B00F4AD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9959"/>
            <a:ext cx="10515600" cy="24826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F8A5-335C-44FB-9E4B-FCA75A79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D1439D-7FFD-4209-B208-7E9CE95F7C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Average per-token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D1439D-7FFD-4209-B208-7E9CE95F7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FF0D4-34D4-4E24-9040-38A4176F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292167"/>
            <a:ext cx="10515600" cy="14182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1270E-A4EC-4517-A252-7D5C570E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752B-D8BD-45EB-A258-238766B9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81D3-AA19-4DB1-B6DE-0D1E73B6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829B8-8EC0-4763-862C-558BDECF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1533692"/>
            <a:ext cx="11612596" cy="154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5C2F9-8957-487A-9A70-459AB8FA0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4" y="2871536"/>
            <a:ext cx="6712174" cy="3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9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956A-5528-48D5-9D19-057BE03E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7BF-D4F4-49C7-8E48-F961DA4E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09880-0E88-4DCB-BCC7-64F30652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90" y="365125"/>
            <a:ext cx="6355219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7395-C7E3-405B-8434-1D1FD148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ACCC-BC1A-40D1-B061-96991692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8B35D-EC78-4E68-ABB0-AFF95F30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1349194"/>
            <a:ext cx="11660227" cy="140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1908D-0827-46D7-9B03-30BAFE75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85" y="2674757"/>
            <a:ext cx="8022228" cy="40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5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8AC5-BF4C-40C0-A831-408D1DF3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BD08-BE66-424A-A107-0FD432E7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86E9B-2D25-4097-B30B-5432573E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349688"/>
            <a:ext cx="11574490" cy="1495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DF287-4510-41AA-82A3-8524F868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54" y="2598916"/>
            <a:ext cx="9367291" cy="40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8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7982-BE2E-4905-96E6-65A4AC13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9F408-8023-45B0-94D7-E9F96F6DB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controlled generation, we have diverse signals of constraints:</a:t>
                </a:r>
              </a:p>
              <a:p>
                <a:r>
                  <a:rPr lang="en-US" dirty="0"/>
                  <a:t>Static (partial) code check (type-checking, linting, partial evaluation);</a:t>
                </a:r>
              </a:p>
              <a:p>
                <a:r>
                  <a:rPr lang="en-US" dirty="0"/>
                  <a:t>Run (partial) code on test case;</a:t>
                </a:r>
              </a:p>
              <a:p>
                <a:r>
                  <a:rPr lang="en-US" dirty="0"/>
                  <a:t>Simulate environments (e.g. in robotics or chemistry);</a:t>
                </a:r>
              </a:p>
              <a:p>
                <a:r>
                  <a:rPr lang="en-US" dirty="0"/>
                  <a:t>Get possible completions for partial code and compute their scores;</a:t>
                </a:r>
              </a:p>
              <a:p>
                <a:r>
                  <a:rPr lang="en-US" dirty="0"/>
                  <a:t>Ask another LM to critique the code generated so far.</a:t>
                </a:r>
              </a:p>
              <a:p>
                <a:pPr marL="0" indent="0">
                  <a:buNone/>
                </a:pPr>
                <a:r>
                  <a:rPr lang="en-US" dirty="0"/>
                  <a:t>They are diverse: cheap / expensive; per token / sparser; binary / continuous...</a:t>
                </a:r>
              </a:p>
              <a:p>
                <a:pPr marL="0" indent="0">
                  <a:buNone/>
                </a:pPr>
                <a:r>
                  <a:rPr lang="en-US" dirty="0"/>
                  <a:t>Represented as potential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tokens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Multiple signals: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: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9F408-8023-45B0-94D7-E9F96F6DB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329C-FF59-46EF-B618-C0D2250D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4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F0B1-23DB-4042-AF5E-C4C14209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44420-E954-48ED-9050-C4AF87EF3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Split the potentials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into expensive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r>
                  <a:rPr lang="en-US" dirty="0"/>
                  <a:t> and 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Locally constrained decoding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Importance sampling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eff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importance weights: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eff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Resample based on the weights.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44420-E954-48ED-9050-C4AF87EF3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22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A6B8-FA9D-40A8-9897-0D243AD2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87F-A39A-47B9-8F66-4DAE154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26193-E091-4AF5-8516-8AD7DCA3A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Constraint </a:t>
                </a:r>
                <a:r>
                  <a:rPr lang="en-US" dirty="0">
                    <a:solidFill>
                      <a:srgbClr val="FF0000"/>
                    </a:solidFill>
                  </a:rPr>
                  <a:t>✘</a:t>
                </a:r>
                <a:r>
                  <a:rPr lang="en-US" dirty="0"/>
                  <a:t> is often known before whole sequence generation.</a:t>
                </a:r>
              </a:p>
              <a:p>
                <a:pPr marL="457200" lvl="1" indent="0">
                  <a:buNone/>
                </a:pPr>
                <a:r>
                  <a:rPr lang="en-US" dirty="0"/>
                  <a:t>But weight corrections and expensive potentials are only integrated after whole sequence generation in importance sampling.</a:t>
                </a:r>
              </a:p>
              <a:p>
                <a:pPr marL="0" indent="0">
                  <a:buNone/>
                </a:pPr>
                <a:r>
                  <a:rPr lang="en-US" dirty="0"/>
                  <a:t>Construct a series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/>
                  <a:t> at each decoding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prefix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finished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Importance weights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eff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can be expressed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eff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26193-E091-4AF5-8516-8AD7DCA3A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FAB6-1944-4AB8-9039-8D53E276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Syntactic and Semantic Control of Large Language Models via Sequential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3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733</Words>
  <Application>Microsoft Office PowerPoint</Application>
  <PresentationFormat>Widescreen</PresentationFormat>
  <Paragraphs>81</Paragraphs>
  <Slides>22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Abstract</vt:lpstr>
      <vt:lpstr>Authors</vt:lpstr>
      <vt:lpstr>Authors</vt:lpstr>
      <vt:lpstr>Authors</vt:lpstr>
      <vt:lpstr>Authors</vt:lpstr>
      <vt:lpstr>Introduction</vt:lpstr>
      <vt:lpstr>Previous methods</vt:lpstr>
      <vt:lpstr>Sequential Monte Carlo</vt:lpstr>
      <vt:lpstr>Monte Carlo Inference for Constrained Semantic Parsing</vt:lpstr>
      <vt:lpstr>Monte Carlo Inference for Constrained Semantic Parsing</vt:lpstr>
      <vt:lpstr>Further extension</vt:lpstr>
      <vt:lpstr>Experimental Settings</vt:lpstr>
      <vt:lpstr>Experimental Settings</vt:lpstr>
      <vt:lpstr>Example potentials</vt:lpstr>
      <vt:lpstr>Experimental Results</vt:lpstr>
      <vt:lpstr>Validation of the Probabilistic Perspective</vt:lpstr>
      <vt:lpstr>PowerPoint Presentation</vt:lpstr>
      <vt:lpstr>More results on differently-sized LMs</vt:lpstr>
      <vt:lpstr>More results on different number of particles</vt:lpstr>
      <vt:lpstr>Comparison with SMC Steering</vt:lpstr>
      <vt:lpstr>Average per-token cost for Φ_exp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Yeongmin Lii</dc:creator>
  <cp:lastModifiedBy>Yeongmin Lii</cp:lastModifiedBy>
  <cp:revision>75</cp:revision>
  <dcterms:created xsi:type="dcterms:W3CDTF">2025-03-24T15:05:38Z</dcterms:created>
  <dcterms:modified xsi:type="dcterms:W3CDTF">2025-03-25T01:45:48Z</dcterms:modified>
</cp:coreProperties>
</file>