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90" r:id="rId4"/>
    <p:sldId id="258" r:id="rId5"/>
    <p:sldId id="288" r:id="rId6"/>
    <p:sldId id="291" r:id="rId7"/>
    <p:sldId id="278" r:id="rId8"/>
    <p:sldId id="279" r:id="rId9"/>
    <p:sldId id="281" r:id="rId10"/>
    <p:sldId id="282" r:id="rId11"/>
    <p:sldId id="283" r:id="rId12"/>
    <p:sldId id="285" r:id="rId13"/>
    <p:sldId id="289" r:id="rId14"/>
    <p:sldId id="287" r:id="rId15"/>
    <p:sldId id="264" r:id="rId16"/>
    <p:sldId id="269" r:id="rId17"/>
    <p:sldId id="270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8EE60-1C67-4D1C-8E16-63C7623AC9EE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8850B-A659-4001-BBCF-9F9602B7A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8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4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7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3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4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7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1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2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3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7772-2EA5-4139-9B98-A107F88D952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B53F-8CF8-4536-88CF-F12D94F6E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8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833606"/>
            <a:ext cx="12192000" cy="2230437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实验</a:t>
            </a:r>
            <a:r>
              <a:rPr lang="zh-CN" altLang="en-US" sz="4000" b="1" dirty="0"/>
              <a:t>结果</a:t>
            </a:r>
            <a:r>
              <a:rPr lang="zh-CN" altLang="en-US" sz="4000" b="1" dirty="0" smtClean="0"/>
              <a:t>汇报：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RNN</a:t>
            </a:r>
            <a:r>
              <a:rPr lang="zh-CN" altLang="en-US" sz="4000" b="1" dirty="0" smtClean="0"/>
              <a:t>序列模型</a:t>
            </a:r>
            <a:r>
              <a:rPr lang="en-US" altLang="zh-CN" sz="4000" b="1" dirty="0" smtClean="0"/>
              <a:t>+POJ</a:t>
            </a:r>
            <a:r>
              <a:rPr lang="zh-CN" altLang="en-US" sz="4000" b="1" dirty="0" smtClean="0"/>
              <a:t>源代码序列化做程序分类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5536" y="3602037"/>
            <a:ext cx="11020927" cy="24618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傅智毅</a:t>
            </a:r>
            <a:endParaRPr lang="en-US" altLang="zh-CN" dirty="0" smtClean="0"/>
          </a:p>
          <a:p>
            <a:r>
              <a:rPr lang="en-US" altLang="zh-CN" dirty="0" smtClean="0"/>
              <a:t>1400017705</a:t>
            </a:r>
          </a:p>
          <a:p>
            <a:r>
              <a:rPr lang="zh-CN" altLang="en-US" dirty="0"/>
              <a:t>元培</a:t>
            </a:r>
            <a:r>
              <a:rPr lang="zh-CN" altLang="en-US" dirty="0" smtClean="0"/>
              <a:t>学院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AST2BT Serialized by Pre-order Traversal &amp; In-order Traversal as Input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37" y="1825625"/>
            <a:ext cx="6861725" cy="4351338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59" y="1524229"/>
            <a:ext cx="7812280" cy="49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AST2BT Serialized by </a:t>
            </a:r>
            <a:r>
              <a:rPr lang="en-US" altLang="zh-CN" dirty="0" smtClean="0"/>
              <a:t>In-order </a:t>
            </a:r>
            <a:r>
              <a:rPr lang="en-US" altLang="zh-CN" dirty="0"/>
              <a:t>Traversal &amp; </a:t>
            </a:r>
            <a:r>
              <a:rPr lang="en-US" altLang="zh-CN" dirty="0" smtClean="0"/>
              <a:t>Post-order </a:t>
            </a:r>
            <a:r>
              <a:rPr lang="en-US" altLang="zh-CN" dirty="0"/>
              <a:t>Traversal as Input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37" y="1825625"/>
            <a:ext cx="6861725" cy="4351338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59" y="1509941"/>
            <a:ext cx="7812280" cy="49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Convergence Rate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37" y="1825625"/>
            <a:ext cx="6861725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59" y="1524229"/>
            <a:ext cx="7812280" cy="49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03" y="1825625"/>
            <a:ext cx="6738994" cy="43513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26" y="1524229"/>
            <a:ext cx="7672548" cy="49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这些本质上属于预处理的方法并不能很好的利用程序的结构信息，相比于直接将源代码当作输入的对照实验，效果不升反降。可能的原因：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模型本身能力限制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AST</a:t>
            </a:r>
            <a:r>
              <a:rPr lang="zh-CN" altLang="en-US" dirty="0" smtClean="0"/>
              <a:t>引入的额外词法信息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要更好地利用程序结构信息，配合相应的非纯序列模型有可能达到更好的效果。如：</a:t>
            </a:r>
            <a:r>
              <a:rPr lang="en-US" altLang="zh-CN" dirty="0" smtClean="0"/>
              <a:t>Tree-based LSTM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1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CDLH--</a:t>
            </a:r>
            <a:r>
              <a:rPr lang="en-US" altLang="zh-CN" sz="3200" dirty="0" smtClean="0"/>
              <a:t>Clone Detection with Learning to Hash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9978" y="881258"/>
            <a:ext cx="3400283" cy="56614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 smtClean="0"/>
              <a:t>Map row code fragments to pairwise labels, use hamming distance to judge clone pair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Hash functions encode those representations into binary hash codes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Transforms code fragments to AST, then uses AST-based LSTM to obtain the real-valued representations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6879490" cy="5522061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7599872" y="3952112"/>
            <a:ext cx="419743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7599870" y="2484970"/>
            <a:ext cx="419743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0800000">
            <a:off x="9572145" y="2010464"/>
            <a:ext cx="375948" cy="379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800000">
            <a:off x="9597174" y="3473133"/>
            <a:ext cx="375948" cy="379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30" y="4556484"/>
            <a:ext cx="1044030" cy="33530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51" y="2791265"/>
            <a:ext cx="4054191" cy="4496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71" y="1326146"/>
            <a:ext cx="4259949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AST-based 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4857121"/>
          </a:xfrm>
        </p:spPr>
        <p:txBody>
          <a:bodyPr/>
          <a:lstStyle/>
          <a:p>
            <a:r>
              <a:rPr lang="en-US" altLang="zh-CN" sz="2400" dirty="0" smtClean="0"/>
              <a:t>Incorporate the lexical </a:t>
            </a:r>
            <a:r>
              <a:rPr lang="en-US" altLang="zh-CN" sz="2400" dirty="0"/>
              <a:t>and syntactical information of source </a:t>
            </a:r>
            <a:r>
              <a:rPr lang="en-US" altLang="zh-CN" sz="2400" dirty="0" smtClean="0"/>
              <a:t>codes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AST, structure </a:t>
            </a:r>
            <a:r>
              <a:rPr lang="en-US" altLang="zh-CN" sz="1800" dirty="0"/>
              <a:t>information of </a:t>
            </a:r>
            <a:r>
              <a:rPr lang="en-US" altLang="zh-CN" sz="1800" dirty="0" smtClean="0"/>
              <a:t>code fragments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LSTM, semantic information carried by lexical </a:t>
            </a:r>
            <a:r>
              <a:rPr lang="en-US" altLang="zh-CN" sz="1800" dirty="0"/>
              <a:t>tokens of source codes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95" y="2350500"/>
            <a:ext cx="8275879" cy="4132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76581" y="3597215"/>
            <a:ext cx="439947" cy="151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288442"/>
          </a:xfrm>
        </p:spPr>
        <p:txBody>
          <a:bodyPr/>
          <a:lstStyle/>
          <a:p>
            <a:r>
              <a:rPr lang="en-US" altLang="zh-CN" dirty="0" smtClean="0"/>
              <a:t>Same part: an input gate, a memory cell and an output gate</a:t>
            </a:r>
          </a:p>
          <a:p>
            <a:r>
              <a:rPr lang="en-US" altLang="zh-CN" dirty="0" smtClean="0"/>
              <a:t>Different part: contains </a:t>
            </a:r>
            <a:r>
              <a:rPr lang="en-US" altLang="zh-CN" b="1" dirty="0" smtClean="0"/>
              <a:t>multiple forget gates </a:t>
            </a:r>
            <a:r>
              <a:rPr lang="en-US" altLang="zh-CN" dirty="0" smtClean="0"/>
              <a:t>(one per child)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" y="2275770"/>
            <a:ext cx="5136480" cy="43485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0664" y="1906438"/>
            <a:ext cx="892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Similar to </a:t>
            </a:r>
            <a:r>
              <a:rPr lang="en-US" altLang="zh-CN" dirty="0"/>
              <a:t>[Tai et al., 2015], an AST-based </a:t>
            </a:r>
            <a:r>
              <a:rPr lang="en-US" altLang="zh-CN" dirty="0" smtClean="0"/>
              <a:t>LSTM unit </a:t>
            </a:r>
            <a:r>
              <a:rPr lang="en-US" altLang="zh-CN" dirty="0"/>
              <a:t>is updated </a:t>
            </a:r>
            <a:r>
              <a:rPr lang="en-US" altLang="zh-CN" dirty="0" smtClean="0"/>
              <a:t>as following: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2" y="2275770"/>
            <a:ext cx="4665763" cy="43017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7108" y="3804249"/>
            <a:ext cx="543465" cy="241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9574" y="279777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3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POJ</a:t>
            </a:r>
            <a:r>
              <a:rPr lang="zh-CN" altLang="en-US" dirty="0" smtClean="0"/>
              <a:t>源代码直接作为</a:t>
            </a:r>
            <a:r>
              <a:rPr lang="en-US" altLang="zh-CN" dirty="0" smtClean="0"/>
              <a:t>RNN</a:t>
            </a:r>
            <a:r>
              <a:rPr lang="zh-CN" altLang="en-US" dirty="0" smtClean="0"/>
              <a:t>输入做程序分类，已可达到较好效果（张煌昭同学实验：约</a:t>
            </a:r>
            <a:r>
              <a:rPr lang="en-US" altLang="zh-CN" dirty="0" smtClean="0"/>
              <a:t>91.9%</a:t>
            </a:r>
            <a:r>
              <a:rPr lang="zh-CN" altLang="en-US" dirty="0" smtClean="0"/>
              <a:t>准确率）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尝试利用程序的“结构信息”优化结果，对照先前实验，探索</a:t>
            </a:r>
            <a:r>
              <a:rPr lang="en-US" altLang="zh-CN" dirty="0" smtClean="0"/>
              <a:t>/</a:t>
            </a:r>
            <a:r>
              <a:rPr lang="zh-CN" altLang="en-US" dirty="0" smtClean="0"/>
              <a:t>检验简单的包含结构信息的“序列化操作”是否能够提升模型效果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思路：</a:t>
            </a:r>
            <a:r>
              <a:rPr lang="en-US" altLang="zh-CN" dirty="0" smtClean="0"/>
              <a:t>Source code -&gt; AST -&gt; Sequence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9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Methods for 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直接通过深度优先</a:t>
            </a:r>
            <a:r>
              <a:rPr lang="en-US" altLang="zh-CN" dirty="0" smtClean="0"/>
              <a:t>DFS</a:t>
            </a:r>
            <a:r>
              <a:rPr lang="zh-CN" altLang="en-US" dirty="0" smtClean="0"/>
              <a:t>遍历将</a:t>
            </a:r>
            <a:r>
              <a:rPr lang="en-US" altLang="zh-CN" dirty="0" smtClean="0"/>
              <a:t>AST</a:t>
            </a:r>
            <a:r>
              <a:rPr lang="zh-CN" altLang="en-US" dirty="0" smtClean="0"/>
              <a:t>序列化，在试验中采用</a:t>
            </a:r>
            <a:r>
              <a:rPr lang="en-US" altLang="zh-CN" dirty="0" err="1" smtClean="0"/>
              <a:t>pycparser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先将</a:t>
            </a:r>
            <a:r>
              <a:rPr lang="en-US" altLang="zh-CN" dirty="0" smtClean="0"/>
              <a:t>AST</a:t>
            </a:r>
            <a:r>
              <a:rPr lang="zh-CN" altLang="en-US" dirty="0" smtClean="0"/>
              <a:t>转成一棵等价二叉树，再将二叉树的前序序列和中序序列拼接（前序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中序唯一确定一棵二叉树），从而序列化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类上，拼接二叉树的中序序列和后序序列进行序列化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3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POJ——104</a:t>
            </a:r>
            <a:r>
              <a:rPr lang="zh-CN" altLang="en-US" b="1" dirty="0" smtClean="0"/>
              <a:t>类程序源代码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除去部分过长代码后（</a:t>
            </a:r>
            <a:r>
              <a:rPr lang="en-US" altLang="zh-CN" b="1" dirty="0" smtClean="0"/>
              <a:t>token</a:t>
            </a:r>
            <a:r>
              <a:rPr lang="zh-CN" altLang="en-US" b="1" dirty="0" smtClean="0"/>
              <a:t>数大于</a:t>
            </a:r>
            <a:r>
              <a:rPr lang="en-US" altLang="zh-CN" b="1" dirty="0" smtClean="0"/>
              <a:t>2000</a:t>
            </a:r>
            <a:r>
              <a:rPr lang="zh-CN" altLang="en-US" b="1" dirty="0" smtClean="0"/>
              <a:t>）剩约</a:t>
            </a:r>
            <a:r>
              <a:rPr lang="en-US" altLang="zh-CN" b="1" dirty="0" smtClean="0"/>
              <a:t>43000</a:t>
            </a:r>
            <a:r>
              <a:rPr lang="zh-CN" altLang="en-US" b="1" dirty="0" smtClean="0"/>
              <a:t>份源代码，按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的比例划分</a:t>
            </a:r>
            <a:r>
              <a:rPr lang="en-US" altLang="zh-CN" b="1" dirty="0" smtClean="0"/>
              <a:t>Train Set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Test Set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Valid Set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3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238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 rot="10800000">
            <a:off x="4495801" y="3645304"/>
            <a:ext cx="240632" cy="72189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9003" y="5990830"/>
            <a:ext cx="1700463" cy="48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Code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002" y="4988852"/>
            <a:ext cx="1700463" cy="44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29002" y="4040266"/>
            <a:ext cx="1700463" cy="44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Sequence</a:t>
            </a:r>
            <a:endParaRPr lang="zh-CN" altLang="en-US" dirty="0"/>
          </a:p>
        </p:txBody>
      </p:sp>
      <p:sp>
        <p:nvSpPr>
          <p:cNvPr id="18" name="流程图: 联系 17"/>
          <p:cNvSpPr/>
          <p:nvPr/>
        </p:nvSpPr>
        <p:spPr>
          <a:xfrm>
            <a:off x="4328558" y="2950602"/>
            <a:ext cx="617620" cy="57743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LSTM</a:t>
            </a:r>
            <a:endParaRPr lang="zh-CN" altLang="en-US" sz="1000" dirty="0"/>
          </a:p>
        </p:txBody>
      </p:sp>
      <p:sp>
        <p:nvSpPr>
          <p:cNvPr id="19" name="流程图: 联系 18"/>
          <p:cNvSpPr/>
          <p:nvPr/>
        </p:nvSpPr>
        <p:spPr>
          <a:xfrm>
            <a:off x="4333801" y="4492496"/>
            <a:ext cx="617620" cy="57743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First</a:t>
            </a:r>
          </a:p>
          <a:p>
            <a:pPr algn="ctr"/>
            <a:r>
              <a:rPr lang="en-US" altLang="zh-CN" sz="800" dirty="0" smtClean="0"/>
              <a:t>One-hot</a:t>
            </a:r>
            <a:r>
              <a:rPr lang="en-US" altLang="zh-CN" sz="800" dirty="0" smtClean="0"/>
              <a:t> </a:t>
            </a:r>
            <a:endParaRPr lang="zh-CN" altLang="en-US" sz="800" dirty="0"/>
          </a:p>
        </p:txBody>
      </p:sp>
      <p:sp>
        <p:nvSpPr>
          <p:cNvPr id="20" name="右箭头 19"/>
          <p:cNvSpPr/>
          <p:nvPr/>
        </p:nvSpPr>
        <p:spPr>
          <a:xfrm>
            <a:off x="5037222" y="3128124"/>
            <a:ext cx="561473" cy="215654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0800000">
            <a:off x="5899484" y="3642511"/>
            <a:ext cx="240632" cy="72189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5732241" y="2950602"/>
            <a:ext cx="617620" cy="57743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prstClr val="white"/>
                </a:solidFill>
              </a:rPr>
              <a:t>LSTM</a:t>
            </a:r>
            <a:endParaRPr lang="zh-CN" altLang="en-US" dirty="0"/>
          </a:p>
        </p:txBody>
      </p:sp>
      <p:sp>
        <p:nvSpPr>
          <p:cNvPr id="25" name="流程图: 联系 24"/>
          <p:cNvSpPr/>
          <p:nvPr/>
        </p:nvSpPr>
        <p:spPr>
          <a:xfrm>
            <a:off x="5741582" y="4497379"/>
            <a:ext cx="617620" cy="57743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800" dirty="0" smtClean="0">
                <a:solidFill>
                  <a:prstClr val="white"/>
                </a:solidFill>
              </a:rPr>
              <a:t>Second One-hot</a:t>
            </a:r>
            <a:endParaRPr lang="zh-CN" altLang="en-US" sz="800" dirty="0">
              <a:solidFill>
                <a:prstClr val="white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 rot="10800000">
            <a:off x="7311184" y="3639142"/>
            <a:ext cx="240632" cy="72189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7143941" y="2950602"/>
            <a:ext cx="617620" cy="57743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prstClr val="white"/>
                </a:solidFill>
              </a:rPr>
              <a:t>LSTM</a:t>
            </a:r>
            <a:endParaRPr lang="zh-CN" altLang="en-US" dirty="0"/>
          </a:p>
        </p:txBody>
      </p:sp>
      <p:sp>
        <p:nvSpPr>
          <p:cNvPr id="30" name="流程图: 联系 29"/>
          <p:cNvSpPr/>
          <p:nvPr/>
        </p:nvSpPr>
        <p:spPr>
          <a:xfrm>
            <a:off x="7149364" y="4495865"/>
            <a:ext cx="617620" cy="57743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800" dirty="0">
                <a:solidFill>
                  <a:prstClr val="white"/>
                </a:solidFill>
              </a:rPr>
              <a:t>T</a:t>
            </a:r>
            <a:r>
              <a:rPr lang="en-US" altLang="zh-CN" sz="800" dirty="0" smtClean="0">
                <a:solidFill>
                  <a:prstClr val="white"/>
                </a:solidFill>
              </a:rPr>
              <a:t>hird One-hot</a:t>
            </a:r>
          </a:p>
        </p:txBody>
      </p:sp>
      <p:sp>
        <p:nvSpPr>
          <p:cNvPr id="31" name="右箭头 30"/>
          <p:cNvSpPr/>
          <p:nvPr/>
        </p:nvSpPr>
        <p:spPr>
          <a:xfrm>
            <a:off x="6440905" y="3128124"/>
            <a:ext cx="561473" cy="215654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7860622" y="3128124"/>
            <a:ext cx="561473" cy="215654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9200141" y="3128124"/>
            <a:ext cx="561473" cy="215654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 rot="10800000">
            <a:off x="10085053" y="2125434"/>
            <a:ext cx="240632" cy="72189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 rot="10800000">
            <a:off x="10085053" y="3662204"/>
            <a:ext cx="240632" cy="72189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9896559" y="1425032"/>
            <a:ext cx="617620" cy="57743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Pred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One-hot</a:t>
            </a:r>
            <a:endParaRPr lang="zh-CN" altLang="en-US" sz="1050" dirty="0"/>
          </a:p>
        </p:txBody>
      </p:sp>
      <p:sp>
        <p:nvSpPr>
          <p:cNvPr id="37" name="流程图: 联系 36"/>
          <p:cNvSpPr/>
          <p:nvPr/>
        </p:nvSpPr>
        <p:spPr>
          <a:xfrm>
            <a:off x="9917810" y="2973664"/>
            <a:ext cx="617620" cy="57743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prstClr val="white"/>
                </a:solidFill>
              </a:rPr>
              <a:t>LTSM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9917810" y="4518927"/>
            <a:ext cx="617620" cy="57743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Last</a:t>
            </a:r>
          </a:p>
          <a:p>
            <a:pPr algn="ctr"/>
            <a:r>
              <a:rPr lang="en-US" altLang="zh-CN" sz="800" dirty="0" smtClean="0"/>
              <a:t>One-hot</a:t>
            </a:r>
            <a:r>
              <a:rPr lang="en-US" altLang="zh-CN" sz="800" dirty="0" smtClean="0"/>
              <a:t> </a:t>
            </a:r>
            <a:endParaRPr lang="zh-CN" altLang="en-US" sz="800" dirty="0"/>
          </a:p>
        </p:txBody>
      </p:sp>
      <p:sp>
        <p:nvSpPr>
          <p:cNvPr id="40" name="矩形 39"/>
          <p:cNvSpPr/>
          <p:nvPr/>
        </p:nvSpPr>
        <p:spPr>
          <a:xfrm>
            <a:off x="3638447" y="2741961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</a:t>
            </a:r>
            <a:endParaRPr lang="zh-CN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60839" y="1079138"/>
            <a:ext cx="498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y</a:t>
            </a:r>
            <a:endParaRPr lang="zh-CN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77485" y="4277004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x</a:t>
            </a:r>
            <a:endParaRPr lang="zh-CN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23632" y="3003562"/>
            <a:ext cx="1700463" cy="44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Embedding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456358" y="2882113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…</a:t>
            </a:r>
            <a:endParaRPr lang="zh-CN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384879" y="5571208"/>
            <a:ext cx="7968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Embedding</a:t>
            </a:r>
            <a:r>
              <a:rPr lang="zh-CN" altLang="en-US" dirty="0" smtClean="0"/>
              <a:t>：每一个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用一个</a:t>
            </a:r>
            <a:r>
              <a:rPr lang="en-US" altLang="zh-CN" dirty="0" smtClean="0"/>
              <a:t>195</a:t>
            </a:r>
            <a:r>
              <a:rPr lang="zh-CN" altLang="en-US" dirty="0" smtClean="0"/>
              <a:t>维（词表大小）的</a:t>
            </a:r>
            <a:r>
              <a:rPr lang="en-US" altLang="zh-CN" dirty="0" smtClean="0"/>
              <a:t>one-hot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en-US" altLang="zh-CN" dirty="0" smtClean="0"/>
              <a:t>Label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104</a:t>
            </a:r>
            <a:r>
              <a:rPr lang="zh-CN" altLang="en-US" dirty="0" smtClean="0"/>
              <a:t>维的</a:t>
            </a:r>
            <a:r>
              <a:rPr lang="en-US" altLang="zh-CN" dirty="0" smtClean="0"/>
              <a:t>one-hot</a:t>
            </a:r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en-US" altLang="zh-CN" dirty="0" smtClean="0"/>
              <a:t>Loss </a:t>
            </a:r>
            <a:r>
              <a:rPr lang="en-US" altLang="zh-CN" dirty="0" err="1" smtClean="0"/>
              <a:t>Func</a:t>
            </a:r>
            <a:r>
              <a:rPr lang="zh-CN" altLang="en-US" dirty="0" smtClean="0"/>
              <a:t>：交叉熵 </a:t>
            </a:r>
            <a:r>
              <a:rPr lang="en-US" altLang="zh-CN" dirty="0" err="1"/>
              <a:t>tf.nn.softmax_cross_entropy_with_logits</a:t>
            </a:r>
            <a:r>
              <a:rPr lang="en-US" altLang="zh-CN" dirty="0"/>
              <a:t>(logits=</a:t>
            </a:r>
            <a:r>
              <a:rPr lang="en-US" altLang="zh-CN" dirty="0" err="1"/>
              <a:t>pred</a:t>
            </a:r>
            <a:r>
              <a:rPr lang="en-US" altLang="zh-CN" dirty="0"/>
              <a:t>, labels=y)</a:t>
            </a:r>
            <a:endParaRPr lang="zh-CN" altLang="en-US" dirty="0"/>
          </a:p>
        </p:txBody>
      </p:sp>
      <p:sp>
        <p:nvSpPr>
          <p:cNvPr id="47" name="下箭头 46"/>
          <p:cNvSpPr/>
          <p:nvPr/>
        </p:nvSpPr>
        <p:spPr>
          <a:xfrm rot="10800000">
            <a:off x="1547375" y="3549899"/>
            <a:ext cx="224589" cy="362631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 rot="10800000">
            <a:off x="1544159" y="5569210"/>
            <a:ext cx="224589" cy="362631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下箭头 49"/>
          <p:cNvSpPr/>
          <p:nvPr/>
        </p:nvSpPr>
        <p:spPr>
          <a:xfrm rot="10800000">
            <a:off x="1531137" y="4572067"/>
            <a:ext cx="224589" cy="362631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75161" y="3770598"/>
            <a:ext cx="503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下箭头 50"/>
          <p:cNvSpPr/>
          <p:nvPr/>
        </p:nvSpPr>
        <p:spPr>
          <a:xfrm rot="10800000">
            <a:off x="7323953" y="2119944"/>
            <a:ext cx="240632" cy="721895"/>
          </a:xfrm>
          <a:prstGeom prst="downArrow">
            <a:avLst/>
          </a:prstGeom>
          <a:solidFill>
            <a:schemeClr val="bg2">
              <a:lumMod val="90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7135459" y="1420208"/>
            <a:ext cx="617620" cy="577436"/>
          </a:xfrm>
          <a:prstGeom prst="flowChartConnector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下箭头 52"/>
          <p:cNvSpPr/>
          <p:nvPr/>
        </p:nvSpPr>
        <p:spPr>
          <a:xfrm rot="10800000">
            <a:off x="5926887" y="2131349"/>
            <a:ext cx="240632" cy="721895"/>
          </a:xfrm>
          <a:prstGeom prst="downArrow">
            <a:avLst/>
          </a:prstGeom>
          <a:solidFill>
            <a:schemeClr val="bg2">
              <a:lumMod val="90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联系 53"/>
          <p:cNvSpPr/>
          <p:nvPr/>
        </p:nvSpPr>
        <p:spPr>
          <a:xfrm>
            <a:off x="5738393" y="1430947"/>
            <a:ext cx="617620" cy="577436"/>
          </a:xfrm>
          <a:prstGeom prst="flowChartConnector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下箭头 54"/>
          <p:cNvSpPr/>
          <p:nvPr/>
        </p:nvSpPr>
        <p:spPr>
          <a:xfrm rot="10800000">
            <a:off x="4512698" y="2131349"/>
            <a:ext cx="240632" cy="721895"/>
          </a:xfrm>
          <a:prstGeom prst="downArrow">
            <a:avLst/>
          </a:prstGeom>
          <a:solidFill>
            <a:schemeClr val="bg2">
              <a:lumMod val="90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4341327" y="1430947"/>
            <a:ext cx="617620" cy="577436"/>
          </a:xfrm>
          <a:prstGeom prst="flowChartConnector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675161" y="2224771"/>
            <a:ext cx="4154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50732" y="2747450"/>
            <a:ext cx="3097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8749" y="5565859"/>
            <a:ext cx="109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pycparser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782727" y="4573644"/>
            <a:ext cx="1609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前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后序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中序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834395" y="1997644"/>
            <a:ext cx="1700463" cy="44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r>
              <a:rPr lang="zh-CN" altLang="en-US" dirty="0" smtClean="0"/>
              <a:t>序列模型</a:t>
            </a:r>
            <a:endParaRPr lang="zh-CN" altLang="en-US" dirty="0"/>
          </a:p>
        </p:txBody>
      </p:sp>
      <p:sp>
        <p:nvSpPr>
          <p:cNvPr id="59" name="下箭头 58"/>
          <p:cNvSpPr/>
          <p:nvPr/>
        </p:nvSpPr>
        <p:spPr>
          <a:xfrm rot="10800000">
            <a:off x="1558138" y="2543981"/>
            <a:ext cx="224589" cy="362631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 rot="10800000">
            <a:off x="1544160" y="1538349"/>
            <a:ext cx="224589" cy="362631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838200" y="372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Model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771839" y="1585271"/>
            <a:ext cx="1634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输出：程序类别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03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隐单元个数：</a:t>
            </a:r>
            <a:r>
              <a:rPr lang="en-US" altLang="zh-CN" dirty="0" smtClean="0"/>
              <a:t>300</a:t>
            </a:r>
          </a:p>
          <a:p>
            <a:endParaRPr lang="en-US" altLang="zh-CN" dirty="0"/>
          </a:p>
          <a:p>
            <a:r>
              <a:rPr lang="en-US" altLang="zh-CN" dirty="0" smtClean="0"/>
              <a:t>Learning rate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1e-4</a:t>
            </a:r>
          </a:p>
          <a:p>
            <a:endParaRPr lang="en-US" altLang="zh-CN" dirty="0"/>
          </a:p>
          <a:p>
            <a:r>
              <a:rPr lang="en-US" altLang="zh-CN" dirty="0" smtClean="0"/>
              <a:t>Batch size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6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42" y="1690688"/>
            <a:ext cx="6861725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8385049" y="3127693"/>
            <a:ext cx="2779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Accuracy</a:t>
            </a:r>
          </a:p>
          <a:p>
            <a:r>
              <a:rPr lang="en-US" altLang="zh-CN" dirty="0" err="1" smtClean="0"/>
              <a:t>src_code</a:t>
            </a:r>
            <a:r>
              <a:rPr lang="en-US" altLang="zh-CN" dirty="0" smtClean="0"/>
              <a:t>: 	0.9187</a:t>
            </a:r>
          </a:p>
          <a:p>
            <a:r>
              <a:rPr lang="en-US" altLang="zh-CN" dirty="0" smtClean="0"/>
              <a:t>ast2bt_pai: 	0.9008</a:t>
            </a:r>
          </a:p>
          <a:p>
            <a:r>
              <a:rPr lang="en-US" altLang="zh-CN" dirty="0" smtClean="0"/>
              <a:t>ast2bt_iap: 	0.8843</a:t>
            </a:r>
          </a:p>
          <a:p>
            <a:r>
              <a:rPr lang="en-US" altLang="zh-CN" dirty="0" smtClean="0"/>
              <a:t>ast2dfs: 		0.8860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Code as Input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37" y="1825625"/>
            <a:ext cx="6861725" cy="4351338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59" y="1524229"/>
            <a:ext cx="7812280" cy="49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 Serialized by DFS as Input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37" y="1825625"/>
            <a:ext cx="6861725" cy="4351338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59" y="1524229"/>
            <a:ext cx="7812280" cy="49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453</Words>
  <Application>Microsoft Office PowerPoint</Application>
  <PresentationFormat>宽屏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实验结果汇报： RNN序列模型+POJ源代码序列化做程序分类</vt:lpstr>
      <vt:lpstr>Question</vt:lpstr>
      <vt:lpstr>Three Methods for Serialization</vt:lpstr>
      <vt:lpstr>Dataset</vt:lpstr>
      <vt:lpstr>Model</vt:lpstr>
      <vt:lpstr>Hyper-parameters</vt:lpstr>
      <vt:lpstr>Experiment Result</vt:lpstr>
      <vt:lpstr>Source Code as Input</vt:lpstr>
      <vt:lpstr>AST Serialized by DFS as Input</vt:lpstr>
      <vt:lpstr>AST2BT Serialized by Pre-order Traversal &amp; In-order Traversal as Input</vt:lpstr>
      <vt:lpstr>AST2BT Serialized by In-order Traversal &amp; Post-order Traversal as Input</vt:lpstr>
      <vt:lpstr>Convergence Rate</vt:lpstr>
      <vt:lpstr>Loss</vt:lpstr>
      <vt:lpstr>Conclusion</vt:lpstr>
      <vt:lpstr>CDLH--Clone Detection with Learning to Hash </vt:lpstr>
      <vt:lpstr>AST-based LSTM</vt:lpstr>
      <vt:lpstr>PowerPoint 演示文稿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Deep Features for Software Functional Clone Detection by Exploiting Lexical and Syntactical Information in Source Code</dc:title>
  <dc:creator>傅智毅</dc:creator>
  <cp:lastModifiedBy>傅智毅</cp:lastModifiedBy>
  <cp:revision>57</cp:revision>
  <dcterms:created xsi:type="dcterms:W3CDTF">2017-11-07T12:49:09Z</dcterms:created>
  <dcterms:modified xsi:type="dcterms:W3CDTF">2018-01-22T05:04:07Z</dcterms:modified>
</cp:coreProperties>
</file>