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4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7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3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4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7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1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2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3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7772-2EA5-4139-9B98-A107F88D9526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8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833606"/>
            <a:ext cx="12192000" cy="2230437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Supervised Deep Features for Software Functional Clone Detection by Exploiting Lexical and Syntactical Information in Source Code</a:t>
            </a:r>
            <a:endParaRPr lang="zh-CN" altLang="en-US" sz="3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5536" y="3602037"/>
            <a:ext cx="11020927" cy="246187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Hui-Hui Wei and Ming Li</a:t>
            </a:r>
          </a:p>
          <a:p>
            <a:r>
              <a:rPr lang="en-US" altLang="zh-CN" dirty="0"/>
              <a:t>National Key Laboratory for Novel Software Technology, Nanjing University</a:t>
            </a:r>
          </a:p>
          <a:p>
            <a:r>
              <a:rPr lang="en-US" altLang="zh-CN" dirty="0"/>
              <a:t>Collaborative Innovation Center of Novel Software Technology and </a:t>
            </a:r>
            <a:r>
              <a:rPr lang="en-US" altLang="zh-CN" dirty="0" smtClean="0"/>
              <a:t>Industrialization</a:t>
            </a:r>
          </a:p>
          <a:p>
            <a:r>
              <a:rPr lang="en-US" altLang="zh-CN" dirty="0"/>
              <a:t>Nanjing 210023, China</a:t>
            </a:r>
          </a:p>
          <a:p>
            <a:r>
              <a:rPr lang="en-US" altLang="zh-CN" dirty="0" smtClean="0"/>
              <a:t>{</a:t>
            </a:r>
            <a:r>
              <a:rPr lang="en-US" altLang="zh-CN" dirty="0" err="1" smtClean="0"/>
              <a:t>weihh</a:t>
            </a:r>
            <a:r>
              <a:rPr lang="en-US" altLang="zh-CN" dirty="0"/>
              <a:t>, </a:t>
            </a:r>
            <a:r>
              <a:rPr lang="en-US" altLang="zh-CN" dirty="0" err="1" smtClean="0"/>
              <a:t>lim</a:t>
            </a:r>
            <a:r>
              <a:rPr lang="en-US" altLang="zh-CN" dirty="0" smtClean="0"/>
              <a:t>}@lamda.nju.edu.cn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33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CDLH--</a:t>
            </a:r>
            <a:r>
              <a:rPr lang="en-US" altLang="zh-CN" sz="3200" dirty="0" smtClean="0"/>
              <a:t>Clone Detection with Learning to Hash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9978" y="881258"/>
            <a:ext cx="3400283" cy="56614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 smtClean="0"/>
              <a:t>Map row code fragments to pairwise labels, use hamming distance to judge clone pair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Hash functions encode those representations into binary hash codes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Transforms code fragments to AST, then uses AST-based LSTM to obtain the real-valued representations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6879490" cy="5522061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7599872" y="3952112"/>
            <a:ext cx="419743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7599870" y="2484970"/>
            <a:ext cx="419743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0800000">
            <a:off x="9572145" y="2010464"/>
            <a:ext cx="375948" cy="379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0800000">
            <a:off x="9597174" y="3473133"/>
            <a:ext cx="375948" cy="379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30" y="4556484"/>
            <a:ext cx="1044030" cy="33530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51" y="2791265"/>
            <a:ext cx="4054191" cy="4496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71" y="1326146"/>
            <a:ext cx="4259949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2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AST-based LSTM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9842"/>
            <a:ext cx="10515600" cy="4857121"/>
          </a:xfrm>
        </p:spPr>
        <p:txBody>
          <a:bodyPr/>
          <a:lstStyle/>
          <a:p>
            <a:r>
              <a:rPr lang="en-US" altLang="zh-CN" sz="2400" dirty="0" smtClean="0"/>
              <a:t>Incorporate the lexical </a:t>
            </a:r>
            <a:r>
              <a:rPr lang="en-US" altLang="zh-CN" sz="2400" dirty="0"/>
              <a:t>and syntactical information of source </a:t>
            </a:r>
            <a:r>
              <a:rPr lang="en-US" altLang="zh-CN" sz="2400" dirty="0" smtClean="0"/>
              <a:t>codes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AST, structure </a:t>
            </a:r>
            <a:r>
              <a:rPr lang="en-US" altLang="zh-CN" sz="1800" dirty="0"/>
              <a:t>information of </a:t>
            </a:r>
            <a:r>
              <a:rPr lang="en-US" altLang="zh-CN" sz="1800" dirty="0" smtClean="0"/>
              <a:t>code fragments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LSTM, semantic information carried by lexical </a:t>
            </a:r>
            <a:r>
              <a:rPr lang="en-US" altLang="zh-CN" sz="1800" dirty="0"/>
              <a:t>tokens of source codes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95" y="2350500"/>
            <a:ext cx="8275879" cy="41320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76581" y="3597215"/>
            <a:ext cx="439947" cy="151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5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288442"/>
          </a:xfrm>
        </p:spPr>
        <p:txBody>
          <a:bodyPr/>
          <a:lstStyle/>
          <a:p>
            <a:r>
              <a:rPr lang="en-US" altLang="zh-CN" dirty="0" smtClean="0"/>
              <a:t>Same part: an input gate, a memory cell and an output gate</a:t>
            </a:r>
          </a:p>
          <a:p>
            <a:r>
              <a:rPr lang="en-US" altLang="zh-CN" dirty="0" smtClean="0"/>
              <a:t>Different part: contains </a:t>
            </a:r>
            <a:r>
              <a:rPr lang="en-US" altLang="zh-CN" b="1" dirty="0" smtClean="0"/>
              <a:t>multiple forget gates </a:t>
            </a:r>
            <a:r>
              <a:rPr lang="en-US" altLang="zh-CN" dirty="0" smtClean="0"/>
              <a:t>(one per child)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" y="2275770"/>
            <a:ext cx="5136480" cy="43485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0664" y="1906438"/>
            <a:ext cx="892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Similar to </a:t>
            </a:r>
            <a:r>
              <a:rPr lang="en-US" altLang="zh-CN" dirty="0"/>
              <a:t>[Tai et al., 2015], an AST-based </a:t>
            </a:r>
            <a:r>
              <a:rPr lang="en-US" altLang="zh-CN" dirty="0" smtClean="0"/>
              <a:t>LSTM unit </a:t>
            </a:r>
            <a:r>
              <a:rPr lang="en-US" altLang="zh-CN" dirty="0"/>
              <a:t>is updated </a:t>
            </a:r>
            <a:r>
              <a:rPr lang="en-US" altLang="zh-CN" dirty="0" smtClean="0"/>
              <a:t>as following: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72" y="2275770"/>
            <a:ext cx="4665763" cy="43017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7108" y="3804249"/>
            <a:ext cx="543465" cy="241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0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288442"/>
          </a:xfrm>
        </p:spPr>
        <p:txBody>
          <a:bodyPr/>
          <a:lstStyle/>
          <a:p>
            <a:r>
              <a:rPr lang="en-US" altLang="zh-CN" dirty="0" smtClean="0"/>
              <a:t>L varies for different nodes of different ASTs, parameter-sharing?</a:t>
            </a:r>
          </a:p>
          <a:p>
            <a:pPr lvl="1"/>
            <a:r>
              <a:rPr lang="en-US" altLang="zh-CN" dirty="0" smtClean="0"/>
              <a:t>Turn AST to binary tree, whose nodes only contain 2 or 0 children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Compute states and cell states recursively in a bottom-up way</a:t>
            </a:r>
          </a:p>
          <a:p>
            <a:pPr lvl="1"/>
            <a:r>
              <a:rPr lang="en-US" altLang="zh-CN" dirty="0" smtClean="0"/>
              <a:t>Output form AST root is the complete representation for code fragment</a:t>
            </a:r>
          </a:p>
        </p:txBody>
      </p:sp>
    </p:spTree>
    <p:extLst>
      <p:ext uri="{BB962C8B-B14F-4D97-AF65-F5344CB8AC3E}">
        <p14:creationId xmlns:p14="http://schemas.microsoft.com/office/powerpoint/2010/main" val="110520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Datasets: 	</a:t>
            </a:r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sz="2400" b="1" i="1" dirty="0" err="1" smtClean="0"/>
              <a:t>BigCloneBench</a:t>
            </a:r>
            <a:r>
              <a:rPr lang="en-US" altLang="zh-CN" sz="2400" dirty="0" smtClean="0"/>
              <a:t> (with JAVA), benchmark dataset for clone detection, clone types are given by domain experts</a:t>
            </a:r>
          </a:p>
          <a:p>
            <a:pPr marL="0" indent="0" algn="just">
              <a:buNone/>
            </a:pPr>
            <a:r>
              <a:rPr lang="en-US" altLang="zh-CN" b="1" i="1" dirty="0"/>
              <a:t>	</a:t>
            </a:r>
            <a:r>
              <a:rPr lang="en-US" altLang="zh-CN" sz="2400" b="1" i="1" dirty="0" err="1" smtClean="0"/>
              <a:t>OJClone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(with C), </a:t>
            </a:r>
            <a:r>
              <a:rPr lang="zh-CN" altLang="en-US" sz="2400" dirty="0" smtClean="0"/>
              <a:t>编程网格</a:t>
            </a:r>
            <a:r>
              <a:rPr lang="en-US" altLang="zh-CN" sz="2400" dirty="0" smtClean="0"/>
              <a:t>, codes solving same programming problem are consider as a type-3 clone pair at least</a:t>
            </a:r>
            <a:endParaRPr lang="en-US" altLang="zh-CN" sz="2400" b="1" i="1" dirty="0" smtClean="0"/>
          </a:p>
          <a:p>
            <a:endParaRPr lang="en-US" altLang="zh-CN" dirty="0"/>
          </a:p>
          <a:p>
            <a:r>
              <a:rPr lang="en-US" altLang="zh-CN" dirty="0" smtClean="0"/>
              <a:t>Assistant tools: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use </a:t>
            </a:r>
            <a:r>
              <a:rPr lang="en-US" altLang="zh-CN" dirty="0" err="1" smtClean="0"/>
              <a:t>javalang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pycparser</a:t>
            </a:r>
            <a:r>
              <a:rPr lang="en-US" altLang="zh-CN" dirty="0" smtClean="0"/>
              <a:t> to parse source code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use word2vec to generate word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of length 100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80" y="650151"/>
            <a:ext cx="5761219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8302"/>
            <a:ext cx="10515600" cy="55640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S</a:t>
            </a:r>
            <a:r>
              <a:rPr lang="en-US" altLang="zh-CN" sz="2000" dirty="0" smtClean="0"/>
              <a:t>upervised information is suitable for learning latent feature vectors of code fragments for clone detection tasks, especially for Type-4 clone. 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400" dirty="0" smtClean="0"/>
              <a:t>Ps: DLC is approach proposed by [White </a:t>
            </a:r>
            <a:r>
              <a:rPr lang="en-US" altLang="zh-CN" sz="1400" i="1" dirty="0" smtClean="0"/>
              <a:t>et al.</a:t>
            </a:r>
            <a:r>
              <a:rPr lang="en-US" altLang="zh-CN" sz="1400" dirty="0" smtClean="0"/>
              <a:t>, 2016]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[</a:t>
            </a:r>
            <a:r>
              <a:rPr lang="en-US" altLang="zh-CN" sz="1400" dirty="0" err="1" smtClean="0"/>
              <a:t>Svajlenko</a:t>
            </a:r>
            <a:r>
              <a:rPr lang="en-US" altLang="zh-CN" sz="1400" dirty="0" smtClean="0"/>
              <a:t> </a:t>
            </a:r>
            <a:r>
              <a:rPr lang="en-US" altLang="zh-CN" sz="1400" i="1" dirty="0" smtClean="0"/>
              <a:t>et al</a:t>
            </a:r>
            <a:r>
              <a:rPr lang="en-US" altLang="zh-CN" sz="1400" dirty="0" smtClean="0"/>
              <a:t>., 2014] divide clone types for BCB into 5 categories, Strong Type-3 with similarity range in [0.7, 1), Mid Type-3 in [0.5, 0.7), and Type-4 in [0.5, 0).</a:t>
            </a:r>
            <a:endParaRPr lang="zh-CN" altLang="en-US" sz="1400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4331"/>
            <a:ext cx="5147634" cy="2018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4685"/>
            <a:ext cx="4993005" cy="2197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09" y="1278241"/>
            <a:ext cx="5814564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6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The Effectiveness of Representation Extraction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006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dirty="0" smtClean="0"/>
              <a:t>i.e., the effectiveness of AST-based LSTM</a:t>
            </a:r>
          </a:p>
          <a:p>
            <a:r>
              <a:rPr lang="en-US" altLang="zh-CN" sz="2200" dirty="0" smtClean="0"/>
              <a:t>1). fix the hashing layer of CDLH and 2). replace learning to hash with LSH to eliminate effects of learning to hash</a:t>
            </a:r>
            <a:endParaRPr lang="en-US" altLang="zh-CN" sz="22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Ps: P-CNN is derived from subnetwork of NP-CNN [</a:t>
            </a:r>
            <a:r>
              <a:rPr lang="en-US" altLang="zh-CN" sz="1400" dirty="0" err="1" smtClean="0"/>
              <a:t>Huo</a:t>
            </a:r>
            <a:r>
              <a:rPr lang="en-US" altLang="zh-CN" sz="1400" dirty="0" smtClean="0"/>
              <a:t> </a:t>
            </a:r>
            <a:r>
              <a:rPr lang="en-US" altLang="zh-CN" sz="1400" i="1" dirty="0" smtClean="0"/>
              <a:t>et al.</a:t>
            </a:r>
            <a:r>
              <a:rPr lang="en-US" altLang="zh-CN" sz="1400" dirty="0" smtClean="0"/>
              <a:t>, 2016]</a:t>
            </a:r>
          </a:p>
          <a:p>
            <a:pPr marL="0" indent="0">
              <a:buNone/>
            </a:pPr>
            <a:r>
              <a:rPr lang="en-US" altLang="zh-CN" sz="1400" dirty="0" smtClean="0"/>
              <a:t>      LSH, Locality-sensitive hashing, a unsupervised date-independent hashing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60" y="2739060"/>
            <a:ext cx="5416279" cy="31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20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5096773" cy="279822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77" y="1781134"/>
            <a:ext cx="5226889" cy="26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Hyper-Parameter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CDLH is not sensitive to hash code length in range [8, 48]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37" y="1973454"/>
            <a:ext cx="4915326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8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9574" y="279777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37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Software clone </a:t>
            </a:r>
            <a:r>
              <a:rPr lang="en-US" altLang="zh-CN" dirty="0" smtClean="0"/>
              <a:t>means reusing code or implementing a functionality similar to existing one</a:t>
            </a:r>
          </a:p>
          <a:p>
            <a:endParaRPr lang="en-US" altLang="zh-CN" dirty="0"/>
          </a:p>
          <a:p>
            <a:r>
              <a:rPr lang="en-US" altLang="zh-CN" dirty="0" smtClean="0"/>
              <a:t>Software clone may easily lead to:</a:t>
            </a:r>
          </a:p>
          <a:p>
            <a:pPr lvl="1"/>
            <a:r>
              <a:rPr lang="en-US" altLang="zh-CN" dirty="0" smtClean="0"/>
              <a:t>injection of software defects</a:t>
            </a:r>
          </a:p>
          <a:p>
            <a:pPr lvl="1"/>
            <a:r>
              <a:rPr lang="en-US" altLang="zh-CN" dirty="0" smtClean="0"/>
              <a:t>infringement of copyright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931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4898"/>
            <a:ext cx="10515600" cy="4512066"/>
          </a:xfrm>
        </p:spPr>
        <p:txBody>
          <a:bodyPr>
            <a:normAutofit/>
          </a:bodyPr>
          <a:lstStyle/>
          <a:p>
            <a:r>
              <a:rPr lang="en-US" altLang="zh-CN" b="1" i="1" dirty="0" smtClean="0"/>
              <a:t>Software clone detection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aims to identify similar code fragments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Categorization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Type-1:	identical code fragments in addition to comments and layout</a:t>
            </a:r>
          </a:p>
          <a:p>
            <a:pPr marL="457200" lvl="1" indent="0">
              <a:buNone/>
            </a:pPr>
            <a:r>
              <a:rPr lang="en-US" altLang="zh-CN" dirty="0" smtClean="0"/>
              <a:t>Type-2:	identical code fragments except for different identifier names and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literal values</a:t>
            </a:r>
          </a:p>
          <a:p>
            <a:pPr marL="457200" lvl="1" indent="0">
              <a:buNone/>
            </a:pPr>
            <a:r>
              <a:rPr lang="en-US" altLang="zh-CN" dirty="0" smtClean="0"/>
              <a:t>Type-3:	syntactically similar code that differ at statement level</a:t>
            </a:r>
          </a:p>
          <a:p>
            <a:pPr marL="457200" lvl="1" indent="0">
              <a:buNone/>
            </a:pPr>
            <a:r>
              <a:rPr lang="en-US" altLang="zh-CN" b="1" dirty="0" smtClean="0"/>
              <a:t>Type-4:</a:t>
            </a:r>
            <a:r>
              <a:rPr lang="en-US" altLang="zh-CN" dirty="0" smtClean="0"/>
              <a:t>	syntactically dissimilar code that has the same functionality, also 			called </a:t>
            </a:r>
            <a:r>
              <a:rPr lang="en-US" altLang="zh-CN" b="1" i="1" dirty="0" smtClean="0"/>
              <a:t>functional clones</a:t>
            </a:r>
          </a:p>
          <a:p>
            <a:pPr marL="457200" lvl="1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smtClean="0"/>
              <a:t>	</a:t>
            </a:r>
            <a:r>
              <a:rPr lang="en-US" altLang="zh-CN" sz="1800" dirty="0" smtClean="0"/>
              <a:t>e.g. summation implemented with for-loop and recursion </a:t>
            </a:r>
            <a:endParaRPr lang="en-US" altLang="zh-CN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89827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Current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Hand-craft certain similarity between code fragments</a:t>
            </a:r>
          </a:p>
          <a:p>
            <a:pPr lvl="1"/>
            <a:r>
              <a:rPr lang="en-US" altLang="zh-CN" dirty="0" smtClean="0"/>
              <a:t>With </a:t>
            </a:r>
            <a:r>
              <a:rPr lang="en-US" altLang="zh-CN" b="1" dirty="0" smtClean="0"/>
              <a:t>lexical information </a:t>
            </a:r>
            <a:r>
              <a:rPr lang="en-US" altLang="zh-CN" dirty="0" smtClean="0"/>
              <a:t>(Type-1 and Type-2), e.g.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NICAD 		[Roy and Cordy, 2008]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SourcerCC</a:t>
            </a:r>
            <a:r>
              <a:rPr lang="en-US" altLang="zh-CN" dirty="0" smtClean="0"/>
              <a:t> 	[</a:t>
            </a:r>
            <a:r>
              <a:rPr lang="en-US" altLang="zh-CN" dirty="0" err="1" smtClean="0"/>
              <a:t>Sajnani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et al.</a:t>
            </a:r>
            <a:r>
              <a:rPr lang="en-US" altLang="zh-CN" dirty="0" smtClean="0"/>
              <a:t>, 2016]</a:t>
            </a:r>
          </a:p>
          <a:p>
            <a:pPr lvl="1"/>
            <a:r>
              <a:rPr lang="en-US" altLang="zh-CN" dirty="0" smtClean="0"/>
              <a:t>With </a:t>
            </a:r>
            <a:r>
              <a:rPr lang="en-US" altLang="zh-CN" b="1" dirty="0" smtClean="0"/>
              <a:t>syntactical information </a:t>
            </a:r>
            <a:r>
              <a:rPr lang="en-US" altLang="zh-CN" dirty="0" smtClean="0"/>
              <a:t>(mainly Type-3), e.g.</a:t>
            </a:r>
          </a:p>
          <a:p>
            <a:pPr marL="457200" lvl="1" indent="0">
              <a:buNone/>
            </a:pPr>
            <a:r>
              <a:rPr lang="en-US" altLang="zh-CN" dirty="0" smtClean="0"/>
              <a:t>	Deckard 	[Jiang </a:t>
            </a:r>
            <a:r>
              <a:rPr lang="en-US" altLang="zh-CN" i="1" dirty="0" smtClean="0"/>
              <a:t>et al.</a:t>
            </a:r>
            <a:r>
              <a:rPr lang="en-US" altLang="zh-CN" dirty="0" smtClean="0"/>
              <a:t>, 2007]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Unsupervised methods</a:t>
            </a:r>
          </a:p>
          <a:p>
            <a:pPr lvl="1"/>
            <a:r>
              <a:rPr lang="en-US" altLang="zh-CN" dirty="0" smtClean="0"/>
              <a:t>Applying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to learn semantical latent features [White </a:t>
            </a:r>
            <a:r>
              <a:rPr lang="en-US" altLang="zh-CN" i="1" dirty="0" smtClean="0"/>
              <a:t>et al.</a:t>
            </a:r>
            <a:r>
              <a:rPr lang="en-US" altLang="zh-CN" dirty="0" smtClean="0"/>
              <a:t>, 2016]</a:t>
            </a:r>
          </a:p>
        </p:txBody>
      </p:sp>
    </p:spTree>
    <p:extLst>
      <p:ext uri="{BB962C8B-B14F-4D97-AF65-F5344CB8AC3E}">
        <p14:creationId xmlns:p14="http://schemas.microsoft.com/office/powerpoint/2010/main" val="92621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4189"/>
            <a:ext cx="10515600" cy="5342774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But type-4 clones are much more than other types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63" y="2863969"/>
            <a:ext cx="8923273" cy="18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9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Software functional clone detection (type-4 clone) by learning supervised deep features </a:t>
            </a:r>
          </a:p>
          <a:p>
            <a:endParaRPr lang="en-US" altLang="zh-CN" dirty="0"/>
          </a:p>
          <a:p>
            <a:r>
              <a:rPr lang="en-US" altLang="zh-CN" dirty="0" smtClean="0"/>
              <a:t>Using both lexical and syntactical aspects of source codes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52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Formulate clone detection as a supervised deep learning problem by introducing </a:t>
            </a:r>
            <a:r>
              <a:rPr lang="en-US" altLang="zh-CN" b="1" i="1" dirty="0" smtClean="0"/>
              <a:t>pairwise labels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b="1" i="1" dirty="0" smtClean="0"/>
              <a:t>CDLH</a:t>
            </a:r>
            <a:r>
              <a:rPr lang="en-US" altLang="zh-CN" dirty="0" smtClean="0"/>
              <a:t>, an end-to-end deep feature learning framework, which simultaneously learns </a:t>
            </a:r>
          </a:p>
          <a:p>
            <a:pPr lvl="1"/>
            <a:r>
              <a:rPr lang="en-US" altLang="zh-CN" dirty="0" smtClean="0"/>
              <a:t>representations of code fragments (by </a:t>
            </a:r>
            <a:r>
              <a:rPr lang="en-US" altLang="zh-CN" b="1" i="1" dirty="0" smtClean="0"/>
              <a:t>AST-based LSTM)</a:t>
            </a:r>
          </a:p>
          <a:p>
            <a:pPr lvl="1"/>
            <a:r>
              <a:rPr lang="en-US" altLang="zh-CN" dirty="0" smtClean="0"/>
              <a:t>parameters of hash functions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564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27" y="1690688"/>
            <a:ext cx="7383346" cy="463929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673" y="4839418"/>
            <a:ext cx="1996802" cy="534858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1947128" y="1966822"/>
            <a:ext cx="595222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404327" y="4232695"/>
            <a:ext cx="595222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Use AST-based LSTM to learn representation mapping function </a:t>
            </a:r>
            <a:r>
              <a:rPr lang="el-GR" altLang="zh-CN" dirty="0" smtClean="0"/>
              <a:t>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err="1" smtClean="0"/>
              <a:t>ps</a:t>
            </a:r>
            <a:r>
              <a:rPr lang="en-US" altLang="zh-CN" sz="1800" dirty="0" smtClean="0"/>
              <a:t>: for parameter learning, use </a:t>
            </a:r>
            <a:r>
              <a:rPr lang="en-US" altLang="zh-CN" sz="1800" dirty="0" err="1" smtClean="0"/>
              <a:t>AdaDelta</a:t>
            </a:r>
            <a:r>
              <a:rPr lang="en-US" altLang="zh-CN" sz="1800" dirty="0" smtClean="0"/>
              <a:t> [</a:t>
            </a:r>
            <a:r>
              <a:rPr lang="en-US" altLang="zh-CN" sz="1800" dirty="0" err="1" smtClean="0"/>
              <a:t>Zeiler</a:t>
            </a:r>
            <a:r>
              <a:rPr lang="en-US" altLang="zh-CN" sz="1800" dirty="0" smtClean="0"/>
              <a:t>, 2012] for optimization</a:t>
            </a:r>
            <a:endParaRPr lang="zh-CN" altLang="en-US" sz="18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68" y="1690689"/>
            <a:ext cx="8300695" cy="22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3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505</Words>
  <Application>Microsoft Office PowerPoint</Application>
  <PresentationFormat>宽屏</PresentationFormat>
  <Paragraphs>117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Supervised Deep Features for Software Functional Clone Detection by Exploiting Lexical and Syntactical Information in Source Code</vt:lpstr>
      <vt:lpstr>Background</vt:lpstr>
      <vt:lpstr>PowerPoint 演示文稿</vt:lpstr>
      <vt:lpstr>Current Methods</vt:lpstr>
      <vt:lpstr>PowerPoint 演示文稿</vt:lpstr>
      <vt:lpstr>Motivation</vt:lpstr>
      <vt:lpstr>Contribution</vt:lpstr>
      <vt:lpstr>Problem Definition</vt:lpstr>
      <vt:lpstr>Problem Definition</vt:lpstr>
      <vt:lpstr>CDLH--Clone Detection with Learning to Hash </vt:lpstr>
      <vt:lpstr>AST-based LSTM</vt:lpstr>
      <vt:lpstr>PowerPoint 演示文稿</vt:lpstr>
      <vt:lpstr>PowerPoint 演示文稿</vt:lpstr>
      <vt:lpstr>Experiment</vt:lpstr>
      <vt:lpstr>PowerPoint 演示文稿</vt:lpstr>
      <vt:lpstr>The Effectiveness of Representation Extraction</vt:lpstr>
      <vt:lpstr>PowerPoint 演示文稿</vt:lpstr>
      <vt:lpstr>Hyper-Parameter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Deep Features for Software Functional Clone Detection by Exploiting Lexical and Syntactical Information in Source Code</dc:title>
  <dc:creator>傅智毅</dc:creator>
  <cp:lastModifiedBy>傅智毅</cp:lastModifiedBy>
  <cp:revision>27</cp:revision>
  <dcterms:created xsi:type="dcterms:W3CDTF">2017-11-07T12:49:09Z</dcterms:created>
  <dcterms:modified xsi:type="dcterms:W3CDTF">2017-11-08T02:37:17Z</dcterms:modified>
</cp:coreProperties>
</file>