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20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6" r:id="rId13"/>
    <p:sldId id="265" r:id="rId14"/>
    <p:sldId id="271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7" r:id="rId23"/>
    <p:sldId id="276" r:id="rId24"/>
    <p:sldId id="275" r:id="rId25"/>
    <p:sldId id="278" r:id="rId26"/>
    <p:sldId id="297" r:id="rId27"/>
    <p:sldId id="279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80" r:id="rId45"/>
    <p:sldId id="283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70E8-07EA-49BE-80E9-FE635311095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6C618-133E-43CA-96F9-E903B41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Embedding layers</a:t>
            </a:r>
            <a:r>
              <a:rPr lang="en-US" altLang="zh-CN" baseline="0" dirty="0" smtClean="0"/>
              <a:t> and the pre-</a:t>
            </a:r>
            <a:r>
              <a:rPr lang="en-US" altLang="zh-CN" baseline="0" dirty="0" err="1" smtClean="0"/>
              <a:t>softmax</a:t>
            </a:r>
            <a:r>
              <a:rPr lang="en-US" altLang="zh-CN" baseline="0" dirty="0" smtClean="0"/>
              <a:t> linear transformation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6C618-133E-43CA-96F9-E903B418CB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0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en-US" altLang="zh-CN" baseline="0" dirty="0" smtClean="0"/>
              <a:t> heads in total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6C618-133E-43CA-96F9-E903B418CB0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3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6C618-133E-43CA-96F9-E903B418CB0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7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6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1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1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1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1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6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6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2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1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52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3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68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19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35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31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49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83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68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67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4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50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5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6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62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2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3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4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362C-C4E6-464E-B013-D9E6D3A9C1D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58B4-5EDF-4059-9654-9ECF0461A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1732758"/>
          </a:xfrm>
        </p:spPr>
        <p:txBody>
          <a:bodyPr/>
          <a:lstStyle/>
          <a:p>
            <a:r>
              <a:rPr lang="en-US" altLang="zh-CN" dirty="0" smtClean="0"/>
              <a:t>Universal Transformer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4900312"/>
            <a:ext cx="9144000" cy="827880"/>
          </a:xfrm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/>
              <a:t>2018.11.7</a:t>
            </a:r>
            <a:endParaRPr lang="en-US" altLang="zh-CN" sz="1600" dirty="0" smtClean="0"/>
          </a:p>
          <a:p>
            <a:pPr algn="r"/>
            <a:r>
              <a:rPr lang="zh-CN" altLang="en-US" sz="1600" dirty="0" smtClean="0"/>
              <a:t>报告人：傅智毅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1" y="2774158"/>
            <a:ext cx="6675698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Jointly attend to information from different representation subspaces at different positions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Computation cost compensation: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05" y="3122107"/>
            <a:ext cx="6635355" cy="11927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42" y="4263783"/>
            <a:ext cx="4412149" cy="520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42" y="4784084"/>
            <a:ext cx="1707448" cy="310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65" y="2412650"/>
            <a:ext cx="2921824" cy="3759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42" y="5989304"/>
            <a:ext cx="2006071" cy="2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Self-attention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 = Key</a:t>
            </a:r>
          </a:p>
          <a:p>
            <a:r>
              <a:rPr lang="en-US" altLang="zh-CN" dirty="0" smtClean="0"/>
              <a:t>Each key has been a query</a:t>
            </a:r>
          </a:p>
          <a:p>
            <a:r>
              <a:rPr lang="en-US" altLang="zh-CN" dirty="0" smtClean="0"/>
              <a:t>Concern that query of current decoder hidden state can only attend to hidden states leftward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0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Self-attention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Computational complexity</a:t>
            </a:r>
          </a:p>
          <a:p>
            <a:r>
              <a:rPr lang="en-US" altLang="zh-CN" dirty="0" smtClean="0"/>
              <a:t>Parallelization</a:t>
            </a:r>
          </a:p>
          <a:p>
            <a:r>
              <a:rPr lang="en-US" altLang="zh-CN" dirty="0" smtClean="0"/>
              <a:t>The path length between long range dependencies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69" y="3641326"/>
            <a:ext cx="8143698" cy="25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Attentions in the Transformer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30" y="1500187"/>
            <a:ext cx="3644139" cy="4994094"/>
          </a:xfrm>
        </p:spPr>
      </p:pic>
    </p:spTree>
    <p:extLst>
      <p:ext uri="{BB962C8B-B14F-4D97-AF65-F5344CB8AC3E}">
        <p14:creationId xmlns:p14="http://schemas.microsoft.com/office/powerpoint/2010/main" val="28074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Position-wise Feed-Forward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Position-wise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applied to each position separately and identically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linear transformations are the same across positions, but different from layer to layer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38" y="2714627"/>
            <a:ext cx="4839227" cy="7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No feature for position yet, need one</a:t>
                </a:r>
              </a:p>
              <a:p>
                <a:r>
                  <a:rPr lang="en-US" altLang="zh-CN" dirty="0" smtClean="0"/>
                  <a:t>Learned (and fixed) positional embedding?</a:t>
                </a:r>
              </a:p>
              <a:p>
                <a:r>
                  <a:rPr lang="en-US" altLang="zh-CN" dirty="0" smtClean="0"/>
                  <a:t>Sinusoid positional Encoding: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Easily learn to attend by relative positions: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49" y="3716464"/>
            <a:ext cx="4902286" cy="13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can the Transformer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WMT 2014 English-German: 4.5 million sentence pairs</a:t>
            </a:r>
          </a:p>
          <a:p>
            <a:r>
              <a:rPr lang="en-US" altLang="zh-CN" dirty="0" smtClean="0"/>
              <a:t>WMT 2014 English-French: 36 million sentences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53" y="3143131"/>
            <a:ext cx="6630294" cy="30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the Transformer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English Constituency Parsing task</a:t>
            </a:r>
          </a:p>
          <a:p>
            <a:r>
              <a:rPr lang="en-US" altLang="zh-CN" dirty="0"/>
              <a:t>Wall Street Journal (WSJ) portion of </a:t>
            </a:r>
            <a:r>
              <a:rPr lang="en-US" altLang="zh-CN" dirty="0" smtClean="0"/>
              <a:t>the Penn </a:t>
            </a:r>
            <a:r>
              <a:rPr lang="en-US" altLang="zh-CN" dirty="0"/>
              <a:t>Treebank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15" y="3236485"/>
            <a:ext cx="6927570" cy="29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Variants of Transformer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10" y="1820863"/>
            <a:ext cx="5595580" cy="4351337"/>
          </a:xfrm>
        </p:spPr>
      </p:pic>
    </p:spTree>
    <p:extLst>
      <p:ext uri="{BB962C8B-B14F-4D97-AF65-F5344CB8AC3E}">
        <p14:creationId xmlns:p14="http://schemas.microsoft.com/office/powerpoint/2010/main" val="11448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Weight Analysis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40" y="1771651"/>
            <a:ext cx="7025719" cy="4133842"/>
          </a:xfrm>
        </p:spPr>
      </p:pic>
    </p:spTree>
    <p:extLst>
      <p:ext uri="{BB962C8B-B14F-4D97-AF65-F5344CB8AC3E}">
        <p14:creationId xmlns:p14="http://schemas.microsoft.com/office/powerpoint/2010/main" val="11857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Review on the Transformer model</a:t>
            </a:r>
          </a:p>
          <a:p>
            <a:pPr lvl="1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Why to introduce this model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How does it work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What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performance can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achieve?</a:t>
            </a: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Universal Transformer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7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did the transformer achieve?</a:t>
            </a:r>
          </a:p>
          <a:p>
            <a:pPr lvl="1"/>
            <a:r>
              <a:rPr lang="en-US" altLang="zh-CN" dirty="0" smtClean="0"/>
              <a:t>make parallelization possible</a:t>
            </a:r>
            <a:endParaRPr lang="en-US" altLang="zh-CN" dirty="0"/>
          </a:p>
          <a:p>
            <a:pPr lvl="1"/>
            <a:r>
              <a:rPr lang="en-US" altLang="zh-CN" dirty="0" smtClean="0"/>
              <a:t>quick </a:t>
            </a:r>
            <a:r>
              <a:rPr lang="en-US" altLang="zh-CN" dirty="0"/>
              <a:t>to </a:t>
            </a:r>
            <a:r>
              <a:rPr lang="en-US" altLang="zh-CN" dirty="0" smtClean="0"/>
              <a:t>train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ould capture long-term/global dependency</a:t>
            </a:r>
          </a:p>
          <a:p>
            <a:pPr lvl="1"/>
            <a:r>
              <a:rPr lang="en-US" altLang="zh-CN" dirty="0" smtClean="0"/>
              <a:t>self-attention refine structural representations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ddress the vanishing gradients problem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1732758"/>
          </a:xfrm>
        </p:spPr>
        <p:txBody>
          <a:bodyPr/>
          <a:lstStyle/>
          <a:p>
            <a:r>
              <a:rPr lang="en-US" altLang="zh-CN" dirty="0" smtClean="0"/>
              <a:t>Universal Transformer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4900312"/>
            <a:ext cx="9144000" cy="827880"/>
          </a:xfrm>
        </p:spPr>
        <p:txBody>
          <a:bodyPr>
            <a:normAutofit/>
          </a:bodyPr>
          <a:lstStyle/>
          <a:p>
            <a:pPr algn="r"/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1" y="2774158"/>
            <a:ext cx="6675698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the Transformer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Fail to generalize in many easy tasks like copying strings</a:t>
            </a:r>
          </a:p>
          <a:p>
            <a:r>
              <a:rPr lang="en-US" altLang="zh-CN" dirty="0" smtClean="0"/>
              <a:t>Does not generalize well to input lengths not encountered during training</a:t>
            </a:r>
          </a:p>
          <a:p>
            <a:r>
              <a:rPr lang="en-US" altLang="zh-CN" dirty="0" smtClean="0"/>
              <a:t>What’s wrong with it?</a:t>
            </a:r>
          </a:p>
          <a:p>
            <a:pPr lvl="1"/>
            <a:r>
              <a:rPr lang="en-US" altLang="zh-CN" dirty="0" smtClean="0"/>
              <a:t>the Transformer lose the recurrent inductive bias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9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Universal Transformer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2015160"/>
            <a:ext cx="7826418" cy="3962743"/>
          </a:xfrm>
        </p:spPr>
      </p:pic>
    </p:spTree>
    <p:extLst>
      <p:ext uri="{BB962C8B-B14F-4D97-AF65-F5344CB8AC3E}">
        <p14:creationId xmlns:p14="http://schemas.microsoft.com/office/powerpoint/2010/main" val="28533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42" y="704086"/>
            <a:ext cx="5558516" cy="5782439"/>
          </a:xfrm>
        </p:spPr>
      </p:pic>
    </p:spTree>
    <p:extLst>
      <p:ext uri="{BB962C8B-B14F-4D97-AF65-F5344CB8AC3E}">
        <p14:creationId xmlns:p14="http://schemas.microsoft.com/office/powerpoint/2010/main" val="25628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Each Step/Iteration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Self-attention mechanism</a:t>
            </a:r>
          </a:p>
          <a:p>
            <a:pPr lvl="1"/>
            <a:r>
              <a:rPr lang="en-US" altLang="zh-CN" dirty="0" smtClean="0"/>
              <a:t>Exchange information across all positions</a:t>
            </a:r>
          </a:p>
          <a:p>
            <a:r>
              <a:rPr lang="en-US" altLang="zh-CN" dirty="0" smtClean="0"/>
              <a:t>Recurrent transformation</a:t>
            </a:r>
          </a:p>
          <a:p>
            <a:pPr lvl="1"/>
            <a:r>
              <a:rPr lang="en-US" altLang="zh-CN" dirty="0" smtClean="0"/>
              <a:t>A depth wise separable convolution</a:t>
            </a:r>
          </a:p>
          <a:p>
            <a:pPr lvl="1"/>
            <a:r>
              <a:rPr lang="en-US" altLang="zh-CN" dirty="0" smtClean="0"/>
              <a:t>Or, a position-wise fully connected layer</a:t>
            </a:r>
          </a:p>
          <a:p>
            <a:pPr marL="457200" lvl="1" indent="0">
              <a:buNone/>
            </a:pPr>
            <a:r>
              <a:rPr lang="en-US" altLang="zh-CN" dirty="0" smtClean="0"/>
              <a:t>a </a:t>
            </a:r>
            <a:r>
              <a:rPr lang="en-US" altLang="zh-CN" u="sng" dirty="0" smtClean="0"/>
              <a:t>shared</a:t>
            </a:r>
            <a:r>
              <a:rPr lang="en-US" altLang="zh-CN" dirty="0" smtClean="0"/>
              <a:t> transition function, independently at each position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0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Mechanism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93" y="2103811"/>
            <a:ext cx="8109013" cy="3254002"/>
          </a:xfrm>
        </p:spPr>
      </p:pic>
    </p:spTree>
    <p:extLst>
      <p:ext uri="{BB962C8B-B14F-4D97-AF65-F5344CB8AC3E}">
        <p14:creationId xmlns:p14="http://schemas.microsoft.com/office/powerpoint/2010/main" val="39336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Transition function &amp; coordinate embedding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5" y="2071687"/>
            <a:ext cx="8322662" cy="173522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65" y="3806914"/>
            <a:ext cx="7440748" cy="10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Adaptive Universal Transformer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Adaptive Computation Time (ACT) Mechanism</a:t>
            </a:r>
          </a:p>
          <a:p>
            <a:r>
              <a:rPr lang="en-US" altLang="zh-CN" dirty="0" smtClean="0"/>
              <a:t>Ponder: go on or halt</a:t>
            </a:r>
            <a:r>
              <a:rPr lang="en-US" altLang="zh-CN" dirty="0"/>
              <a:t> </a:t>
            </a:r>
            <a:r>
              <a:rPr lang="en-US" altLang="zh-CN" dirty="0" smtClean="0"/>
              <a:t>(for each position)</a:t>
            </a:r>
          </a:p>
          <a:p>
            <a:r>
              <a:rPr lang="en-US" altLang="zh-CN" dirty="0" smtClean="0"/>
              <a:t>Once the per symbol recurrent block halts, simply copy to next step</a:t>
            </a:r>
          </a:p>
        </p:txBody>
      </p:sp>
    </p:spTree>
    <p:extLst>
      <p:ext uri="{BB962C8B-B14F-4D97-AF65-F5344CB8AC3E}">
        <p14:creationId xmlns:p14="http://schemas.microsoft.com/office/powerpoint/2010/main" val="15406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bAbI</a:t>
            </a:r>
            <a:r>
              <a:rPr lang="en-US" altLang="zh-CN" dirty="0" smtClean="0"/>
              <a:t> Question-Answering</a:t>
            </a:r>
          </a:p>
          <a:p>
            <a:r>
              <a:rPr lang="en-US" altLang="zh-CN" dirty="0" smtClean="0"/>
              <a:t>Subject-Verb Agreement</a:t>
            </a:r>
          </a:p>
          <a:p>
            <a:r>
              <a:rPr lang="en-US" altLang="zh-CN" dirty="0" smtClean="0"/>
              <a:t>LAMBADA Language Modeling</a:t>
            </a:r>
          </a:p>
          <a:p>
            <a:r>
              <a:rPr lang="en-US" altLang="zh-CN" dirty="0" smtClean="0"/>
              <a:t>Algorithmic Tasks</a:t>
            </a:r>
          </a:p>
          <a:p>
            <a:r>
              <a:rPr lang="en-US" altLang="zh-CN" dirty="0" smtClean="0"/>
              <a:t>Learning to Execute (LTE)</a:t>
            </a:r>
          </a:p>
          <a:p>
            <a:r>
              <a:rPr lang="en-US" altLang="zh-CN" dirty="0" smtClean="0"/>
              <a:t>Machine 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299250"/>
            <a:ext cx="10515600" cy="1325562"/>
          </a:xfrm>
        </p:spPr>
        <p:txBody>
          <a:bodyPr/>
          <a:lstStyle/>
          <a:p>
            <a:pPr algn="ctr"/>
            <a:r>
              <a:rPr lang="en-US" altLang="zh-CN" dirty="0" smtClean="0"/>
              <a:t>Attention Is All You Need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69" y="2624812"/>
            <a:ext cx="7399661" cy="2743438"/>
          </a:xfrm>
        </p:spPr>
      </p:pic>
    </p:spTree>
    <p:extLst>
      <p:ext uri="{BB962C8B-B14F-4D97-AF65-F5344CB8AC3E}">
        <p14:creationId xmlns:p14="http://schemas.microsoft.com/office/powerpoint/2010/main" val="28607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bAbI</a:t>
            </a:r>
            <a:r>
              <a:rPr lang="en-US" altLang="zh-CN" dirty="0" smtClean="0"/>
              <a:t> Question-Answering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bAbI</a:t>
            </a:r>
            <a:r>
              <a:rPr lang="en-US" altLang="zh-CN" dirty="0" smtClean="0"/>
              <a:t>, a Facebook dataset, consist of 20 different tasks</a:t>
            </a:r>
          </a:p>
          <a:p>
            <a:r>
              <a:rPr lang="en-US" altLang="zh-CN" dirty="0" smtClean="0"/>
              <a:t>Each task need to answer a question given a story by several English facts/sentences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66" y="3771900"/>
            <a:ext cx="5896975" cy="19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bAbI</a:t>
            </a:r>
            <a:r>
              <a:rPr lang="en-US" altLang="zh-CN" dirty="0"/>
              <a:t> Question-Answering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9" y="1957388"/>
            <a:ext cx="7703662" cy="3616605"/>
          </a:xfrm>
        </p:spPr>
      </p:pic>
    </p:spTree>
    <p:extLst>
      <p:ext uri="{BB962C8B-B14F-4D97-AF65-F5344CB8AC3E}">
        <p14:creationId xmlns:p14="http://schemas.microsoft.com/office/powerpoint/2010/main" val="31864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Weight Visualization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68" y="1600200"/>
            <a:ext cx="6134307" cy="4839630"/>
          </a:xfrm>
        </p:spPr>
      </p:pic>
    </p:spTree>
    <p:extLst>
      <p:ext uri="{BB962C8B-B14F-4D97-AF65-F5344CB8AC3E}">
        <p14:creationId xmlns:p14="http://schemas.microsoft.com/office/powerpoint/2010/main" val="31855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Weight Visualization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41" y="1600200"/>
            <a:ext cx="5979318" cy="4872037"/>
          </a:xfrm>
        </p:spPr>
      </p:pic>
    </p:spTree>
    <p:extLst>
      <p:ext uri="{BB962C8B-B14F-4D97-AF65-F5344CB8AC3E}">
        <p14:creationId xmlns:p14="http://schemas.microsoft.com/office/powerpoint/2010/main" val="14380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Ponder Times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more facts required for the task, the bigger average </a:t>
            </a:r>
            <a:r>
              <a:rPr lang="en-US" altLang="zh-CN" dirty="0"/>
              <a:t>ponder time </a:t>
            </a:r>
            <a:r>
              <a:rPr lang="en-US" altLang="zh-CN" dirty="0" smtClean="0"/>
              <a:t>is, and the sharper ponder time distributes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0531"/>
            <a:ext cx="10058400" cy="31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Subject-Verb Agreement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subject and agreement attractors, predict suitable next token, that is the right verb.</a:t>
            </a:r>
          </a:p>
          <a:p>
            <a:pPr lvl="1"/>
            <a:r>
              <a:rPr lang="en-US" altLang="zh-CN" dirty="0"/>
              <a:t>Given “The keys to the cabinet”</a:t>
            </a:r>
          </a:p>
          <a:p>
            <a:pPr lvl="1"/>
            <a:r>
              <a:rPr lang="en-US" altLang="zh-CN" dirty="0"/>
              <a:t>Predict “are” rather than “is</a:t>
            </a:r>
            <a:r>
              <a:rPr lang="en-US" altLang="zh-CN" dirty="0" smtClean="0"/>
              <a:t>” </a:t>
            </a:r>
          </a:p>
          <a:p>
            <a:r>
              <a:rPr lang="en-US" altLang="zh-CN" dirty="0" smtClean="0"/>
              <a:t>Ranking accuracy</a:t>
            </a:r>
          </a:p>
        </p:txBody>
      </p:sp>
    </p:spTree>
    <p:extLst>
      <p:ext uri="{BB962C8B-B14F-4D97-AF65-F5344CB8AC3E}">
        <p14:creationId xmlns:p14="http://schemas.microsoft.com/office/powerpoint/2010/main" val="25749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Subject-Verb Agreement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25" y="2096188"/>
            <a:ext cx="9026149" cy="3847411"/>
          </a:xfrm>
        </p:spPr>
      </p:pic>
    </p:spTree>
    <p:extLst>
      <p:ext uri="{BB962C8B-B14F-4D97-AF65-F5344CB8AC3E}">
        <p14:creationId xmlns:p14="http://schemas.microsoft.com/office/powerpoint/2010/main" val="30777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LAMBADA Language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Predict a missing target word given its sentence and a broader context of 4-5 preceding sentences.</a:t>
            </a:r>
          </a:p>
          <a:p>
            <a:r>
              <a:rPr lang="en-US" altLang="zh-CN" dirty="0" smtClean="0"/>
              <a:t>Two settings for this task:</a:t>
            </a:r>
          </a:p>
          <a:p>
            <a:pPr lvl="1"/>
            <a:r>
              <a:rPr lang="en-US" altLang="zh-CN" dirty="0" smtClean="0"/>
              <a:t>As language modeling: next word</a:t>
            </a:r>
          </a:p>
          <a:p>
            <a:pPr lvl="1"/>
            <a:r>
              <a:rPr lang="en-US" altLang="zh-CN" dirty="0" smtClean="0"/>
              <a:t>As reading comprehension: use target sentence (minus the last word) as query to select the target word from context sentences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LAMBADA Language Modeling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63" y="2272414"/>
            <a:ext cx="9300673" cy="3399724"/>
          </a:xfrm>
        </p:spPr>
      </p:pic>
    </p:spTree>
    <p:extLst>
      <p:ext uri="{BB962C8B-B14F-4D97-AF65-F5344CB8AC3E}">
        <p14:creationId xmlns:p14="http://schemas.microsoft.com/office/powerpoint/2010/main" val="17588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Algorithmic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Copy, Reverse, Addition</a:t>
            </a:r>
          </a:p>
          <a:p>
            <a:r>
              <a:rPr lang="en-US" altLang="zh-CN" dirty="0" smtClean="0"/>
              <a:t>All on strings composed of ‘0’-’9’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44" y="3393679"/>
            <a:ext cx="8954311" cy="27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Sequential computation nature of RNN: h(t) must rely on h(t-1)</a:t>
            </a:r>
          </a:p>
          <a:p>
            <a:pPr lvl="1"/>
            <a:r>
              <a:rPr lang="en-US" altLang="zh-CN" dirty="0"/>
              <a:t>Preclude parallelization</a:t>
            </a:r>
          </a:p>
          <a:p>
            <a:pPr lvl="1"/>
            <a:r>
              <a:rPr lang="en-US" altLang="zh-CN" dirty="0"/>
              <a:t>Long time to train a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Weakly </a:t>
            </a:r>
            <a:r>
              <a:rPr lang="en-US" altLang="zh-CN" dirty="0"/>
              <a:t>capture</a:t>
            </a:r>
            <a:r>
              <a:rPr lang="en-US" altLang="zh-CN" dirty="0" smtClean="0"/>
              <a:t> long-term dependency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8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to Execute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 tasks: program, control, addition</a:t>
            </a:r>
          </a:p>
          <a:p>
            <a:r>
              <a:rPr lang="en-US" altLang="zh-CN" dirty="0" smtClean="0"/>
              <a:t>Memorization tasks: copy, double, reverse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38" y="3108695"/>
            <a:ext cx="579932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Universal Transformer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2015160"/>
            <a:ext cx="7826418" cy="3962743"/>
          </a:xfrm>
        </p:spPr>
      </p:pic>
    </p:spTree>
    <p:extLst>
      <p:ext uri="{BB962C8B-B14F-4D97-AF65-F5344CB8AC3E}">
        <p14:creationId xmlns:p14="http://schemas.microsoft.com/office/powerpoint/2010/main" val="34318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Recurrent  over “depth”</a:t>
            </a:r>
          </a:p>
          <a:p>
            <a:r>
              <a:rPr lang="en-US" altLang="zh-CN" dirty="0" smtClean="0"/>
              <a:t>Not computationally bound by number of symbols, but by number of revisions</a:t>
            </a:r>
          </a:p>
          <a:p>
            <a:r>
              <a:rPr lang="en-US" altLang="zh-CN" dirty="0" smtClean="0"/>
              <a:t>Computationally universal</a:t>
            </a:r>
          </a:p>
          <a:p>
            <a:r>
              <a:rPr lang="en-US" altLang="zh-CN" dirty="0" smtClean="0"/>
              <a:t>Not just suitable for NMT anymore</a:t>
            </a:r>
          </a:p>
          <a:p>
            <a:r>
              <a:rPr lang="en-US" altLang="zh-CN" dirty="0" smtClean="0"/>
              <a:t>Key properties: Weight sharing &amp; Conditional Computation (ACT)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5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788" y="2832100"/>
            <a:ext cx="10515600" cy="1325562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1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Inspiration: compute all positions in parallel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4942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Some models had tried to reduce sequential computation</a:t>
            </a:r>
          </a:p>
          <a:p>
            <a:pPr lvl="1"/>
            <a:r>
              <a:rPr lang="en-US" altLang="zh-CN" dirty="0"/>
              <a:t>The Extended Neural GPU</a:t>
            </a:r>
          </a:p>
          <a:p>
            <a:pPr lvl="1"/>
            <a:r>
              <a:rPr lang="en-US" altLang="zh-CN" dirty="0" err="1"/>
              <a:t>ByteNet</a:t>
            </a:r>
            <a:endParaRPr lang="en-US" altLang="zh-CN" dirty="0"/>
          </a:p>
          <a:p>
            <a:pPr lvl="1"/>
            <a:r>
              <a:rPr lang="en-US" altLang="zh-CN" dirty="0" smtClean="0"/>
              <a:t>ConvS2S</a:t>
            </a:r>
          </a:p>
          <a:p>
            <a:r>
              <a:rPr lang="en-US" altLang="zh-CN" dirty="0" smtClean="0"/>
              <a:t>All of them use CNN as basic block, computing hidden representations in parallel for all input &amp; output positions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However, long-term dependency still is a problem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6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Inspiration: attention &amp; global dependency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Attention Mechanism:</a:t>
            </a:r>
          </a:p>
          <a:p>
            <a:pPr lvl="1"/>
            <a:r>
              <a:rPr lang="en-US" altLang="zh-CN" dirty="0" smtClean="0"/>
              <a:t>Usually used in encoder-decoder architecture</a:t>
            </a:r>
          </a:p>
          <a:p>
            <a:pPr lvl="1"/>
            <a:r>
              <a:rPr lang="en-US" altLang="zh-CN" dirty="0" smtClean="0"/>
              <a:t>Could obtain global dependencies between input and output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25" y="3624132"/>
            <a:ext cx="425994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“I </a:t>
            </a:r>
            <a:r>
              <a:rPr lang="en-US" altLang="zh-CN" dirty="0"/>
              <a:t>don’t need CNN or RNN anymore</a:t>
            </a:r>
            <a:r>
              <a:rPr lang="en-US" altLang="zh-CN" dirty="0" smtClean="0"/>
              <a:t>!”</a:t>
            </a:r>
          </a:p>
          <a:p>
            <a:r>
              <a:rPr lang="en-US" altLang="zh-CN" dirty="0" smtClean="0"/>
              <a:t>Attention Mechanism</a:t>
            </a:r>
          </a:p>
          <a:p>
            <a:pPr lvl="1"/>
            <a:r>
              <a:rPr lang="en-US" altLang="zh-CN" dirty="0" smtClean="0"/>
              <a:t>Scaled Dot-Product Attention</a:t>
            </a:r>
          </a:p>
          <a:p>
            <a:pPr lvl="1"/>
            <a:r>
              <a:rPr lang="en-US" altLang="zh-CN" dirty="0" smtClean="0"/>
              <a:t>Multi-head Attention</a:t>
            </a:r>
          </a:p>
          <a:p>
            <a:pPr lvl="1"/>
            <a:r>
              <a:rPr lang="en-US" altLang="zh-CN" dirty="0" smtClean="0"/>
              <a:t>Self-attention</a:t>
            </a:r>
          </a:p>
          <a:p>
            <a:r>
              <a:rPr lang="en-US" altLang="zh-CN" dirty="0" smtClean="0"/>
              <a:t>Position-wise Feed-Forward Networks</a:t>
            </a:r>
          </a:p>
          <a:p>
            <a:r>
              <a:rPr lang="en-US" altLang="zh-CN" dirty="0" smtClean="0"/>
              <a:t>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7481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Mechanism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Map a query and a set of key-value to an output, which is a weighted sum of the values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compatibility </a:t>
                </a:r>
                <a:r>
                  <a:rPr lang="en-US" altLang="zh-CN" dirty="0" smtClean="0"/>
                  <a:t>function computes weight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Scaled Dot-Product </a:t>
            </a:r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Choose dot-product as compatibility function</a:t>
            </a:r>
          </a:p>
          <a:p>
            <a:pPr lvl="1"/>
            <a:r>
              <a:rPr lang="en-US" altLang="zh-CN" dirty="0" smtClean="0"/>
              <a:t>Fast &amp; Space-Saved</a:t>
            </a:r>
          </a:p>
          <a:p>
            <a:r>
              <a:rPr lang="en-US" altLang="zh-CN" dirty="0" smtClean="0"/>
              <a:t>Why scale? Big dimension make this dot-product large in magnitude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48" y="4327277"/>
            <a:ext cx="6033340" cy="1355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36" y="3413028"/>
            <a:ext cx="2539452" cy="318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785</Words>
  <Application>Microsoft Office PowerPoint</Application>
  <PresentationFormat>宽屏</PresentationFormat>
  <Paragraphs>155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 Unicode MS</vt:lpstr>
      <vt:lpstr>宋体</vt:lpstr>
      <vt:lpstr>Arial</vt:lpstr>
      <vt:lpstr>Calibri</vt:lpstr>
      <vt:lpstr>Calibri Light</vt:lpstr>
      <vt:lpstr>Cambria Math</vt:lpstr>
      <vt:lpstr>Wingdings 2</vt:lpstr>
      <vt:lpstr>HDOfficeLightV0</vt:lpstr>
      <vt:lpstr>1_HDOfficeLightV0</vt:lpstr>
      <vt:lpstr>Blank</vt:lpstr>
      <vt:lpstr>Universal Transformer</vt:lpstr>
      <vt:lpstr>OUTLINE</vt:lpstr>
      <vt:lpstr>Attention Is All You Need</vt:lpstr>
      <vt:lpstr>Why?</vt:lpstr>
      <vt:lpstr>Inspiration: compute all positions in parallel</vt:lpstr>
      <vt:lpstr>Inspiration: attention &amp; global dependency</vt:lpstr>
      <vt:lpstr>How?</vt:lpstr>
      <vt:lpstr>Attention Mechanism</vt:lpstr>
      <vt:lpstr>Scaled Dot-Product Attention</vt:lpstr>
      <vt:lpstr>Multi-head Attention</vt:lpstr>
      <vt:lpstr>Self-attention</vt:lpstr>
      <vt:lpstr>Why Self-attention</vt:lpstr>
      <vt:lpstr>Attentions in the Transformer</vt:lpstr>
      <vt:lpstr>Position-wise Feed-Forward Networks</vt:lpstr>
      <vt:lpstr>Positional Encoding</vt:lpstr>
      <vt:lpstr>What can the Transformer do?</vt:lpstr>
      <vt:lpstr>What can the Transformer do?</vt:lpstr>
      <vt:lpstr>Variants of Transformer</vt:lpstr>
      <vt:lpstr>Attention Weight Analysis</vt:lpstr>
      <vt:lpstr>Conclusion</vt:lpstr>
      <vt:lpstr>Universal Transformer</vt:lpstr>
      <vt:lpstr>Problems with the Transformer</vt:lpstr>
      <vt:lpstr>The Universal Transformer</vt:lpstr>
      <vt:lpstr>Details</vt:lpstr>
      <vt:lpstr>Each Step/Iteration</vt:lpstr>
      <vt:lpstr>Attention Mechanism</vt:lpstr>
      <vt:lpstr>Transition function &amp; coordinate embedding</vt:lpstr>
      <vt:lpstr>The Adaptive Universal Transformer</vt:lpstr>
      <vt:lpstr>Experiments</vt:lpstr>
      <vt:lpstr>bAbI Question-Answering</vt:lpstr>
      <vt:lpstr>bAbI Question-Answering</vt:lpstr>
      <vt:lpstr>Attention Weight Visualization</vt:lpstr>
      <vt:lpstr>Attention Weight Visualization</vt:lpstr>
      <vt:lpstr>Ponder Times</vt:lpstr>
      <vt:lpstr>Subject-Verb Agreement</vt:lpstr>
      <vt:lpstr>Subject-Verb Agreement</vt:lpstr>
      <vt:lpstr>LAMBADA Language Modeling</vt:lpstr>
      <vt:lpstr>LAMBADA Language Modeling</vt:lpstr>
      <vt:lpstr>Algorithmic Tasks</vt:lpstr>
      <vt:lpstr>Learning to Execute</vt:lpstr>
      <vt:lpstr>The Universal Transformer</vt:lpstr>
      <vt:lpstr>Conclusion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Transformer</dc:title>
  <dc:creator>傅 智毅</dc:creator>
  <cp:lastModifiedBy>傅 智毅</cp:lastModifiedBy>
  <cp:revision>32</cp:revision>
  <dcterms:created xsi:type="dcterms:W3CDTF">2018-10-30T17:53:24Z</dcterms:created>
  <dcterms:modified xsi:type="dcterms:W3CDTF">2018-11-07T12:59:37Z</dcterms:modified>
</cp:coreProperties>
</file>