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6" r:id="rId5"/>
    <p:sldId id="279" r:id="rId6"/>
    <p:sldId id="277" r:id="rId7"/>
    <p:sldId id="280" r:id="rId8"/>
    <p:sldId id="285" r:id="rId9"/>
    <p:sldId id="286" r:id="rId10"/>
    <p:sldId id="274" r:id="rId11"/>
    <p:sldId id="258" r:id="rId12"/>
    <p:sldId id="281" r:id="rId13"/>
    <p:sldId id="287" r:id="rId14"/>
    <p:sldId id="283" r:id="rId15"/>
    <p:sldId id="282" r:id="rId16"/>
    <p:sldId id="288" r:id="rId17"/>
    <p:sldId id="28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AB50-C0CE-4E17-8B96-963C17CCD92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3FB1-2742-46D1-80A0-BF1C974F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07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AB50-C0CE-4E17-8B96-963C17CCD92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3FB1-2742-46D1-80A0-BF1C974F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6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AB50-C0CE-4E17-8B96-963C17CCD92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3FB1-2742-46D1-80A0-BF1C974F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2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AB50-C0CE-4E17-8B96-963C17CCD92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3FB1-2742-46D1-80A0-BF1C974F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11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AB50-C0CE-4E17-8B96-963C17CCD92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3FB1-2742-46D1-80A0-BF1C974F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07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AB50-C0CE-4E17-8B96-963C17CCD92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3FB1-2742-46D1-80A0-BF1C974F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5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AB50-C0CE-4E17-8B96-963C17CCD92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3FB1-2742-46D1-80A0-BF1C974F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3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AB50-C0CE-4E17-8B96-963C17CCD92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3FB1-2742-46D1-80A0-BF1C974F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0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AB50-C0CE-4E17-8B96-963C17CCD92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3FB1-2742-46D1-80A0-BF1C974F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45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AB50-C0CE-4E17-8B96-963C17CCD92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3FB1-2742-46D1-80A0-BF1C974F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1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AB50-C0CE-4E17-8B96-963C17CCD92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3FB1-2742-46D1-80A0-BF1C974F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4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3AB50-C0CE-4E17-8B96-963C17CCD92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3FB1-2742-46D1-80A0-BF1C974F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04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近期工作汇报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66814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13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zh-CN" altLang="en-US" dirty="0" smtClean="0"/>
              <a:t>元培学院 傅智毅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80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*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数据集没处理好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667596"/>
              </p:ext>
            </p:extLst>
          </p:nvPr>
        </p:nvGraphicFramePr>
        <p:xfrm>
          <a:off x="838200" y="1394853"/>
          <a:ext cx="10515603" cy="3433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5492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Encoder</a:t>
                      </a:r>
                    </a:p>
                    <a:p>
                      <a:pPr algn="ctr"/>
                      <a:r>
                        <a:rPr lang="zh-CN" altLang="en-US" dirty="0" smtClean="0"/>
                        <a:t>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学习率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Bleu-4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top1</a:t>
                      </a:r>
                      <a:r>
                        <a:rPr lang="en-US" altLang="zh-CN" baseline="0" dirty="0" smtClean="0"/>
                        <a:t> accuracy</a:t>
                      </a:r>
                    </a:p>
                    <a:p>
                      <a:pPr algn="ctr"/>
                      <a:r>
                        <a:rPr lang="zh-CN" altLang="en-US" dirty="0" smtClean="0"/>
                        <a:t>验证集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top1</a:t>
                      </a:r>
                      <a:r>
                        <a:rPr lang="en-US" altLang="zh-CN" baseline="0" dirty="0" smtClean="0"/>
                        <a:t> accuracy</a:t>
                      </a:r>
                    </a:p>
                    <a:p>
                      <a:pPr algn="ctr"/>
                      <a:r>
                        <a:rPr lang="zh-CN" altLang="en-US" baseline="0" dirty="0" smtClean="0"/>
                        <a:t>测试集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词表大小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err="1" smtClean="0"/>
                        <a:t>src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tgt</a:t>
                      </a:r>
                      <a:endParaRPr lang="zh-CN" altLang="en-US" dirty="0"/>
                    </a:p>
                  </a:txBody>
                  <a:tcPr/>
                </a:tc>
              </a:tr>
              <a:tr h="5157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实验一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单向</a:t>
                      </a:r>
                      <a:r>
                        <a:rPr lang="en-US" altLang="zh-CN" dirty="0" smtClean="0"/>
                        <a:t>LSTM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 smtClean="0"/>
                        <a:t>50.3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 smtClean="0"/>
                        <a:t>79.2%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 smtClean="0"/>
                        <a:t>77.3%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296/13830</a:t>
                      </a:r>
                      <a:endParaRPr lang="zh-CN" altLang="en-US" dirty="0"/>
                    </a:p>
                  </a:txBody>
                  <a:tcPr/>
                </a:tc>
              </a:tr>
              <a:tr h="44917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实验二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单向</a:t>
                      </a:r>
                      <a:r>
                        <a:rPr lang="en-US" altLang="zh-CN" dirty="0" smtClean="0"/>
                        <a:t>LSTM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 smtClean="0"/>
                        <a:t>86.0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trike="sngStrike" dirty="0" smtClean="0"/>
                        <a:t>96.3%</a:t>
                      </a:r>
                      <a:endParaRPr lang="zh-CN" altLang="en-US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strike="sngStrike" dirty="0" smtClean="0"/>
                        <a:t>95.2%</a:t>
                      </a:r>
                      <a:endParaRPr lang="zh-CN" altLang="en-US" b="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296/13830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4917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实验三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双向</a:t>
                      </a:r>
                      <a:r>
                        <a:rPr lang="en-US" altLang="zh-CN" dirty="0" smtClean="0"/>
                        <a:t>LSTM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 smtClean="0"/>
                        <a:t>50.2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 smtClean="0"/>
                        <a:t>80.3%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 smtClean="0"/>
                        <a:t>76.3%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296/13830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46522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实验四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双向</a:t>
                      </a:r>
                      <a:r>
                        <a:rPr lang="en-US" altLang="zh-CN" dirty="0" smtClean="0"/>
                        <a:t>LSTM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 smtClean="0"/>
                        <a:t>85.5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 smtClean="0"/>
                        <a:t>96.3%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 smtClean="0"/>
                        <a:t>94.3%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296/13830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5492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实验八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err="1" smtClean="0"/>
                        <a:t>LayerNorm</a:t>
                      </a:r>
                      <a:r>
                        <a:rPr lang="en-US" altLang="zh-CN" dirty="0" smtClean="0"/>
                        <a:t> &amp; </a:t>
                      </a:r>
                      <a:r>
                        <a:rPr lang="en-US" altLang="zh-CN" dirty="0" err="1" smtClean="0"/>
                        <a:t>ResLayer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单向</a:t>
                      </a:r>
                      <a:r>
                        <a:rPr lang="en-US" altLang="zh-CN" dirty="0" smtClean="0"/>
                        <a:t>LSTM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(cell</a:t>
                      </a:r>
                      <a:r>
                        <a:rPr lang="en-US" altLang="zh-CN" baseline="0" dirty="0" smtClean="0"/>
                        <a:t> size 300)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 smtClean="0"/>
                        <a:t>91.3</a:t>
                      </a:r>
                      <a:endParaRPr lang="zh-CN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sngStrike" dirty="0" smtClean="0"/>
                        <a:t>97.7%</a:t>
                      </a:r>
                      <a:endParaRPr lang="zh-CN" altLang="en-US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trike="sngStrike" dirty="0" smtClean="0"/>
                        <a:t>97.1%</a:t>
                      </a:r>
                      <a:endParaRPr lang="zh-CN" altLang="en-US" b="1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296/13830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200" y="5212071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BigCloneBench</a:t>
            </a:r>
            <a:r>
              <a:rPr lang="zh-CN" altLang="en-US" dirty="0" smtClean="0"/>
              <a:t>数据集说明：若一类功能的</a:t>
            </a:r>
            <a:r>
              <a:rPr lang="en-US" altLang="zh-CN" dirty="0" smtClean="0"/>
              <a:t>code snippets</a:t>
            </a:r>
            <a:r>
              <a:rPr lang="zh-CN" altLang="en-US" dirty="0" smtClean="0"/>
              <a:t>里有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，搜索匹配到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个相似片段，则有</a:t>
            </a:r>
            <a:r>
              <a:rPr lang="en-US" altLang="zh-CN" dirty="0" smtClean="0"/>
              <a:t>n*m/2</a:t>
            </a:r>
            <a:r>
              <a:rPr lang="zh-CN" altLang="en-US" dirty="0" smtClean="0"/>
              <a:t>对相似代码。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要做的应该是：</a:t>
            </a:r>
            <a:r>
              <a:rPr lang="en-US" altLang="zh-CN" dirty="0" smtClean="0"/>
              <a:t>n1+n2=n</a:t>
            </a:r>
            <a:r>
              <a:rPr lang="zh-CN" altLang="en-US" dirty="0" smtClean="0"/>
              <a:t>且</a:t>
            </a:r>
            <a:r>
              <a:rPr lang="en-US" altLang="zh-CN" dirty="0" smtClean="0"/>
              <a:t>m1+m2=m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n1*m1</a:t>
            </a:r>
            <a:r>
              <a:rPr lang="zh-CN" altLang="en-US" dirty="0" smtClean="0"/>
              <a:t>对来训练，</a:t>
            </a:r>
            <a:r>
              <a:rPr lang="en-US" altLang="zh-CN" dirty="0" smtClean="0"/>
              <a:t>n2*m2</a:t>
            </a:r>
            <a:r>
              <a:rPr lang="zh-CN" altLang="en-US" dirty="0" smtClean="0"/>
              <a:t>对来测试</a:t>
            </a:r>
            <a:r>
              <a:rPr lang="en-US" altLang="zh-CN" dirty="0" smtClean="0"/>
              <a:t>/</a:t>
            </a:r>
            <a:r>
              <a:rPr lang="zh-CN" altLang="en-US" dirty="0" smtClean="0"/>
              <a:t>验证。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12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测试方式持疑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预测到</a:t>
            </a:r>
            <a:r>
              <a:rPr lang="en-US" altLang="zh-CN" dirty="0"/>
              <a:t>_CONST_NUM_</a:t>
            </a:r>
            <a:r>
              <a:rPr lang="zh-CN" altLang="en-US" dirty="0"/>
              <a:t>，结果也是</a:t>
            </a:r>
            <a:r>
              <a:rPr lang="en-US" altLang="zh-CN" dirty="0"/>
              <a:t>_CONST_NUM_</a:t>
            </a:r>
            <a:r>
              <a:rPr lang="zh-CN" altLang="en-US" dirty="0"/>
              <a:t>，这样的匹配到底算对算错</a:t>
            </a:r>
            <a:r>
              <a:rPr lang="zh-CN" altLang="en-US" dirty="0" smtClean="0"/>
              <a:t>？前面的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中算对</a:t>
            </a:r>
            <a:r>
              <a:rPr lang="en-US" altLang="zh-CN" dirty="0" smtClean="0"/>
              <a:t>(</a:t>
            </a:r>
            <a:r>
              <a:rPr lang="zh-CN" altLang="en-US" dirty="0" smtClean="0"/>
              <a:t>还有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unk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_CONST_STR_)</a:t>
            </a:r>
            <a:r>
              <a:rPr lang="zh-CN" altLang="en-US" dirty="0" smtClean="0"/>
              <a:t>。占比不大。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0952"/>
            <a:ext cx="10561758" cy="2593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65409"/>
            <a:ext cx="10515600" cy="5601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01378" y="4572000"/>
            <a:ext cx="10352422" cy="526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1378" y="5098781"/>
            <a:ext cx="10352422" cy="493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6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POJ</a:t>
            </a:r>
            <a:r>
              <a:rPr lang="zh-CN" altLang="en-US" dirty="0" smtClean="0"/>
              <a:t>的代码对主要是</a:t>
            </a:r>
            <a:r>
              <a:rPr lang="zh-CN" altLang="en-US" b="1" dirty="0" smtClean="0"/>
              <a:t>词法相似</a:t>
            </a:r>
            <a:r>
              <a:rPr lang="zh-CN" altLang="en-US" dirty="0" smtClean="0"/>
              <a:t>，会不会导致准确率“虚高”？</a:t>
            </a:r>
            <a:endParaRPr lang="en-US" altLang="zh-CN" dirty="0" smtClean="0"/>
          </a:p>
          <a:p>
            <a:r>
              <a:rPr lang="zh-CN" altLang="en-US" dirty="0"/>
              <a:t>还</a:t>
            </a:r>
            <a:r>
              <a:rPr lang="zh-CN" altLang="en-US" dirty="0" smtClean="0"/>
              <a:t>需要在语法相似的数据集上验证，甚至跨语言</a:t>
            </a:r>
            <a:r>
              <a:rPr lang="en-US" altLang="zh-CN" dirty="0" smtClean="0"/>
              <a:t>(</a:t>
            </a:r>
            <a:r>
              <a:rPr lang="zh-CN" altLang="en-US" dirty="0" smtClean="0"/>
              <a:t>语义相似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8200" y="3442447"/>
            <a:ext cx="38055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# include &lt; stdio . h &gt; </a:t>
            </a:r>
            <a:endParaRPr lang="pt-BR" altLang="zh-CN" dirty="0" smtClean="0"/>
          </a:p>
          <a:p>
            <a:r>
              <a:rPr lang="pt-BR" altLang="zh-CN" dirty="0" smtClean="0"/>
              <a:t>int </a:t>
            </a:r>
            <a:r>
              <a:rPr lang="pt-BR" altLang="zh-CN" dirty="0"/>
              <a:t>main ( ) </a:t>
            </a:r>
            <a:r>
              <a:rPr lang="pt-BR" altLang="zh-CN" dirty="0" smtClean="0"/>
              <a:t>{ </a:t>
            </a:r>
          </a:p>
          <a:p>
            <a:r>
              <a:rPr lang="pt-BR" altLang="zh-CN" dirty="0" smtClean="0"/>
              <a:t>int </a:t>
            </a:r>
            <a:r>
              <a:rPr lang="pt-BR" altLang="zh-CN" dirty="0"/>
              <a:t>h , r , n ; </a:t>
            </a:r>
            <a:endParaRPr lang="pt-BR" altLang="zh-CN" dirty="0" smtClean="0"/>
          </a:p>
          <a:p>
            <a:r>
              <a:rPr lang="pt-BR" altLang="zh-CN" dirty="0" smtClean="0"/>
              <a:t>float </a:t>
            </a:r>
            <a:r>
              <a:rPr lang="pt-BR" altLang="zh-CN" dirty="0"/>
              <a:t>pai ; </a:t>
            </a:r>
            <a:endParaRPr lang="pt-BR" altLang="zh-CN" dirty="0" smtClean="0"/>
          </a:p>
          <a:p>
            <a:r>
              <a:rPr lang="pt-BR" altLang="zh-CN" dirty="0" smtClean="0"/>
              <a:t>scanf </a:t>
            </a:r>
            <a:r>
              <a:rPr lang="pt-BR" altLang="zh-CN" dirty="0"/>
              <a:t>( CONST_STRING , &amp; h , &amp; r ) ; </a:t>
            </a:r>
            <a:endParaRPr lang="pt-BR" altLang="zh-CN" dirty="0" smtClean="0"/>
          </a:p>
          <a:p>
            <a:r>
              <a:rPr lang="pt-BR" altLang="zh-CN" dirty="0" smtClean="0"/>
              <a:t>pai </a:t>
            </a:r>
            <a:r>
              <a:rPr lang="pt-BR" altLang="zh-CN" dirty="0"/>
              <a:t>= CONST_NUM ; </a:t>
            </a:r>
            <a:endParaRPr lang="pt-BR" altLang="zh-CN" dirty="0" smtClean="0"/>
          </a:p>
          <a:p>
            <a:r>
              <a:rPr lang="pt-BR" altLang="zh-CN" dirty="0" smtClean="0"/>
              <a:t>n </a:t>
            </a:r>
            <a:r>
              <a:rPr lang="pt-BR" altLang="zh-CN" dirty="0"/>
              <a:t>= CONST_NUM / pai / r / r / h ; </a:t>
            </a:r>
            <a:endParaRPr lang="pt-BR" altLang="zh-CN" dirty="0" smtClean="0"/>
          </a:p>
          <a:p>
            <a:r>
              <a:rPr lang="pt-BR" altLang="zh-CN" dirty="0" smtClean="0"/>
              <a:t>printf </a:t>
            </a:r>
            <a:r>
              <a:rPr lang="pt-BR" altLang="zh-CN" dirty="0"/>
              <a:t>( CONST_STRING , ++ n ) ; </a:t>
            </a:r>
            <a:endParaRPr lang="pt-BR" altLang="zh-CN" dirty="0" smtClean="0"/>
          </a:p>
          <a:p>
            <a:r>
              <a:rPr lang="pt-BR" altLang="zh-CN" dirty="0" smtClean="0"/>
              <a:t>return </a:t>
            </a:r>
            <a:r>
              <a:rPr lang="pt-BR" altLang="zh-CN" dirty="0"/>
              <a:t>CONST_NUM ; }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280927" y="3442446"/>
            <a:ext cx="3805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# include &lt; stdio . h &gt; </a:t>
            </a:r>
            <a:endParaRPr lang="pt-BR" altLang="zh-CN" dirty="0" smtClean="0"/>
          </a:p>
          <a:p>
            <a:r>
              <a:rPr lang="pt-BR" altLang="zh-CN" dirty="0" smtClean="0"/>
              <a:t># </a:t>
            </a:r>
            <a:r>
              <a:rPr lang="pt-BR" altLang="zh-CN" dirty="0"/>
              <a:t>include &lt; math . h &gt; </a:t>
            </a:r>
            <a:endParaRPr lang="pt-BR" altLang="zh-CN" dirty="0" smtClean="0"/>
          </a:p>
          <a:p>
            <a:r>
              <a:rPr lang="pt-BR" altLang="zh-CN" dirty="0" smtClean="0"/>
              <a:t># </a:t>
            </a:r>
            <a:r>
              <a:rPr lang="pt-BR" altLang="zh-CN" dirty="0"/>
              <a:t>define PAI CONST_NUM </a:t>
            </a:r>
            <a:endParaRPr lang="pt-BR" altLang="zh-CN" dirty="0" smtClean="0"/>
          </a:p>
          <a:p>
            <a:r>
              <a:rPr lang="pt-BR" altLang="zh-CN" dirty="0" smtClean="0"/>
              <a:t>int </a:t>
            </a:r>
            <a:r>
              <a:rPr lang="pt-BR" altLang="zh-CN" dirty="0"/>
              <a:t>main ( int argc , char * argv [ ] ) { </a:t>
            </a:r>
            <a:endParaRPr lang="pt-BR" altLang="zh-CN" dirty="0" smtClean="0"/>
          </a:p>
          <a:p>
            <a:r>
              <a:rPr lang="pt-BR" altLang="zh-CN" dirty="0" smtClean="0"/>
              <a:t>int </a:t>
            </a:r>
            <a:r>
              <a:rPr lang="pt-BR" altLang="zh-CN" dirty="0"/>
              <a:t>h , r , n ; </a:t>
            </a:r>
            <a:endParaRPr lang="pt-BR" altLang="zh-CN" dirty="0" smtClean="0"/>
          </a:p>
          <a:p>
            <a:r>
              <a:rPr lang="pt-BR" altLang="zh-CN" dirty="0" smtClean="0"/>
              <a:t>double </a:t>
            </a:r>
            <a:r>
              <a:rPr lang="pt-BR" altLang="zh-CN" dirty="0"/>
              <a:t>v ; </a:t>
            </a:r>
            <a:endParaRPr lang="pt-BR" altLang="zh-CN" dirty="0" smtClean="0"/>
          </a:p>
          <a:p>
            <a:r>
              <a:rPr lang="pt-BR" altLang="zh-CN" dirty="0" smtClean="0"/>
              <a:t>scanf </a:t>
            </a:r>
            <a:r>
              <a:rPr lang="pt-BR" altLang="zh-CN" dirty="0"/>
              <a:t>( CONST_STRING , &amp; h , &amp; r ) ; </a:t>
            </a:r>
            <a:endParaRPr lang="pt-BR" altLang="zh-CN" dirty="0" smtClean="0"/>
          </a:p>
          <a:p>
            <a:r>
              <a:rPr lang="pt-BR" altLang="zh-CN" dirty="0" smtClean="0"/>
              <a:t>v </a:t>
            </a:r>
            <a:r>
              <a:rPr lang="pt-BR" altLang="zh-CN" dirty="0"/>
              <a:t>= </a:t>
            </a:r>
            <a:endParaRPr lang="pt-BR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后面的被截断了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未截断前最后一行确实是 </a:t>
            </a:r>
            <a:r>
              <a:rPr lang="en-US" altLang="zh-CN" dirty="0" smtClean="0"/>
              <a:t>v = PAI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817364" y="3428998"/>
            <a:ext cx="38055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# include &lt; stdio . h &gt; </a:t>
            </a:r>
            <a:endParaRPr lang="pt-BR" altLang="zh-CN" dirty="0" smtClean="0"/>
          </a:p>
          <a:p>
            <a:r>
              <a:rPr lang="pt-BR" altLang="zh-CN" dirty="0" smtClean="0"/>
              <a:t># </a:t>
            </a:r>
            <a:r>
              <a:rPr lang="pt-BR" altLang="zh-CN" dirty="0"/>
              <a:t>include &lt; math . h &gt; </a:t>
            </a:r>
            <a:endParaRPr lang="pt-BR" altLang="zh-CN" dirty="0" smtClean="0"/>
          </a:p>
          <a:p>
            <a:r>
              <a:rPr lang="pt-BR" altLang="zh-CN" dirty="0" smtClean="0"/>
              <a:t>int </a:t>
            </a:r>
            <a:r>
              <a:rPr lang="pt-BR" altLang="zh-CN" dirty="0"/>
              <a:t>define PAI CONST_NUM </a:t>
            </a:r>
            <a:endParaRPr lang="pt-BR" altLang="zh-CN" dirty="0" smtClean="0"/>
          </a:p>
          <a:p>
            <a:r>
              <a:rPr lang="pt-BR" altLang="zh-CN" dirty="0" smtClean="0"/>
              <a:t>int </a:t>
            </a:r>
            <a:r>
              <a:rPr lang="pt-BR" altLang="zh-CN" dirty="0"/>
              <a:t>main ( ) argc , char * argv [ ] ) { </a:t>
            </a:r>
            <a:endParaRPr lang="pt-BR" altLang="zh-CN" dirty="0" smtClean="0"/>
          </a:p>
          <a:p>
            <a:r>
              <a:rPr lang="pt-BR" altLang="zh-CN" dirty="0" smtClean="0"/>
              <a:t>int </a:t>
            </a:r>
            <a:r>
              <a:rPr lang="pt-BR" altLang="zh-CN" dirty="0"/>
              <a:t>h , r , n ; </a:t>
            </a:r>
            <a:endParaRPr lang="pt-BR" altLang="zh-CN" dirty="0" smtClean="0"/>
          </a:p>
          <a:p>
            <a:r>
              <a:rPr lang="pt-BR" altLang="zh-CN" dirty="0" smtClean="0"/>
              <a:t>scanf </a:t>
            </a:r>
            <a:r>
              <a:rPr lang="pt-BR" altLang="zh-CN" dirty="0"/>
              <a:t>v ; </a:t>
            </a:r>
            <a:endParaRPr lang="pt-BR" altLang="zh-CN" dirty="0" smtClean="0"/>
          </a:p>
          <a:p>
            <a:r>
              <a:rPr lang="pt-BR" altLang="zh-CN" dirty="0" smtClean="0"/>
              <a:t>scanf </a:t>
            </a:r>
            <a:r>
              <a:rPr lang="pt-BR" altLang="zh-CN" dirty="0"/>
              <a:t>( CONST_STRING , &amp; h , &amp; r ) ; </a:t>
            </a:r>
            <a:endParaRPr lang="pt-BR" altLang="zh-CN" dirty="0" smtClean="0"/>
          </a:p>
          <a:p>
            <a:r>
              <a:rPr lang="pt-BR" altLang="zh-CN" dirty="0" smtClean="0"/>
              <a:t>v </a:t>
            </a:r>
            <a:r>
              <a:rPr lang="pt-BR" altLang="zh-CN" dirty="0"/>
              <a:t>= </a:t>
            </a:r>
            <a:r>
              <a:rPr lang="pt-BR" altLang="zh-CN" dirty="0" smtClean="0"/>
              <a:t>PAI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后面的被截断了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48871" y="2899864"/>
            <a:ext cx="886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相似代码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输入代码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预测代码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5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BigCloneBench</a:t>
            </a:r>
            <a:r>
              <a:rPr lang="zh-CN" altLang="en-US" b="1" dirty="0" smtClean="0"/>
              <a:t>数据集</a:t>
            </a:r>
            <a:r>
              <a:rPr lang="zh-CN" altLang="en-US" dirty="0"/>
              <a:t>的</a:t>
            </a:r>
            <a:r>
              <a:rPr lang="zh-CN" altLang="en-US" dirty="0" smtClean="0"/>
              <a:t>构造方式：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先定</a:t>
            </a:r>
            <a:r>
              <a:rPr lang="en-US" altLang="zh-CN" dirty="0" smtClean="0"/>
              <a:t>functionality(10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人工找</a:t>
            </a:r>
            <a:r>
              <a:rPr lang="en-US" altLang="zh-CN" dirty="0" smtClean="0"/>
              <a:t>samples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用正则表达式去</a:t>
            </a:r>
            <a:r>
              <a:rPr lang="en-US" altLang="zh-CN" dirty="0" smtClean="0"/>
              <a:t>IJadataset2.0</a:t>
            </a:r>
            <a:r>
              <a:rPr lang="zh-CN" altLang="en-US" dirty="0" smtClean="0"/>
              <a:t>数据集匹配代码段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人工校验代码段是否具备该</a:t>
            </a:r>
            <a:r>
              <a:rPr lang="en-US" altLang="zh-CN" dirty="0" smtClean="0">
                <a:sym typeface="Wingdings" panose="05000000000000000000" pitchFamily="2" charset="2"/>
              </a:rPr>
              <a:t>functionality</a:t>
            </a:r>
            <a:r>
              <a:rPr lang="zh-CN" altLang="en-US" dirty="0" smtClean="0">
                <a:sym typeface="Wingdings" panose="05000000000000000000" pitchFamily="2" charset="2"/>
              </a:rPr>
              <a:t>相似代码对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根据“</a:t>
            </a:r>
            <a:r>
              <a:rPr lang="en-US" altLang="zh-CN" dirty="0" smtClean="0"/>
              <a:t>Code Normalization</a:t>
            </a:r>
            <a:r>
              <a:rPr lang="zh-CN" altLang="en-US" dirty="0" smtClean="0"/>
              <a:t>”的方式对代码相似度评级：</a:t>
            </a:r>
            <a:endParaRPr lang="en-US" altLang="zh-CN" dirty="0" smtClean="0"/>
          </a:p>
          <a:p>
            <a:pPr marL="1371600" lvl="2" indent="-457200">
              <a:buAutoNum type="arabicPeriod"/>
            </a:pPr>
            <a:r>
              <a:rPr lang="zh-CN" altLang="en-US" dirty="0" smtClean="0"/>
              <a:t>去注释、空格、</a:t>
            </a:r>
            <a:r>
              <a:rPr lang="en-US" altLang="zh-CN" dirty="0" smtClean="0"/>
              <a:t>Tab </a:t>
            </a:r>
            <a:r>
              <a:rPr lang="en-US" altLang="zh-CN" dirty="0" smtClean="0">
                <a:sym typeface="Wingdings" panose="05000000000000000000" pitchFamily="2" charset="2"/>
              </a:rPr>
              <a:t> Type-1</a:t>
            </a:r>
            <a:endParaRPr lang="en-US" altLang="zh-CN" dirty="0" smtClean="0"/>
          </a:p>
          <a:p>
            <a:pPr marL="1371600" lvl="2" indent="-457200">
              <a:buAutoNum type="arabicPeriod"/>
            </a:pPr>
            <a:r>
              <a:rPr lang="zh-CN" altLang="en-US" dirty="0" smtClean="0"/>
              <a:t>替换所有常量为同一常量，自定义标识符替换 </a:t>
            </a:r>
            <a:r>
              <a:rPr lang="en-US" altLang="zh-CN" dirty="0" smtClean="0">
                <a:sym typeface="Wingdings" panose="05000000000000000000" pitchFamily="2" charset="2"/>
              </a:rPr>
              <a:t> Type-2</a:t>
            </a:r>
            <a:endParaRPr lang="en-US" altLang="zh-CN" dirty="0"/>
          </a:p>
          <a:p>
            <a:pPr marL="1371600" lvl="2" indent="-457200">
              <a:buAutoNum type="arabicPeriod"/>
            </a:pPr>
            <a:r>
              <a:rPr lang="zh-CN" altLang="en-US" dirty="0" smtClean="0"/>
              <a:t>以行为计算单位，计算行相似度来分</a:t>
            </a:r>
            <a:r>
              <a:rPr lang="en-US" altLang="zh-CN" dirty="0" smtClean="0"/>
              <a:t>Type-3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Type-4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75436"/>
              </p:ext>
            </p:extLst>
          </p:nvPr>
        </p:nvGraphicFramePr>
        <p:xfrm>
          <a:off x="1474788" y="4837113"/>
          <a:ext cx="8128000" cy="119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55689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相似级别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[0.0,</a:t>
                      </a:r>
                      <a:r>
                        <a:rPr lang="en-US" altLang="zh-CN" baseline="0" dirty="0" smtClean="0"/>
                        <a:t> 0.5)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[0.5, 0.7)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[0.7, 1.0]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相似度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弱</a:t>
                      </a:r>
                      <a:r>
                        <a:rPr lang="en-US" altLang="zh-CN" dirty="0" smtClean="0"/>
                        <a:t>Type-3</a:t>
                      </a:r>
                    </a:p>
                    <a:p>
                      <a:pPr algn="ctr"/>
                      <a:r>
                        <a:rPr lang="en-US" altLang="zh-CN" dirty="0" smtClean="0"/>
                        <a:t>Type-4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</a:t>
                      </a:r>
                      <a:r>
                        <a:rPr lang="en-US" altLang="zh-CN" dirty="0" smtClean="0"/>
                        <a:t>Type-3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强</a:t>
                      </a:r>
                      <a:r>
                        <a:rPr lang="en-US" altLang="zh-CN" dirty="0" smtClean="0"/>
                        <a:t>Type-3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3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相关实验及</a:t>
            </a:r>
            <a:r>
              <a:rPr lang="en-US" altLang="zh-CN" dirty="0" smtClean="0"/>
              <a:t>Baseline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门睿师兄的实验：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参考注释的代码补全</a:t>
            </a:r>
            <a:r>
              <a:rPr lang="en-US" altLang="zh-CN" dirty="0" smtClean="0"/>
              <a:t>(</a:t>
            </a:r>
            <a:r>
              <a:rPr lang="zh-CN" altLang="en-US" dirty="0" smtClean="0"/>
              <a:t>结构基本一致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80%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单个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的代码补全</a:t>
            </a:r>
            <a:r>
              <a:rPr lang="en-US" altLang="zh-CN" dirty="0" smtClean="0"/>
              <a:t>(Baseline</a:t>
            </a:r>
            <a:r>
              <a:rPr lang="en-US" altLang="zh-CN" dirty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POJ104</a:t>
            </a:r>
            <a:r>
              <a:rPr lang="zh-CN" altLang="en-US" dirty="0" smtClean="0"/>
              <a:t>上</a:t>
            </a:r>
            <a:r>
              <a:rPr lang="en-US" altLang="zh-CN" dirty="0" smtClean="0"/>
              <a:t>67%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POJ885</a:t>
            </a:r>
            <a:r>
              <a:rPr lang="zh-CN" altLang="en-US" dirty="0" smtClean="0"/>
              <a:t>上收敛困难，还在调参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428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换数据集：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 smtClean="0"/>
              <a:t>        JAVA2C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C2JAVA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POJ8858</a:t>
            </a:r>
            <a:r>
              <a:rPr lang="zh-CN" altLang="en-US" sz="2000" dirty="0"/>
              <a:t>中仅</a:t>
            </a:r>
            <a:r>
              <a:rPr lang="en-US" altLang="zh-CN" sz="2000" dirty="0"/>
              <a:t>10</a:t>
            </a:r>
            <a:r>
              <a:rPr lang="zh-CN" altLang="en-US" sz="2000" dirty="0"/>
              <a:t>类有</a:t>
            </a:r>
            <a:r>
              <a:rPr lang="en-US" altLang="zh-CN" sz="2000" dirty="0"/>
              <a:t>JAVA</a:t>
            </a:r>
            <a:r>
              <a:rPr lang="zh-CN" altLang="en-US" sz="2000" dirty="0"/>
              <a:t>代码且数量有限</a:t>
            </a:r>
            <a:r>
              <a:rPr lang="zh-CN" altLang="en-US" sz="2000" dirty="0" smtClean="0"/>
              <a:t>，可用数据</a:t>
            </a:r>
            <a:r>
              <a:rPr lang="zh-CN" altLang="en-US" sz="2000" dirty="0"/>
              <a:t>集太</a:t>
            </a:r>
            <a:r>
              <a:rPr lang="zh-CN" altLang="en-US" sz="2000" dirty="0" smtClean="0"/>
              <a:t>小</a:t>
            </a:r>
            <a:endParaRPr lang="en-US" altLang="zh-CN" sz="2000" dirty="0" smtClean="0"/>
          </a:p>
          <a:p>
            <a:r>
              <a:rPr lang="zh-CN" altLang="en-US" sz="2400" dirty="0" smtClean="0"/>
              <a:t>换模型：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结合上</a:t>
            </a:r>
            <a:r>
              <a:rPr lang="en-US" altLang="zh-CN" sz="2000" dirty="0" err="1" smtClean="0"/>
              <a:t>dtr</a:t>
            </a:r>
            <a:r>
              <a:rPr lang="zh-CN" altLang="en-US" sz="2000" dirty="0"/>
              <a:t>再加上</a:t>
            </a:r>
            <a:r>
              <a:rPr lang="en-US" altLang="zh-CN" sz="2000" dirty="0" smtClean="0"/>
              <a:t>word2vec</a:t>
            </a:r>
            <a:r>
              <a:rPr lang="zh-CN" altLang="en-US" sz="2000" dirty="0" smtClean="0"/>
              <a:t>？</a:t>
            </a:r>
            <a:r>
              <a:rPr lang="en-US" altLang="zh-CN" sz="2000" dirty="0" smtClean="0"/>
              <a:t>multi-layer</a:t>
            </a:r>
            <a:r>
              <a:rPr lang="zh-CN" altLang="en-US" sz="2000" dirty="0"/>
              <a:t>加深</a:t>
            </a:r>
            <a:r>
              <a:rPr lang="zh-CN" altLang="en-US" sz="2000" dirty="0" smtClean="0"/>
              <a:t>网络</a:t>
            </a:r>
            <a:r>
              <a:rPr lang="en-US" altLang="zh-CN" sz="2000" dirty="0" smtClean="0"/>
              <a:t>?</a:t>
            </a:r>
          </a:p>
          <a:p>
            <a:r>
              <a:rPr lang="zh-CN" altLang="en-US" sz="2400" b="1" dirty="0" smtClean="0"/>
              <a:t>正在</a:t>
            </a:r>
            <a:r>
              <a:rPr lang="zh-CN" altLang="en-US" sz="2400" b="1" smtClean="0"/>
              <a:t>做：结合</a:t>
            </a:r>
            <a:r>
              <a:rPr lang="en-US" altLang="zh-CN" sz="2400" b="1" smtClean="0"/>
              <a:t>Self-Attention</a:t>
            </a:r>
            <a:endParaRPr lang="en-US" altLang="zh-CN" sz="2400" b="1" dirty="0"/>
          </a:p>
          <a:p>
            <a:pPr marL="457200" lvl="1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816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改进模型：</a:t>
            </a:r>
            <a:r>
              <a:rPr lang="en-US" altLang="zh-CN" dirty="0" smtClean="0"/>
              <a:t>Self-Attention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406241" y="3985707"/>
            <a:ext cx="400051" cy="41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264098" y="3978738"/>
            <a:ext cx="400051" cy="41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128796" y="3985707"/>
            <a:ext cx="400051" cy="41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982583" y="3978738"/>
            <a:ext cx="400051" cy="41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792475" y="4143501"/>
            <a:ext cx="400051" cy="4143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644963" y="4143501"/>
            <a:ext cx="400051" cy="4143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97451" y="4143501"/>
            <a:ext cx="400051" cy="4143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349939" y="4143501"/>
            <a:ext cx="400051" cy="41433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202427" y="4143501"/>
            <a:ext cx="400051" cy="4143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9" idx="6"/>
            <a:endCxn id="10" idx="2"/>
          </p:cNvCxnSpPr>
          <p:nvPr/>
        </p:nvCxnSpPr>
        <p:spPr>
          <a:xfrm>
            <a:off x="2192526" y="4350670"/>
            <a:ext cx="452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045014" y="4353051"/>
            <a:ext cx="452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897502" y="4353051"/>
            <a:ext cx="452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749990" y="4350670"/>
            <a:ext cx="452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图: 过程 17"/>
          <p:cNvSpPr/>
          <p:nvPr/>
        </p:nvSpPr>
        <p:spPr>
          <a:xfrm>
            <a:off x="1792475" y="5000751"/>
            <a:ext cx="400051" cy="54292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2644962" y="5000750"/>
            <a:ext cx="400051" cy="54292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3497451" y="4979318"/>
            <a:ext cx="400051" cy="54292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过程 20"/>
          <p:cNvSpPr/>
          <p:nvPr/>
        </p:nvSpPr>
        <p:spPr>
          <a:xfrm>
            <a:off x="5202427" y="4979318"/>
            <a:ext cx="400051" cy="54292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18" idx="0"/>
            <a:endCxn id="9" idx="4"/>
          </p:cNvCxnSpPr>
          <p:nvPr/>
        </p:nvCxnSpPr>
        <p:spPr>
          <a:xfrm flipV="1">
            <a:off x="1992501" y="4557839"/>
            <a:ext cx="0" cy="4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844987" y="4557839"/>
            <a:ext cx="0" cy="4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3706999" y="4557838"/>
            <a:ext cx="0" cy="4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402452" y="4557838"/>
            <a:ext cx="0" cy="4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流程图: 过程 25"/>
          <p:cNvSpPr/>
          <p:nvPr/>
        </p:nvSpPr>
        <p:spPr>
          <a:xfrm>
            <a:off x="7414681" y="4858270"/>
            <a:ext cx="400051" cy="54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过程 26"/>
          <p:cNvSpPr/>
          <p:nvPr/>
        </p:nvSpPr>
        <p:spPr>
          <a:xfrm>
            <a:off x="8264755" y="4858270"/>
            <a:ext cx="400051" cy="54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过程 27"/>
          <p:cNvSpPr/>
          <p:nvPr/>
        </p:nvSpPr>
        <p:spPr>
          <a:xfrm>
            <a:off x="9136729" y="4840368"/>
            <a:ext cx="400051" cy="54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过程 28"/>
          <p:cNvSpPr/>
          <p:nvPr/>
        </p:nvSpPr>
        <p:spPr>
          <a:xfrm>
            <a:off x="9981287" y="4845838"/>
            <a:ext cx="400051" cy="54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26" idx="0"/>
            <a:endCxn id="5" idx="4"/>
          </p:cNvCxnSpPr>
          <p:nvPr/>
        </p:nvCxnSpPr>
        <p:spPr>
          <a:xfrm flipH="1" flipV="1">
            <a:off x="7606267" y="4400045"/>
            <a:ext cx="8440" cy="45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0"/>
            <a:endCxn id="6" idx="4"/>
          </p:cNvCxnSpPr>
          <p:nvPr/>
        </p:nvCxnSpPr>
        <p:spPr>
          <a:xfrm flipH="1" flipV="1">
            <a:off x="8464124" y="4393076"/>
            <a:ext cx="657" cy="46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0"/>
            <a:endCxn id="7" idx="4"/>
          </p:cNvCxnSpPr>
          <p:nvPr/>
        </p:nvCxnSpPr>
        <p:spPr>
          <a:xfrm flipH="1" flipV="1">
            <a:off x="9328822" y="4400045"/>
            <a:ext cx="7933" cy="44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0"/>
            <a:endCxn id="8" idx="4"/>
          </p:cNvCxnSpPr>
          <p:nvPr/>
        </p:nvCxnSpPr>
        <p:spPr>
          <a:xfrm flipV="1">
            <a:off x="10181313" y="4393076"/>
            <a:ext cx="1296" cy="45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6"/>
            <a:endCxn id="6" idx="2"/>
          </p:cNvCxnSpPr>
          <p:nvPr/>
        </p:nvCxnSpPr>
        <p:spPr>
          <a:xfrm flipV="1">
            <a:off x="7806292" y="4185907"/>
            <a:ext cx="457806" cy="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" idx="6"/>
            <a:endCxn id="7" idx="2"/>
          </p:cNvCxnSpPr>
          <p:nvPr/>
        </p:nvCxnSpPr>
        <p:spPr>
          <a:xfrm>
            <a:off x="8664149" y="4185907"/>
            <a:ext cx="464647" cy="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6"/>
            <a:endCxn id="8" idx="2"/>
          </p:cNvCxnSpPr>
          <p:nvPr/>
        </p:nvCxnSpPr>
        <p:spPr>
          <a:xfrm flipV="1">
            <a:off x="9528847" y="4185907"/>
            <a:ext cx="453736" cy="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过程 36"/>
          <p:cNvSpPr/>
          <p:nvPr/>
        </p:nvSpPr>
        <p:spPr>
          <a:xfrm>
            <a:off x="7329359" y="5597605"/>
            <a:ext cx="528638" cy="54292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endParaRPr lang="zh-CN" altLang="en-US" dirty="0"/>
          </a:p>
        </p:txBody>
      </p:sp>
      <p:sp>
        <p:nvSpPr>
          <p:cNvPr id="38" name="流程图: 过程 37"/>
          <p:cNvSpPr/>
          <p:nvPr/>
        </p:nvSpPr>
        <p:spPr>
          <a:xfrm>
            <a:off x="8310433" y="5576172"/>
            <a:ext cx="426245" cy="54292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39" name="流程图: 过程 38"/>
          <p:cNvSpPr/>
          <p:nvPr/>
        </p:nvSpPr>
        <p:spPr>
          <a:xfrm>
            <a:off x="9162923" y="5576172"/>
            <a:ext cx="400051" cy="54292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40" name="流程图: 过程 39"/>
          <p:cNvSpPr/>
          <p:nvPr/>
        </p:nvSpPr>
        <p:spPr>
          <a:xfrm>
            <a:off x="9989214" y="5576172"/>
            <a:ext cx="400051" cy="54292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8" idx="0"/>
            <a:endCxn id="42" idx="2"/>
          </p:cNvCxnSpPr>
          <p:nvPr/>
        </p:nvCxnSpPr>
        <p:spPr>
          <a:xfrm flipV="1">
            <a:off x="10182609" y="2397295"/>
            <a:ext cx="4937" cy="158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流程图: 过程 41"/>
          <p:cNvSpPr/>
          <p:nvPr/>
        </p:nvSpPr>
        <p:spPr>
          <a:xfrm>
            <a:off x="9987520" y="1854370"/>
            <a:ext cx="400051" cy="54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过程 42"/>
          <p:cNvSpPr/>
          <p:nvPr/>
        </p:nvSpPr>
        <p:spPr>
          <a:xfrm>
            <a:off x="9987521" y="1148323"/>
            <a:ext cx="400051" cy="54292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4" name="流程图: 过程 43"/>
          <p:cNvSpPr/>
          <p:nvPr/>
        </p:nvSpPr>
        <p:spPr>
          <a:xfrm>
            <a:off x="1544827" y="5782992"/>
            <a:ext cx="842962" cy="54292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short</a:t>
            </a:r>
            <a:endParaRPr lang="zh-CN" altLang="en-US" dirty="0"/>
          </a:p>
        </p:txBody>
      </p:sp>
      <p:sp>
        <p:nvSpPr>
          <p:cNvPr id="45" name="流程图: 过程 44"/>
          <p:cNvSpPr/>
          <p:nvPr/>
        </p:nvSpPr>
        <p:spPr>
          <a:xfrm>
            <a:off x="2685445" y="5761559"/>
            <a:ext cx="426245" cy="54292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46" name="流程图: 过程 45"/>
          <p:cNvSpPr/>
          <p:nvPr/>
        </p:nvSpPr>
        <p:spPr>
          <a:xfrm>
            <a:off x="3537935" y="5761559"/>
            <a:ext cx="400051" cy="54292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47" name="流程图: 过程 46"/>
          <p:cNvSpPr/>
          <p:nvPr/>
        </p:nvSpPr>
        <p:spPr>
          <a:xfrm>
            <a:off x="5202426" y="5761559"/>
            <a:ext cx="400051" cy="54292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4364226" y="5865141"/>
            <a:ext cx="400051" cy="41433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1994884" y="3681531"/>
            <a:ext cx="0" cy="44291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2847370" y="3681531"/>
            <a:ext cx="0" cy="44291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3709382" y="3681530"/>
            <a:ext cx="0" cy="44291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404835" y="3681530"/>
            <a:ext cx="0" cy="44291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7" idx="0"/>
            <a:endCxn id="54" idx="2"/>
          </p:cNvCxnSpPr>
          <p:nvPr/>
        </p:nvCxnSpPr>
        <p:spPr>
          <a:xfrm flipH="1" flipV="1">
            <a:off x="9325534" y="2407398"/>
            <a:ext cx="3288" cy="157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/>
          <p:cNvSpPr/>
          <p:nvPr/>
        </p:nvSpPr>
        <p:spPr>
          <a:xfrm>
            <a:off x="9125508" y="1864473"/>
            <a:ext cx="400051" cy="54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过程 54"/>
          <p:cNvSpPr/>
          <p:nvPr/>
        </p:nvSpPr>
        <p:spPr>
          <a:xfrm>
            <a:off x="9125509" y="1158426"/>
            <a:ext cx="400051" cy="54292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7" name="流程图: 过程 56"/>
          <p:cNvSpPr/>
          <p:nvPr/>
        </p:nvSpPr>
        <p:spPr>
          <a:xfrm>
            <a:off x="8240267" y="1854967"/>
            <a:ext cx="400051" cy="54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过程 57"/>
          <p:cNvSpPr/>
          <p:nvPr/>
        </p:nvSpPr>
        <p:spPr>
          <a:xfrm>
            <a:off x="8308739" y="1157838"/>
            <a:ext cx="400051" cy="54292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=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5" idx="0"/>
            <a:endCxn id="60" idx="2"/>
          </p:cNvCxnSpPr>
          <p:nvPr/>
        </p:nvCxnSpPr>
        <p:spPr>
          <a:xfrm flipV="1">
            <a:off x="7606267" y="2407141"/>
            <a:ext cx="7082" cy="157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流程图: 过程 59"/>
          <p:cNvSpPr/>
          <p:nvPr/>
        </p:nvSpPr>
        <p:spPr>
          <a:xfrm>
            <a:off x="7413323" y="1864216"/>
            <a:ext cx="400051" cy="54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流程图: 过程 60"/>
          <p:cNvSpPr/>
          <p:nvPr/>
        </p:nvSpPr>
        <p:spPr>
          <a:xfrm>
            <a:off x="7406241" y="1157838"/>
            <a:ext cx="400051" cy="54292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grpSp>
        <p:nvGrpSpPr>
          <p:cNvPr id="71" name="组合 70"/>
          <p:cNvGrpSpPr/>
          <p:nvPr/>
        </p:nvGrpSpPr>
        <p:grpSpPr>
          <a:xfrm>
            <a:off x="1793843" y="3252906"/>
            <a:ext cx="404771" cy="414338"/>
            <a:chOff x="1702140" y="2768686"/>
            <a:chExt cx="404771" cy="414338"/>
          </a:xfrm>
        </p:grpSpPr>
        <p:sp>
          <p:nvSpPr>
            <p:cNvPr id="68" name="椭圆 67"/>
            <p:cNvSpPr/>
            <p:nvPr/>
          </p:nvSpPr>
          <p:spPr>
            <a:xfrm>
              <a:off x="1706860" y="2768686"/>
              <a:ext cx="400051" cy="41433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702140" y="2872221"/>
              <a:ext cx="398683" cy="244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0.2</a:t>
              </a:r>
              <a:endParaRPr lang="zh-CN" altLang="en-US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654487" y="3252906"/>
            <a:ext cx="449384" cy="414338"/>
            <a:chOff x="1702140" y="2768686"/>
            <a:chExt cx="449384" cy="414338"/>
          </a:xfrm>
        </p:grpSpPr>
        <p:sp>
          <p:nvSpPr>
            <p:cNvPr id="73" name="椭圆 72"/>
            <p:cNvSpPr/>
            <p:nvPr/>
          </p:nvSpPr>
          <p:spPr>
            <a:xfrm>
              <a:off x="1706860" y="2768686"/>
              <a:ext cx="400051" cy="41433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702140" y="2872221"/>
              <a:ext cx="4493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0.15</a:t>
              </a:r>
              <a:endParaRPr lang="zh-CN" altLang="en-US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507651" y="3232079"/>
            <a:ext cx="430335" cy="414338"/>
            <a:chOff x="1702140" y="2768686"/>
            <a:chExt cx="430335" cy="414338"/>
          </a:xfrm>
        </p:grpSpPr>
        <p:sp>
          <p:nvSpPr>
            <p:cNvPr id="76" name="椭圆 75"/>
            <p:cNvSpPr/>
            <p:nvPr/>
          </p:nvSpPr>
          <p:spPr>
            <a:xfrm>
              <a:off x="1706860" y="2768686"/>
              <a:ext cx="400051" cy="41433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702140" y="2872221"/>
              <a:ext cx="4303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0.03</a:t>
              </a:r>
              <a:endParaRPr lang="zh-CN" altLang="en-US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202426" y="3252906"/>
            <a:ext cx="430335" cy="414338"/>
            <a:chOff x="1702140" y="2768686"/>
            <a:chExt cx="430335" cy="414338"/>
          </a:xfrm>
        </p:grpSpPr>
        <p:sp>
          <p:nvSpPr>
            <p:cNvPr id="79" name="椭圆 78"/>
            <p:cNvSpPr/>
            <p:nvPr/>
          </p:nvSpPr>
          <p:spPr>
            <a:xfrm>
              <a:off x="1706860" y="2768686"/>
              <a:ext cx="400051" cy="41433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702140" y="2872221"/>
              <a:ext cx="4303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0.01</a:t>
              </a:r>
              <a:endParaRPr lang="zh-CN" altLang="en-US" sz="1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cxnSp>
        <p:nvCxnSpPr>
          <p:cNvPr id="81" name="直接箭头连接符 80"/>
          <p:cNvCxnSpPr>
            <a:stCxn id="6" idx="0"/>
            <a:endCxn id="68" idx="4"/>
          </p:cNvCxnSpPr>
          <p:nvPr/>
        </p:nvCxnSpPr>
        <p:spPr>
          <a:xfrm flipH="1" flipV="1">
            <a:off x="1998589" y="3667244"/>
            <a:ext cx="6465535" cy="31149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" idx="0"/>
            <a:endCxn id="73" idx="4"/>
          </p:cNvCxnSpPr>
          <p:nvPr/>
        </p:nvCxnSpPr>
        <p:spPr>
          <a:xfrm flipH="1" flipV="1">
            <a:off x="2859233" y="3667244"/>
            <a:ext cx="5604891" cy="31149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" idx="0"/>
            <a:endCxn id="76" idx="4"/>
          </p:cNvCxnSpPr>
          <p:nvPr/>
        </p:nvCxnSpPr>
        <p:spPr>
          <a:xfrm flipH="1" flipV="1">
            <a:off x="3712397" y="3646417"/>
            <a:ext cx="4751727" cy="3323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6" idx="0"/>
            <a:endCxn id="79" idx="4"/>
          </p:cNvCxnSpPr>
          <p:nvPr/>
        </p:nvCxnSpPr>
        <p:spPr>
          <a:xfrm flipH="1" flipV="1">
            <a:off x="5407172" y="3667244"/>
            <a:ext cx="3056952" cy="31149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1023761" y="3246307"/>
            <a:ext cx="687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Attention weights</a:t>
            </a:r>
            <a:endParaRPr lang="zh-CN" altLang="en-US" sz="1000" dirty="0"/>
          </a:p>
        </p:txBody>
      </p:sp>
      <p:cxnSp>
        <p:nvCxnSpPr>
          <p:cNvPr id="95" name="直接箭头连接符 94"/>
          <p:cNvCxnSpPr>
            <a:stCxn id="68" idx="0"/>
            <a:endCxn id="98" idx="2"/>
          </p:cNvCxnSpPr>
          <p:nvPr/>
        </p:nvCxnSpPr>
        <p:spPr>
          <a:xfrm flipV="1">
            <a:off x="1998589" y="2799288"/>
            <a:ext cx="1339321" cy="45361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/>
          <p:cNvSpPr/>
          <p:nvPr/>
        </p:nvSpPr>
        <p:spPr>
          <a:xfrm>
            <a:off x="3137884" y="2256363"/>
            <a:ext cx="400051" cy="54292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>
            <a:stCxn id="73" idx="0"/>
            <a:endCxn id="98" idx="2"/>
          </p:cNvCxnSpPr>
          <p:nvPr/>
        </p:nvCxnSpPr>
        <p:spPr>
          <a:xfrm flipV="1">
            <a:off x="2859233" y="2799288"/>
            <a:ext cx="478677" cy="45361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6" idx="0"/>
            <a:endCxn id="98" idx="2"/>
          </p:cNvCxnSpPr>
          <p:nvPr/>
        </p:nvCxnSpPr>
        <p:spPr>
          <a:xfrm flipH="1" flipV="1">
            <a:off x="3337910" y="2799288"/>
            <a:ext cx="374487" cy="43279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79" idx="0"/>
            <a:endCxn id="98" idx="2"/>
          </p:cNvCxnSpPr>
          <p:nvPr/>
        </p:nvCxnSpPr>
        <p:spPr>
          <a:xfrm flipH="1" flipV="1">
            <a:off x="3337910" y="2799288"/>
            <a:ext cx="2069262" cy="45361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2411570" y="2345189"/>
            <a:ext cx="687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Context</a:t>
            </a:r>
          </a:p>
          <a:p>
            <a:r>
              <a:rPr lang="en-US" altLang="zh-CN" sz="1000" dirty="0" smtClean="0"/>
              <a:t>Vector</a:t>
            </a:r>
            <a:endParaRPr lang="zh-CN" altLang="en-US" sz="1000" dirty="0"/>
          </a:p>
        </p:txBody>
      </p:sp>
      <p:cxnSp>
        <p:nvCxnSpPr>
          <p:cNvPr id="115" name="直接箭头连接符 114"/>
          <p:cNvCxnSpPr>
            <a:stCxn id="98" idx="3"/>
            <a:endCxn id="57" idx="2"/>
          </p:cNvCxnSpPr>
          <p:nvPr/>
        </p:nvCxnSpPr>
        <p:spPr>
          <a:xfrm flipV="1">
            <a:off x="3537935" y="2397892"/>
            <a:ext cx="4902358" cy="12993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8155088" y="1936788"/>
            <a:ext cx="687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Attention</a:t>
            </a:r>
          </a:p>
          <a:p>
            <a:r>
              <a:rPr lang="en-US" altLang="zh-CN" sz="1000" dirty="0" smtClean="0"/>
              <a:t>Vector</a:t>
            </a:r>
            <a:endParaRPr lang="zh-CN" altLang="en-US" sz="1000" dirty="0"/>
          </a:p>
        </p:txBody>
      </p:sp>
      <p:cxnSp>
        <p:nvCxnSpPr>
          <p:cNvPr id="134" name="直接连接符 133"/>
          <p:cNvCxnSpPr/>
          <p:nvPr/>
        </p:nvCxnSpPr>
        <p:spPr>
          <a:xfrm>
            <a:off x="6096000" y="1027906"/>
            <a:ext cx="0" cy="553679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5296620" y="1350523"/>
            <a:ext cx="852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Encoder</a:t>
            </a:r>
            <a:endParaRPr lang="zh-CN" altLang="en-US" sz="1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047996" y="1350523"/>
            <a:ext cx="865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Decoder</a:t>
            </a:r>
            <a:endParaRPr lang="zh-CN" altLang="en-US" sz="1400" b="1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3" name="流程图: 过程 192"/>
          <p:cNvSpPr/>
          <p:nvPr/>
        </p:nvSpPr>
        <p:spPr>
          <a:xfrm>
            <a:off x="8246998" y="2791403"/>
            <a:ext cx="400051" cy="54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曲线连接符 194"/>
          <p:cNvCxnSpPr>
            <a:stCxn id="5" idx="0"/>
            <a:endCxn id="193" idx="2"/>
          </p:cNvCxnSpPr>
          <p:nvPr/>
        </p:nvCxnSpPr>
        <p:spPr>
          <a:xfrm rot="5400000" flipH="1" flipV="1">
            <a:off x="7700956" y="3239640"/>
            <a:ext cx="651379" cy="840757"/>
          </a:xfrm>
          <a:prstGeom prst="curvedConnector3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stCxn id="6" idx="0"/>
            <a:endCxn id="193" idx="2"/>
          </p:cNvCxnSpPr>
          <p:nvPr/>
        </p:nvCxnSpPr>
        <p:spPr>
          <a:xfrm flipH="1" flipV="1">
            <a:off x="8447024" y="3334328"/>
            <a:ext cx="17100" cy="644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93" idx="0"/>
            <a:endCxn id="57" idx="2"/>
          </p:cNvCxnSpPr>
          <p:nvPr/>
        </p:nvCxnSpPr>
        <p:spPr>
          <a:xfrm flipH="1" flipV="1">
            <a:off x="8440293" y="2397892"/>
            <a:ext cx="6731" cy="393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8176563" y="2779172"/>
            <a:ext cx="687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Self-Attention</a:t>
            </a:r>
          </a:p>
          <a:p>
            <a:r>
              <a:rPr lang="en-US" altLang="zh-CN" sz="1000" dirty="0" smtClean="0"/>
              <a:t>Vector</a:t>
            </a:r>
            <a:endParaRPr lang="zh-CN" altLang="en-US" sz="1000" dirty="0"/>
          </a:p>
        </p:txBody>
      </p:sp>
      <p:sp>
        <p:nvSpPr>
          <p:cNvPr id="216" name="文本框 215"/>
          <p:cNvSpPr txBox="1"/>
          <p:nvPr/>
        </p:nvSpPr>
        <p:spPr>
          <a:xfrm>
            <a:off x="6314690" y="2234548"/>
            <a:ext cx="687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Attention</a:t>
            </a:r>
          </a:p>
        </p:txBody>
      </p:sp>
      <p:sp>
        <p:nvSpPr>
          <p:cNvPr id="217" name="文本框 216"/>
          <p:cNvSpPr txBox="1"/>
          <p:nvPr/>
        </p:nvSpPr>
        <p:spPr>
          <a:xfrm>
            <a:off x="7389142" y="3448259"/>
            <a:ext cx="921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Self-Attention</a:t>
            </a:r>
          </a:p>
        </p:txBody>
      </p:sp>
    </p:spTree>
    <p:extLst>
      <p:ext uri="{BB962C8B-B14F-4D97-AF65-F5344CB8AC3E}">
        <p14:creationId xmlns:p14="http://schemas.microsoft.com/office/powerpoint/2010/main" val="188710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27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任务：基于相似代码的代码补全</a:t>
            </a:r>
            <a:endParaRPr lang="en-US" altLang="zh-CN" dirty="0"/>
          </a:p>
          <a:p>
            <a:r>
              <a:rPr lang="zh-CN" altLang="en-US" dirty="0" smtClean="0"/>
              <a:t>基本模型：</a:t>
            </a:r>
            <a:r>
              <a:rPr lang="en-US" altLang="zh-CN" dirty="0" smtClean="0"/>
              <a:t>Attention-based Encoder-Decoder Model</a:t>
            </a:r>
          </a:p>
          <a:p>
            <a:r>
              <a:rPr lang="zh-CN" altLang="en-US" dirty="0" smtClean="0"/>
              <a:t>实验结果：</a:t>
            </a:r>
            <a:r>
              <a:rPr lang="en-US" altLang="zh-CN" dirty="0" smtClean="0"/>
              <a:t>c2c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java2java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java2c?</a:t>
            </a:r>
          </a:p>
          <a:p>
            <a:r>
              <a:rPr lang="zh-CN" altLang="en-US" dirty="0" smtClean="0"/>
              <a:t>改进模型：</a:t>
            </a:r>
            <a:r>
              <a:rPr lang="en-US" altLang="zh-CN" dirty="0" smtClean="0"/>
              <a:t>Self-Attention</a:t>
            </a:r>
            <a:r>
              <a:rPr lang="zh-CN" altLang="en-US" dirty="0" smtClean="0"/>
              <a:t>（未完）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700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基于相似代码的代码补全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Idea</a:t>
            </a:r>
            <a:r>
              <a:rPr lang="zh-CN" altLang="en-US" dirty="0" smtClean="0"/>
              <a:t>：人可以根据例题解题，</a:t>
            </a:r>
            <a:r>
              <a:rPr lang="en-US" altLang="zh-CN" dirty="0" smtClean="0"/>
              <a:t>LSTM(RNN)</a:t>
            </a:r>
            <a:r>
              <a:rPr lang="zh-CN" altLang="en-US" dirty="0" smtClean="0"/>
              <a:t>应该也可以根据相似代码，辅助代码补全或代码生成。</a:t>
            </a:r>
            <a:endParaRPr lang="en-US" altLang="zh-CN" dirty="0"/>
          </a:p>
          <a:p>
            <a:r>
              <a:rPr lang="zh-CN" altLang="en-US" dirty="0" smtClean="0"/>
              <a:t>处理逻辑：模型先“预览”相似代码，再将信息应用到代码补全的过程中。整个流程和</a:t>
            </a:r>
            <a:r>
              <a:rPr lang="en-US" altLang="zh-CN" dirty="0" smtClean="0"/>
              <a:t>Seq2Seq</a:t>
            </a:r>
            <a:r>
              <a:rPr lang="zh-CN" altLang="en-US" dirty="0" smtClean="0"/>
              <a:t>非常相似。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184" y="3771266"/>
            <a:ext cx="5913632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2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基于相似代码的代码补全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smtClean="0"/>
              <a:t>Seq2Seq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过程：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433" y="2496212"/>
            <a:ext cx="4259949" cy="30101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42" y="2496212"/>
            <a:ext cx="4259949" cy="301016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44395" y="5728447"/>
            <a:ext cx="374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a) </a:t>
            </a:r>
            <a:r>
              <a:rPr lang="zh-CN" altLang="en-US" dirty="0" smtClean="0"/>
              <a:t>训练时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部分对应代码补全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31374" y="5728447"/>
            <a:ext cx="382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) </a:t>
            </a:r>
            <a:r>
              <a:rPr lang="zh-CN" altLang="en-US" dirty="0" smtClean="0"/>
              <a:t>测试时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部分对应代码生成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89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基于相似代码的代码补全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Seq2Seq</a:t>
            </a:r>
            <a:r>
              <a:rPr lang="zh-CN" altLang="en-US" dirty="0" smtClean="0"/>
              <a:t>的训练过程，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的行为对应代码补全：</a:t>
            </a:r>
            <a:r>
              <a:rPr lang="en-US" altLang="zh-CN" dirty="0" smtClean="0"/>
              <a:t>target output</a:t>
            </a:r>
            <a:r>
              <a:rPr lang="zh-CN" altLang="en-US" dirty="0" smtClean="0"/>
              <a:t>比</a:t>
            </a:r>
            <a:r>
              <a:rPr lang="en-US" altLang="zh-CN" dirty="0" smtClean="0"/>
              <a:t>target input</a:t>
            </a:r>
            <a:r>
              <a:rPr lang="zh-CN" altLang="en-US" dirty="0" smtClean="0"/>
              <a:t>多一个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，就是预测的下一个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078" y="2570933"/>
            <a:ext cx="5103216" cy="36060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153834" y="5862918"/>
            <a:ext cx="1586753" cy="3140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56294" y="2570933"/>
            <a:ext cx="1976718" cy="3067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189259" y="2570933"/>
            <a:ext cx="443753" cy="306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4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Attention-based Encoder-Decoder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现在的</a:t>
            </a:r>
            <a:r>
              <a:rPr lang="en-US" altLang="zh-CN" dirty="0" smtClean="0"/>
              <a:t>Seq2Seq</a:t>
            </a:r>
            <a:r>
              <a:rPr lang="zh-CN" altLang="en-US" dirty="0" smtClean="0"/>
              <a:t>标配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，所以本次实验考虑加上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，模型配置如下：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Encoder</a:t>
            </a:r>
            <a:r>
              <a:rPr lang="zh-CN" altLang="en-US" dirty="0" smtClean="0"/>
              <a:t>：单层</a:t>
            </a:r>
            <a:r>
              <a:rPr lang="en-US" altLang="zh-CN" dirty="0" smtClean="0"/>
              <a:t>LSTM</a:t>
            </a:r>
          </a:p>
          <a:p>
            <a:r>
              <a:rPr lang="en-US" altLang="zh-CN" dirty="0" smtClean="0"/>
              <a:t>Decoder</a:t>
            </a:r>
            <a:r>
              <a:rPr lang="zh-CN" altLang="en-US" dirty="0" smtClean="0"/>
              <a:t>：单层</a:t>
            </a:r>
            <a:r>
              <a:rPr lang="en-US" altLang="zh-CN" dirty="0" smtClean="0"/>
              <a:t>LSTM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Encoder</a:t>
            </a:r>
            <a:r>
              <a:rPr lang="zh-CN" altLang="en-US" dirty="0" smtClean="0"/>
              <a:t>：双向</a:t>
            </a:r>
            <a:r>
              <a:rPr lang="en-US" altLang="zh-CN" dirty="0" smtClean="0"/>
              <a:t>LSTM</a:t>
            </a:r>
          </a:p>
          <a:p>
            <a:r>
              <a:rPr lang="en-US" altLang="zh-CN" dirty="0" smtClean="0"/>
              <a:t>Decoder</a:t>
            </a:r>
            <a:r>
              <a:rPr lang="zh-CN" altLang="en-US" dirty="0" smtClean="0"/>
              <a:t>：单层</a:t>
            </a:r>
            <a:r>
              <a:rPr lang="en-US" altLang="zh-CN" dirty="0" smtClean="0"/>
              <a:t>LSTM</a:t>
            </a: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84" y="2570933"/>
            <a:ext cx="5103216" cy="360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2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实验数据</a:t>
            </a:r>
            <a:r>
              <a:rPr lang="en-US" altLang="zh-CN" dirty="0" smtClean="0"/>
              <a:t>POJ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数据集：</a:t>
            </a:r>
            <a:r>
              <a:rPr lang="en-US" altLang="zh-CN" dirty="0" smtClean="0"/>
              <a:t>POJ885</a:t>
            </a:r>
            <a:r>
              <a:rPr lang="zh-CN" altLang="en-US" dirty="0" smtClean="0"/>
              <a:t>类数据集，每类随机挑不同的文件对做相似代码对。训练集</a:t>
            </a:r>
            <a:r>
              <a:rPr lang="en-US" altLang="zh-CN" dirty="0" smtClean="0"/>
              <a:t>108K</a:t>
            </a:r>
            <a:r>
              <a:rPr lang="zh-CN" altLang="en-US" dirty="0" smtClean="0"/>
              <a:t>，测试集</a:t>
            </a:r>
            <a:r>
              <a:rPr lang="en-US" altLang="zh-CN" dirty="0" smtClean="0"/>
              <a:t>10K</a:t>
            </a:r>
            <a:r>
              <a:rPr lang="zh-CN" altLang="en-US" dirty="0" smtClean="0"/>
              <a:t>，验证集</a:t>
            </a:r>
            <a:r>
              <a:rPr lang="en-US" altLang="zh-CN" dirty="0" smtClean="0"/>
              <a:t>10K</a:t>
            </a:r>
            <a:r>
              <a:rPr lang="zh-CN" altLang="en-US" dirty="0" smtClean="0"/>
              <a:t>。只保留长度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以内。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预处理：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将所有的常量字符串替换为</a:t>
            </a:r>
            <a:r>
              <a:rPr lang="en-US" altLang="zh-CN" dirty="0"/>
              <a:t>_CONST_STR_</a:t>
            </a:r>
          </a:p>
          <a:p>
            <a:pPr marL="457200" lvl="1" indent="0">
              <a:buNone/>
            </a:pPr>
            <a:r>
              <a:rPr lang="zh-CN" altLang="en-US" dirty="0"/>
              <a:t>将所有的常量数字替换为</a:t>
            </a:r>
            <a:r>
              <a:rPr lang="en-US" altLang="zh-CN" dirty="0"/>
              <a:t>_CONST_NUM_</a:t>
            </a:r>
          </a:p>
          <a:p>
            <a:pPr marL="457200" lvl="1" indent="0">
              <a:buNone/>
            </a:pPr>
            <a:r>
              <a:rPr lang="zh-CN" altLang="en-US" dirty="0"/>
              <a:t>将测试集和验证集的</a:t>
            </a:r>
            <a:r>
              <a:rPr lang="en-US" altLang="zh-CN" dirty="0"/>
              <a:t>target sequence</a:t>
            </a:r>
            <a:r>
              <a:rPr lang="zh-CN" altLang="en-US" dirty="0"/>
              <a:t>随机截断（以防止预测的</a:t>
            </a:r>
            <a:r>
              <a:rPr lang="en-US" altLang="zh-CN" dirty="0"/>
              <a:t>token</a:t>
            </a:r>
            <a:r>
              <a:rPr lang="zh-CN" altLang="en-US" dirty="0"/>
              <a:t>全部是</a:t>
            </a:r>
            <a:r>
              <a:rPr lang="en-US" altLang="zh-CN" dirty="0"/>
              <a:t>”}”</a:t>
            </a:r>
            <a:r>
              <a:rPr lang="zh-CN" altLang="en-US" dirty="0"/>
              <a:t>或者</a:t>
            </a:r>
            <a:r>
              <a:rPr lang="en-US" altLang="zh-CN" dirty="0"/>
              <a:t>”;”</a:t>
            </a:r>
            <a:r>
              <a:rPr lang="zh-CN" altLang="en-US" dirty="0" smtClean="0"/>
              <a:t>等，测试不准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词表大小：</a:t>
            </a:r>
            <a:r>
              <a:rPr lang="en-US" altLang="zh-CN" dirty="0" smtClean="0"/>
              <a:t>source 7077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target 7064</a:t>
            </a:r>
          </a:p>
        </p:txBody>
      </p:sp>
    </p:spTree>
    <p:extLst>
      <p:ext uri="{BB962C8B-B14F-4D97-AF65-F5344CB8AC3E}">
        <p14:creationId xmlns:p14="http://schemas.microsoft.com/office/powerpoint/2010/main" val="10132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实验数据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数据集：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少量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BigCloneBench</a:t>
            </a:r>
            <a:r>
              <a:rPr lang="zh-CN" altLang="en-US" dirty="0" smtClean="0"/>
              <a:t>数据集。训练集</a:t>
            </a:r>
            <a:r>
              <a:rPr lang="en-US" altLang="zh-CN" dirty="0" smtClean="0"/>
              <a:t>17K</a:t>
            </a:r>
            <a:r>
              <a:rPr lang="zh-CN" altLang="en-US" dirty="0" smtClean="0"/>
              <a:t>，测试集</a:t>
            </a:r>
            <a:r>
              <a:rPr lang="en-US" altLang="zh-CN" dirty="0" smtClean="0"/>
              <a:t>2K</a:t>
            </a:r>
            <a:r>
              <a:rPr lang="zh-CN" altLang="en-US" dirty="0" smtClean="0"/>
              <a:t>，验证集</a:t>
            </a:r>
            <a:r>
              <a:rPr lang="en-US" altLang="zh-CN" dirty="0" smtClean="0"/>
              <a:t>2K</a:t>
            </a:r>
            <a:r>
              <a:rPr lang="zh-CN" altLang="en-US" dirty="0" smtClean="0"/>
              <a:t>。</a:t>
            </a:r>
            <a:r>
              <a:rPr lang="en-US" altLang="zh-CN" dirty="0" smtClean="0"/>
              <a:t>SRC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203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TGT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300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预处理：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将所有的常量字符串替换为</a:t>
            </a:r>
            <a:r>
              <a:rPr lang="en-US" altLang="zh-CN" dirty="0"/>
              <a:t>_</a:t>
            </a:r>
            <a:r>
              <a:rPr lang="en-US" altLang="zh-CN" dirty="0" smtClean="0"/>
              <a:t>CONSTSTR</a:t>
            </a:r>
            <a:r>
              <a:rPr lang="en-US" altLang="zh-CN" dirty="0"/>
              <a:t>_</a:t>
            </a:r>
          </a:p>
          <a:p>
            <a:pPr marL="457200" lvl="1" indent="0">
              <a:buNone/>
            </a:pPr>
            <a:r>
              <a:rPr lang="zh-CN" altLang="en-US" dirty="0"/>
              <a:t>将所有的常量数字替换为</a:t>
            </a:r>
            <a:r>
              <a:rPr lang="en-US" altLang="zh-CN" dirty="0"/>
              <a:t>_</a:t>
            </a:r>
            <a:r>
              <a:rPr lang="en-US" altLang="zh-CN" dirty="0" smtClean="0"/>
              <a:t>CONSTNUM</a:t>
            </a:r>
            <a:r>
              <a:rPr lang="en-US" altLang="zh-CN" dirty="0"/>
              <a:t>_</a:t>
            </a:r>
          </a:p>
          <a:p>
            <a:pPr marL="457200" lvl="1" indent="0">
              <a:buNone/>
            </a:pPr>
            <a:r>
              <a:rPr lang="zh-CN" altLang="en-US" dirty="0"/>
              <a:t>将测试集和验证集的</a:t>
            </a:r>
            <a:r>
              <a:rPr lang="en-US" altLang="zh-CN" dirty="0"/>
              <a:t>target sequence</a:t>
            </a:r>
            <a:r>
              <a:rPr lang="zh-CN" altLang="en-US" dirty="0"/>
              <a:t>随机截断</a:t>
            </a:r>
            <a:r>
              <a:rPr lang="zh-CN" altLang="en-US" dirty="0" smtClean="0"/>
              <a:t>（理由同</a:t>
            </a:r>
            <a:r>
              <a:rPr lang="en-US" altLang="zh-CN" dirty="0" smtClean="0"/>
              <a:t>POJ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词表大小：</a:t>
            </a:r>
            <a:r>
              <a:rPr lang="en-US" altLang="zh-CN" dirty="0" smtClean="0"/>
              <a:t>source 296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target 13830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说明：</a:t>
            </a:r>
            <a:r>
              <a:rPr lang="en-US" altLang="zh-CN" dirty="0" err="1" smtClean="0"/>
              <a:t>BigCloneBench</a:t>
            </a:r>
            <a:r>
              <a:rPr lang="zh-CN" altLang="en-US" dirty="0" smtClean="0"/>
              <a:t>的数据集构建方式：每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sample code</a:t>
            </a:r>
            <a:r>
              <a:rPr lang="zh-CN" altLang="en-US" dirty="0" smtClean="0"/>
              <a:t>对多个</a:t>
            </a:r>
            <a:r>
              <a:rPr lang="en-US" altLang="zh-CN" dirty="0" smtClean="0"/>
              <a:t>candidate code</a:t>
            </a:r>
            <a:r>
              <a:rPr lang="zh-CN" altLang="en-US" dirty="0" smtClean="0"/>
              <a:t>，这个小数据集里仅有</a:t>
            </a:r>
            <a:r>
              <a:rPr lang="en-US" altLang="zh-CN" dirty="0" smtClean="0"/>
              <a:t>42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317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r>
              <a:rPr lang="en-US" altLang="zh-CN" dirty="0" smtClean="0"/>
              <a:t>POJ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772918"/>
              </p:ext>
            </p:extLst>
          </p:nvPr>
        </p:nvGraphicFramePr>
        <p:xfrm>
          <a:off x="838200" y="1338552"/>
          <a:ext cx="10515603" cy="448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63166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Encoder</a:t>
                      </a:r>
                    </a:p>
                    <a:p>
                      <a:pPr algn="ctr"/>
                      <a:r>
                        <a:rPr lang="zh-CN" altLang="en-US" dirty="0" smtClean="0"/>
                        <a:t>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学习率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Bleu-4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top1</a:t>
                      </a:r>
                      <a:r>
                        <a:rPr lang="en-US" altLang="zh-CN" baseline="0" dirty="0" smtClean="0"/>
                        <a:t> accuracy</a:t>
                      </a:r>
                    </a:p>
                    <a:p>
                      <a:pPr algn="ctr"/>
                      <a:r>
                        <a:rPr lang="zh-CN" altLang="en-US" dirty="0" smtClean="0"/>
                        <a:t>验证集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top1</a:t>
                      </a:r>
                      <a:r>
                        <a:rPr lang="en-US" altLang="zh-CN" baseline="0" dirty="0" smtClean="0"/>
                        <a:t> accuracy</a:t>
                      </a:r>
                    </a:p>
                    <a:p>
                      <a:pPr algn="ctr"/>
                      <a:r>
                        <a:rPr lang="zh-CN" altLang="en-US" baseline="0" dirty="0" smtClean="0"/>
                        <a:t>测试集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词表大小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err="1" smtClean="0"/>
                        <a:t>src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tgt</a:t>
                      </a:r>
                      <a:endParaRPr lang="zh-CN" altLang="en-US" dirty="0"/>
                    </a:p>
                  </a:txBody>
                  <a:tcPr/>
                </a:tc>
              </a:tr>
              <a:tr h="39987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实验一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单向</a:t>
                      </a:r>
                      <a:r>
                        <a:rPr lang="en-US" altLang="zh-CN" dirty="0" smtClean="0"/>
                        <a:t>LSTM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59.6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76.8%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76.7%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7077/7064</a:t>
                      </a:r>
                      <a:endParaRPr lang="zh-CN" altLang="en-US" dirty="0"/>
                    </a:p>
                  </a:txBody>
                  <a:tcPr/>
                </a:tc>
              </a:tr>
              <a:tr h="3592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实验二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单向</a:t>
                      </a:r>
                      <a:r>
                        <a:rPr lang="en-US" altLang="zh-CN" dirty="0" smtClean="0"/>
                        <a:t>LSTM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71.8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88.0%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88.1%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7077/7064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62313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实验三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单向</a:t>
                      </a:r>
                      <a:r>
                        <a:rPr lang="en-US" altLang="zh-CN" dirty="0" smtClean="0"/>
                        <a:t>LSTM</a:t>
                      </a:r>
                    </a:p>
                    <a:p>
                      <a:pPr algn="ctr"/>
                      <a:r>
                        <a:rPr lang="en-US" altLang="zh-CN" dirty="0" smtClean="0"/>
                        <a:t>(cell</a:t>
                      </a:r>
                      <a:r>
                        <a:rPr lang="en-US" altLang="zh-CN" baseline="0" dirty="0" smtClean="0"/>
                        <a:t> size 300)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74.3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90.0%</a:t>
                      </a:r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88.9%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89.8%</a:t>
                      </a:r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88.6%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7077/7064</a:t>
                      </a:r>
                      <a:endParaRPr lang="zh-CN" altLang="en-US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</a:tr>
              <a:tr h="39043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实验四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单向</a:t>
                      </a:r>
                      <a:r>
                        <a:rPr lang="en-US" altLang="zh-CN" dirty="0" smtClean="0"/>
                        <a:t>LSTM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59.9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77.5%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77.0%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4484/4504</a:t>
                      </a:r>
                      <a:endParaRPr lang="zh-CN" altLang="en-US" dirty="0"/>
                    </a:p>
                  </a:txBody>
                  <a:tcPr/>
                </a:tc>
              </a:tr>
              <a:tr h="35607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实验五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单向</a:t>
                      </a:r>
                      <a:r>
                        <a:rPr lang="en-US" altLang="zh-CN" dirty="0" smtClean="0"/>
                        <a:t>LSTM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4484/4504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7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实验六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双向</a:t>
                      </a:r>
                      <a:r>
                        <a:rPr lang="en-US" altLang="zh-CN" dirty="0" smtClean="0"/>
                        <a:t>LSTM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77.8%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77.6%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7077/7064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919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实验七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双向</a:t>
                      </a:r>
                      <a:r>
                        <a:rPr lang="en-US" altLang="zh-CN" dirty="0" smtClean="0"/>
                        <a:t>LSTM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88.1%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7077/7064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58377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实验八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err="1" smtClean="0"/>
                        <a:t>LayerNorm</a:t>
                      </a:r>
                      <a:r>
                        <a:rPr lang="en-US" altLang="zh-CN" dirty="0" smtClean="0"/>
                        <a:t> &amp; </a:t>
                      </a:r>
                      <a:r>
                        <a:rPr lang="en-US" altLang="zh-CN" dirty="0" err="1" smtClean="0"/>
                        <a:t>ResLayer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单向</a:t>
                      </a:r>
                      <a:r>
                        <a:rPr lang="en-US" altLang="zh-CN" dirty="0" smtClean="0"/>
                        <a:t>LSTM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(cell</a:t>
                      </a:r>
                      <a:r>
                        <a:rPr lang="en-US" altLang="zh-CN" baseline="0" dirty="0" smtClean="0"/>
                        <a:t> size 300)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88.0%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87.8%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7077/7064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38201" y="5826494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实验四、五的词表中，词频小于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的全部认为是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unk</a:t>
            </a:r>
            <a:r>
              <a:rPr lang="en-US" altLang="zh-CN" dirty="0" smtClean="0"/>
              <a:t>&gt;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默认的</a:t>
            </a:r>
            <a:r>
              <a:rPr lang="en-US" altLang="zh-CN" dirty="0" smtClean="0"/>
              <a:t>cell size</a:t>
            </a:r>
            <a:r>
              <a:rPr lang="zh-CN" altLang="en-US" dirty="0"/>
              <a:t>稍</a:t>
            </a:r>
            <a:r>
              <a:rPr lang="zh-CN" altLang="en-US" dirty="0" smtClean="0"/>
              <a:t>小，</a:t>
            </a:r>
            <a:r>
              <a:rPr lang="en-US" altLang="zh-CN" dirty="0" smtClean="0"/>
              <a:t>256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实验三效果最好，蓝色准确率其实是</a:t>
            </a:r>
            <a:r>
              <a:rPr lang="en-US" altLang="zh-CN" dirty="0" smtClean="0"/>
              <a:t>precision</a:t>
            </a:r>
            <a:r>
              <a:rPr lang="zh-CN" altLang="en-US" dirty="0" smtClean="0"/>
              <a:t>，即未统计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unk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和常量的结果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85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1220</Words>
  <Application>Microsoft Office PowerPoint</Application>
  <PresentationFormat>宽屏</PresentationFormat>
  <Paragraphs>267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 Unicode MS</vt:lpstr>
      <vt:lpstr>宋体</vt:lpstr>
      <vt:lpstr>Arial</vt:lpstr>
      <vt:lpstr>Calibri</vt:lpstr>
      <vt:lpstr>Calibri Light</vt:lpstr>
      <vt:lpstr>Wingdings</vt:lpstr>
      <vt:lpstr>Office 主题</vt:lpstr>
      <vt:lpstr>近期工作汇报</vt:lpstr>
      <vt:lpstr>Outline</vt:lpstr>
      <vt:lpstr>基于相似代码的代码补全</vt:lpstr>
      <vt:lpstr>基于相似代码的代码补全</vt:lpstr>
      <vt:lpstr>基于相似代码的代码补全</vt:lpstr>
      <vt:lpstr>Attention-based Encoder-Decoder Model</vt:lpstr>
      <vt:lpstr>实验数据POJ</vt:lpstr>
      <vt:lpstr>实验数据JAVA</vt:lpstr>
      <vt:lpstr>实验结果POJ</vt:lpstr>
      <vt:lpstr>实验结果JAVA*(数据集没处理好)</vt:lpstr>
      <vt:lpstr>讨论</vt:lpstr>
      <vt:lpstr>讨论</vt:lpstr>
      <vt:lpstr>讨论</vt:lpstr>
      <vt:lpstr>相关实验及Baseline</vt:lpstr>
      <vt:lpstr>进一步实验</vt:lpstr>
      <vt:lpstr>改进模型：Self-Attention</vt:lpstr>
      <vt:lpstr>谢谢大家！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 Norm&amp;近期工作汇报</dc:title>
  <dc:creator>傅 智毅</dc:creator>
  <cp:lastModifiedBy>傅 智毅</cp:lastModifiedBy>
  <cp:revision>102</cp:revision>
  <dcterms:created xsi:type="dcterms:W3CDTF">2018-04-17T09:54:19Z</dcterms:created>
  <dcterms:modified xsi:type="dcterms:W3CDTF">2018-06-12T19:18:49Z</dcterms:modified>
</cp:coreProperties>
</file>