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5" r:id="rId9"/>
    <p:sldId id="262" r:id="rId10"/>
    <p:sldId id="266" r:id="rId11"/>
    <p:sldId id="267" r:id="rId12"/>
    <p:sldId id="279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896E8-E88A-48E9-BA3B-123B093CB883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261D2-A1F3-4D27-B557-47B5E892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0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UT-Austin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06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分析不同距离</a:t>
            </a:r>
            <a:r>
              <a:rPr lang="en-US" altLang="zh-CN" dirty="0" smtClean="0"/>
              <a:t>/</a:t>
            </a:r>
            <a:r>
              <a:rPr lang="zh-CN" altLang="en-US" dirty="0" smtClean="0"/>
              <a:t>远近的偏导数，展示梯度稳定性和学习强依赖的能力</a:t>
            </a:r>
            <a:endParaRPr lang="en-US" altLang="zh-CN" dirty="0" smtClean="0"/>
          </a:p>
          <a:p>
            <a:r>
              <a:rPr lang="en-US" altLang="zh-CN" dirty="0" smtClean="0"/>
              <a:t>FRU</a:t>
            </a:r>
            <a:r>
              <a:rPr lang="zh-CN" altLang="en-US" dirty="0" smtClean="0"/>
              <a:t>逐渐下降；</a:t>
            </a:r>
            <a:r>
              <a:rPr lang="en-US" altLang="zh-CN" dirty="0" smtClean="0"/>
              <a:t>SRU</a:t>
            </a:r>
            <a:r>
              <a:rPr lang="zh-CN" altLang="en-US" dirty="0" smtClean="0"/>
              <a:t>下降很快，指数级别</a:t>
            </a:r>
            <a:r>
              <a:rPr lang="en-US" altLang="zh-CN" dirty="0" smtClean="0"/>
              <a:t>——SRU</a:t>
            </a:r>
            <a:r>
              <a:rPr lang="zh-CN" altLang="en-US" dirty="0" smtClean="0"/>
              <a:t>无长期依赖的学习能力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1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不同设置下的</a:t>
            </a:r>
            <a:r>
              <a:rPr lang="en-US" altLang="zh-CN" dirty="0" smtClean="0"/>
              <a:t>FRU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40/60</a:t>
            </a:r>
            <a:r>
              <a:rPr lang="zh-CN" altLang="en-US" dirty="0" smtClean="0"/>
              <a:t>频率）都有着和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相近的准确度，而且收敛更快，更稳定</a:t>
            </a:r>
            <a:endParaRPr lang="en-US" altLang="zh-CN" dirty="0" smtClean="0"/>
          </a:p>
          <a:p>
            <a:r>
              <a:rPr lang="zh-CN" altLang="en-US" dirty="0" smtClean="0"/>
              <a:t>可训练的参数比例</a:t>
            </a:r>
            <a:endParaRPr lang="en-US" altLang="zh-CN" dirty="0" smtClean="0"/>
          </a:p>
          <a:p>
            <a:r>
              <a:rPr lang="zh-CN" altLang="en-US" dirty="0" smtClean="0"/>
              <a:t>说明了</a:t>
            </a:r>
            <a:r>
              <a:rPr lang="en-US" altLang="zh-CN" dirty="0" smtClean="0"/>
              <a:t>FRU</a:t>
            </a:r>
            <a:r>
              <a:rPr lang="zh-CN" altLang="en-US" dirty="0" smtClean="0"/>
              <a:t>的强模型表达能力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6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展示了</a:t>
            </a:r>
            <a:r>
              <a:rPr lang="en-US" altLang="zh-CN" dirty="0" smtClean="0"/>
              <a:t>SRU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FRU</a:t>
            </a:r>
            <a:r>
              <a:rPr lang="zh-CN" altLang="en-US" dirty="0" smtClean="0"/>
              <a:t>更强的模型表达能力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1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其他调优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3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FRU achieves the highest 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 with 10X fewer variables than</a:t>
            </a:r>
            <a:r>
              <a:rPr lang="en-US" altLang="zh-CN" baseline="0" dirty="0" smtClean="0"/>
              <a:t> LSTM, and 19X fewer variables than SRU, indicating its exceptional expressive power.</a:t>
            </a:r>
          </a:p>
          <a:p>
            <a:r>
              <a:rPr lang="zh-CN" altLang="en-US" baseline="0" dirty="0" smtClean="0"/>
              <a:t>特别例子是</a:t>
            </a:r>
            <a:r>
              <a:rPr lang="en-US" altLang="zh-CN" baseline="0" dirty="0" smtClean="0"/>
              <a:t>FRU1,10——frequency 0 </a:t>
            </a:r>
            <a:r>
              <a:rPr lang="zh-CN" altLang="en-US" baseline="0" dirty="0" smtClean="0"/>
              <a:t>基频，</a:t>
            </a:r>
            <a:r>
              <a:rPr lang="en-US" altLang="zh-CN" baseline="0" dirty="0" smtClean="0"/>
              <a:t>reduced to a RNN-like cell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09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指数基础的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会面临梯度消失的问题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4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上面的所有模型和方法都没有很好地解决梯度消失问题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7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所谓的</a:t>
            </a:r>
            <a:r>
              <a:rPr lang="en-US" altLang="zh-CN" dirty="0" smtClean="0"/>
              <a:t>Global </a:t>
            </a:r>
            <a:r>
              <a:rPr lang="en-US" altLang="zh-CN" dirty="0" err="1" smtClean="0"/>
              <a:t>surport</a:t>
            </a:r>
            <a:endParaRPr lang="en-US" altLang="zh-CN" dirty="0" smtClean="0"/>
          </a:p>
          <a:p>
            <a:r>
              <a:rPr lang="zh-CN" altLang="en-US" dirty="0" smtClean="0"/>
              <a:t>之前也有将</a:t>
            </a:r>
            <a:r>
              <a:rPr lang="en-US" altLang="zh-CN" dirty="0" smtClean="0"/>
              <a:t>DNN</a:t>
            </a:r>
            <a:r>
              <a:rPr lang="zh-CN" altLang="en-US" dirty="0" smtClean="0"/>
              <a:t>和傅里叶变换结合的工作，比如激活函数，</a:t>
            </a:r>
            <a:r>
              <a:rPr lang="en-US" altLang="zh-CN" dirty="0" smtClean="0"/>
              <a:t>FCNN</a:t>
            </a:r>
            <a:r>
              <a:rPr lang="zh-CN" altLang="en-US" dirty="0" smtClean="0"/>
              <a:t>（卷积层换成傅里叶变换）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但是都没有很好地解决梯度消失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1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Rather than use gated units to decide what should be memorized</a:t>
            </a:r>
          </a:p>
          <a:p>
            <a:r>
              <a:rPr lang="zh-CN" altLang="en-US" dirty="0" smtClean="0"/>
              <a:t>但是时间步足够长，还是会发生衰减，忘记之前的信息；反过来说，存在梯度消失的可能性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K1=m(j-1)+1, k2=</a:t>
            </a:r>
            <a:r>
              <a:rPr lang="en-US" altLang="zh-CN" dirty="0" err="1" smtClean="0"/>
              <a:t>mj</a:t>
            </a:r>
            <a:r>
              <a:rPr lang="en-US" altLang="zh-CN" dirty="0" smtClean="0"/>
              <a:t>, d is dimension for each frequency</a:t>
            </a:r>
          </a:p>
          <a:p>
            <a:r>
              <a:rPr lang="en-US" altLang="zh-CN" dirty="0" smtClean="0"/>
              <a:t>m</a:t>
            </a:r>
            <a:r>
              <a:rPr lang="en-US" altLang="zh-CN" baseline="0" dirty="0" smtClean="0"/>
              <a:t> = K/M, K</a:t>
            </a:r>
            <a:r>
              <a:rPr lang="zh-CN" altLang="en-US" baseline="0" dirty="0" smtClean="0"/>
              <a:t>是选择的频率个数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9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表达能力要弱一些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1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理论上</a:t>
            </a:r>
            <a:r>
              <a:rPr lang="en-US" altLang="zh-CN" dirty="0" smtClean="0"/>
              <a:t>FRU</a:t>
            </a:r>
            <a:r>
              <a:rPr lang="zh-CN" altLang="en-US" dirty="0" smtClean="0"/>
              <a:t>做分类或者回归都可以，但是论文里展示的都是分类任务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3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模型需要学会这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个函数，以及相应的组合权重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3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FRU</a:t>
            </a:r>
            <a:r>
              <a:rPr lang="zh-CN" altLang="en-US" dirty="0" smtClean="0"/>
              <a:t>只有使用</a:t>
            </a:r>
            <a:r>
              <a:rPr lang="en-US" altLang="zh-CN" dirty="0" smtClean="0"/>
              <a:t>SRU</a:t>
            </a:r>
            <a:r>
              <a:rPr lang="zh-CN" altLang="en-US" dirty="0" smtClean="0"/>
              <a:t>一半的参数量，更说明</a:t>
            </a:r>
            <a:r>
              <a:rPr lang="en-US" altLang="zh-CN" dirty="0" smtClean="0"/>
              <a:t>express power</a:t>
            </a:r>
            <a:r>
              <a:rPr lang="zh-CN" altLang="en-US" dirty="0" smtClean="0"/>
              <a:t>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261D2-A1F3-4D27-B557-47B5E892F1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2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2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3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0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8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1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6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C8BE-1D91-443F-BA2B-A0A0909F662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126C-748B-4C38-95E0-50CB77104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3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Learning Long Term Dependencies via Fourier Recurrent Units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29049"/>
            <a:ext cx="9144000" cy="18716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Jiong</a:t>
            </a:r>
            <a:r>
              <a:rPr lang="en-US" altLang="zh-CN" dirty="0" smtClean="0"/>
              <a:t> Zhang,  </a:t>
            </a:r>
            <a:r>
              <a:rPr lang="en-US" altLang="zh-CN" dirty="0" err="1" smtClean="0"/>
              <a:t>Yibo</a:t>
            </a:r>
            <a:r>
              <a:rPr lang="en-US" altLang="zh-CN" dirty="0" smtClean="0"/>
              <a:t> Lin,  Zhao Song,  </a:t>
            </a:r>
            <a:r>
              <a:rPr lang="en-US" altLang="zh-CN" dirty="0" err="1" smtClean="0"/>
              <a:t>Inderjit</a:t>
            </a:r>
            <a:r>
              <a:rPr lang="en-US" altLang="zh-CN" dirty="0" smtClean="0"/>
              <a:t> S. Dhillon</a:t>
            </a:r>
          </a:p>
          <a:p>
            <a:r>
              <a:rPr lang="en-US" altLang="zh-CN" dirty="0" smtClean="0"/>
              <a:t>UT-Austin</a:t>
            </a:r>
          </a:p>
          <a:p>
            <a:r>
              <a:rPr lang="en-US" altLang="zh-CN" dirty="0" smtClean="0"/>
              <a:t>ICML 2018</a:t>
            </a:r>
          </a:p>
          <a:p>
            <a:pPr algn="r"/>
            <a:r>
              <a:rPr lang="zh-CN" altLang="en-US" sz="2200" dirty="0" smtClean="0"/>
              <a:t>报告人：傅智毅</a:t>
            </a:r>
            <a:endParaRPr lang="en-US" altLang="zh-CN" sz="2200" dirty="0" smtClean="0"/>
          </a:p>
          <a:p>
            <a:pPr algn="r"/>
            <a:r>
              <a:rPr lang="en-US" altLang="zh-CN" sz="2200" dirty="0" smtClean="0"/>
              <a:t>2018.08.01</a:t>
            </a:r>
          </a:p>
        </p:txBody>
      </p:sp>
    </p:spTree>
    <p:extLst>
      <p:ext uri="{BB962C8B-B14F-4D97-AF65-F5344CB8AC3E}">
        <p14:creationId xmlns:p14="http://schemas.microsoft.com/office/powerpoint/2010/main" val="327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FRU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44762" cy="2796478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95300" y="4487167"/>
            <a:ext cx="11220450" cy="2027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Information flows from layer (t-1) to layer t along two paths.</a:t>
            </a:r>
          </a:p>
          <a:p>
            <a:r>
              <a:rPr lang="en-US" altLang="zh-CN" dirty="0" smtClean="0"/>
              <a:t>FRU directly incorporates the idea of residual learning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Like a regularization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1" y="5436289"/>
            <a:ext cx="2053309" cy="752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57" y="2433550"/>
            <a:ext cx="4130398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 SRU with FRU: vanishing gradient?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 the linear setting, SRU (exponential basis) still suffers from vanishing gradient.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But FRU (Fourier basis) doesn’t.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 linear setting, SRU only improves the gradient lower/upper bound of RNN with form (</a:t>
            </a:r>
            <a:r>
              <a:rPr lang="en-US" altLang="zh-CN" dirty="0" err="1" smtClean="0"/>
              <a:t>e^aT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b^aT</a:t>
            </a:r>
            <a:r>
              <a:rPr lang="en-US" altLang="zh-CN" dirty="0" smtClean="0"/>
              <a:t>), while FRU bounds the gradient by constant independent of the temporal dimension.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59" y="2525522"/>
            <a:ext cx="5530498" cy="923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59" y="3863974"/>
            <a:ext cx="5530498" cy="9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Lower and Upper Bounds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4" y="2428600"/>
            <a:ext cx="3995291" cy="305779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7" y="2428600"/>
            <a:ext cx="3475021" cy="17756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42" y="4831022"/>
            <a:ext cx="3535986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5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Synthetic Datasets</a:t>
            </a:r>
          </a:p>
          <a:p>
            <a:r>
              <a:rPr lang="en-US" altLang="zh-CN" dirty="0" smtClean="0"/>
              <a:t>Pixel-MNIST Dataset</a:t>
            </a:r>
          </a:p>
          <a:p>
            <a:r>
              <a:rPr lang="en-US" altLang="zh-CN" dirty="0" smtClean="0"/>
              <a:t>Permuted MNIST Dataset</a:t>
            </a:r>
          </a:p>
          <a:p>
            <a:r>
              <a:rPr lang="en-US" altLang="zh-CN" dirty="0" smtClean="0"/>
              <a:t>IMDB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90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Synthetic 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mix-sin dataset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Construct K components with each component being a combination of D sinusoidal functions.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For each data point, mix the K components with randomly sampled weights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mix-poly dataset</a:t>
            </a:r>
          </a:p>
          <a:p>
            <a:r>
              <a:rPr lang="en-US" altLang="zh-CN" dirty="0" smtClean="0"/>
              <a:t>at each time step t, models are asked to predict the sequence value at time step t+1. </a:t>
            </a:r>
            <a:r>
              <a:rPr lang="en-US" altLang="zh-CN" dirty="0" smtClean="0"/>
              <a:t>80% for training, 20% for testing.</a:t>
            </a:r>
            <a:endParaRPr lang="en-US" altLang="zh-CN" dirty="0" smtClean="0"/>
          </a:p>
          <a:p>
            <a:r>
              <a:rPr lang="en-US" altLang="zh-CN" dirty="0" smtClean="0"/>
              <a:t>set sequence length to 176, K to 5, D to 15 for mix-sin and 5/10/15</a:t>
            </a:r>
            <a:r>
              <a:rPr lang="en-US" altLang="zh-CN" dirty="0"/>
              <a:t> </a:t>
            </a:r>
            <a:r>
              <a:rPr lang="en-US" altLang="zh-CN" dirty="0" smtClean="0"/>
              <a:t>for mix-poly.</a:t>
            </a:r>
          </a:p>
        </p:txBody>
      </p:sp>
    </p:spTree>
    <p:extLst>
      <p:ext uri="{BB962C8B-B14F-4D97-AF65-F5344CB8AC3E}">
        <p14:creationId xmlns:p14="http://schemas.microsoft.com/office/powerpoint/2010/main" val="57354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Synthetic Dataset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13" y="1494414"/>
            <a:ext cx="6792374" cy="4858353"/>
          </a:xfrm>
        </p:spPr>
      </p:pic>
    </p:spTree>
    <p:extLst>
      <p:ext uri="{BB962C8B-B14F-4D97-AF65-F5344CB8AC3E}">
        <p14:creationId xmlns:p14="http://schemas.microsoft.com/office/powerpoint/2010/main" val="11118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Synthetic Dataset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356"/>
            <a:ext cx="5438361" cy="350996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15" y="1690688"/>
            <a:ext cx="4710785" cy="41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Synthetic Dataset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60" y="1690688"/>
            <a:ext cx="7204280" cy="4792645"/>
          </a:xfrm>
        </p:spPr>
      </p:pic>
    </p:spTree>
    <p:extLst>
      <p:ext uri="{BB962C8B-B14F-4D97-AF65-F5344CB8AC3E}">
        <p14:creationId xmlns:p14="http://schemas.microsoft.com/office/powerpoint/2010/main" val="39742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Pixel-MNIST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Flatten 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 sized image to 784 sized sequence</a:t>
            </a:r>
            <a:endParaRPr lang="en-US" altLang="zh-CN" dirty="0"/>
          </a:p>
          <a:p>
            <a:r>
              <a:rPr lang="en-US" altLang="zh-CN" dirty="0" smtClean="0"/>
              <a:t>Batch size 256, without dropout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55" y="2900166"/>
            <a:ext cx="4479109" cy="39578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19" y="2962529"/>
            <a:ext cx="4034037" cy="20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Permuted MNIST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 but fixed permutation among its pixels.</a:t>
            </a:r>
          </a:p>
          <a:p>
            <a:r>
              <a:rPr lang="en-US" altLang="zh-CN" dirty="0" smtClean="0"/>
              <a:t>It is reported the permutation increases the difficulty of classification(2016)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09" y="3235388"/>
            <a:ext cx="4192560" cy="34214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78" y="3235388"/>
            <a:ext cx="4568086" cy="11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gradients vanish and explode, </a:t>
            </a:r>
            <a:r>
              <a:rPr lang="en-US" altLang="zh-CN" dirty="0" smtClean="0"/>
              <a:t>long term dependencies</a:t>
            </a:r>
            <a:endParaRPr lang="en-US" altLang="zh-CN" dirty="0" smtClean="0"/>
          </a:p>
          <a:p>
            <a:r>
              <a:rPr lang="en-US" altLang="zh-CN" dirty="0" smtClean="0"/>
              <a:t>From SRU to FRU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1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IMDB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IMDB movie review dataset, 25K training and 25K testing</a:t>
            </a:r>
            <a:endParaRPr lang="en-US" altLang="zh-CN" dirty="0"/>
          </a:p>
          <a:p>
            <a:r>
              <a:rPr lang="en-US" altLang="zh-CN" dirty="0" err="1" smtClean="0"/>
              <a:t>avg</a:t>
            </a:r>
            <a:r>
              <a:rPr lang="en-US" altLang="zh-CN" dirty="0" smtClean="0"/>
              <a:t>-length 284 and max-length 2800, truncate all sequences to length 300.</a:t>
            </a:r>
          </a:p>
          <a:p>
            <a:r>
              <a:rPr lang="en-US" altLang="zh-CN" dirty="0" smtClean="0"/>
              <a:t>All models use single layer with 128 units, batch size 32, 0.2 dropout rate.</a:t>
            </a:r>
          </a:p>
          <a:p>
            <a:r>
              <a:rPr lang="en-US" altLang="zh-CN" dirty="0" smtClean="0"/>
              <a:t>FRU uses 5 frequencies with dimension 10.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227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IMDB Dataset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37" y="1842648"/>
            <a:ext cx="4584032" cy="396163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13" y="2576286"/>
            <a:ext cx="4627687" cy="249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FRU has the structure of residual learning and exploits the expressive power of Fourier basis.</a:t>
            </a:r>
          </a:p>
          <a:p>
            <a:r>
              <a:rPr lang="en-US" altLang="zh-CN" dirty="0" smtClean="0"/>
              <a:t>FRU does not suffer from vanishing/exploding gradient in the linear case, and is able to capture long term dependencies.</a:t>
            </a:r>
          </a:p>
          <a:p>
            <a:r>
              <a:rPr lang="en-US" altLang="zh-CN" dirty="0" smtClean="0"/>
              <a:t>Could further extend the Fourier idea to MLP/RNN.</a:t>
            </a:r>
          </a:p>
          <a:p>
            <a:r>
              <a:rPr lang="en-US" altLang="zh-CN" dirty="0" smtClean="0"/>
              <a:t>Other basis functions? Polynomial basis will behave on similar architectures, e.g. Chebyshev’s polynomial.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3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242" y="265914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8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Training DNNs is difficult because of </a:t>
            </a:r>
            <a:r>
              <a:rPr lang="en-US" altLang="zh-CN" dirty="0"/>
              <a:t>g</a:t>
            </a:r>
            <a:r>
              <a:rPr lang="en-US" altLang="zh-CN" dirty="0" smtClean="0"/>
              <a:t>radients vanishing or exploding in BP, especially in RNNs (</a:t>
            </a:r>
            <a:r>
              <a:rPr lang="en-US" altLang="zh-CN" dirty="0" err="1" smtClean="0"/>
              <a:t>Bengio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et al.</a:t>
            </a:r>
            <a:r>
              <a:rPr lang="en-US" altLang="zh-CN" dirty="0" smtClean="0"/>
              <a:t>,1994). </a:t>
            </a:r>
          </a:p>
          <a:p>
            <a:r>
              <a:rPr lang="en-US" altLang="zh-CN" dirty="0" smtClean="0"/>
              <a:t>Many tasks with long-term dependencies suffer from difficulty of training.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5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vanishing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Approaches or models proposed to address this issue:</a:t>
            </a:r>
          </a:p>
          <a:p>
            <a:pPr lvl="1"/>
            <a:r>
              <a:rPr lang="en-US" altLang="zh-CN" dirty="0" smtClean="0"/>
              <a:t>Gate-based: LSTM, GRU</a:t>
            </a:r>
          </a:p>
          <a:p>
            <a:pPr lvl="1"/>
            <a:r>
              <a:rPr lang="en-US" altLang="zh-CN" dirty="0" smtClean="0"/>
              <a:t>Residual Connection: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(2016) and extensions</a:t>
            </a:r>
          </a:p>
          <a:p>
            <a:pPr lvl="1"/>
            <a:r>
              <a:rPr lang="en-US" altLang="zh-CN" dirty="0" smtClean="0"/>
              <a:t>SRU: statistical recurrent units (2017)</a:t>
            </a:r>
          </a:p>
          <a:p>
            <a:pPr lvl="1"/>
            <a:r>
              <a:rPr lang="en-US" altLang="zh-CN" dirty="0" smtClean="0"/>
              <a:t>Other tricks: </a:t>
            </a:r>
          </a:p>
          <a:p>
            <a:pPr marL="457200" lvl="1" indent="0">
              <a:buNone/>
            </a:pPr>
            <a:r>
              <a:rPr lang="en-US" altLang="zh-CN" dirty="0" smtClean="0"/>
              <a:t>	subtle initialization</a:t>
            </a:r>
          </a:p>
          <a:p>
            <a:pPr marL="457200" lvl="1" indent="0">
              <a:buNone/>
            </a:pPr>
            <a:r>
              <a:rPr lang="en-US" altLang="zh-CN" dirty="0" smtClean="0"/>
              <a:t>	gradient clipping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normalization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spectral regularization</a:t>
            </a:r>
            <a:endParaRPr lang="en-US" altLang="zh-CN" dirty="0" smtClean="0"/>
          </a:p>
          <a:p>
            <a:r>
              <a:rPr lang="en-US" altLang="zh-CN" dirty="0" smtClean="0"/>
              <a:t>Gradients vanishing is still a problem.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8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SRU to FRU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SRU: Statistical Recurrent Unit</a:t>
            </a:r>
          </a:p>
          <a:p>
            <a:pPr lvl="1"/>
            <a:r>
              <a:rPr lang="en-US" altLang="zh-CN" dirty="0" smtClean="0"/>
              <a:t>Summarizes hidden states along the temporal dimension, </a:t>
            </a:r>
            <a:r>
              <a:rPr lang="en-US" altLang="zh-CN" dirty="0" smtClean="0"/>
              <a:t>directly obtain the statistical summary of past layers.</a:t>
            </a:r>
          </a:p>
          <a:p>
            <a:r>
              <a:rPr lang="en-US" altLang="zh-CN" dirty="0" smtClean="0"/>
              <a:t>FRU: Fourier Recurrent Unit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ummarizes hidden states with </a:t>
            </a:r>
            <a:r>
              <a:rPr lang="en-US" altLang="zh-CN" b="1" dirty="0" smtClean="0"/>
              <a:t>Fourier basis</a:t>
            </a:r>
            <a:r>
              <a:rPr lang="en-US" altLang="zh-CN" dirty="0" smtClean="0"/>
              <a:t> functions.</a:t>
            </a:r>
          </a:p>
          <a:p>
            <a:pPr lvl="1"/>
            <a:r>
              <a:rPr lang="en-US" altLang="zh-CN" dirty="0" smtClean="0"/>
              <a:t>Stabilizes gradients: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residual learning structure</a:t>
            </a:r>
          </a:p>
          <a:p>
            <a:pPr marL="457200" lvl="1" indent="0">
              <a:buNone/>
            </a:pPr>
            <a:r>
              <a:rPr lang="en-US" altLang="zh-CN" dirty="0" smtClean="0"/>
              <a:t>	gradient lower and upper bounds independent of temporal dimension</a:t>
            </a:r>
          </a:p>
          <a:p>
            <a:pPr lvl="1"/>
            <a:r>
              <a:rPr lang="en-US" altLang="zh-CN" dirty="0" smtClean="0"/>
              <a:t>Fewer parameters: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strong expressivity power of sparse Fourier basis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511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RNN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7" y="2051529"/>
            <a:ext cx="5434939" cy="939182"/>
          </a:xfrm>
        </p:spPr>
      </p:pic>
    </p:spTree>
    <p:extLst>
      <p:ext uri="{BB962C8B-B14F-4D97-AF65-F5344CB8AC3E}">
        <p14:creationId xmlns:p14="http://schemas.microsoft.com/office/powerpoint/2010/main" val="140259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each time step </a:t>
            </a:r>
            <a:r>
              <a:rPr lang="en-US" altLang="zh-CN" dirty="0"/>
              <a:t>SRU memory cells incorporate new information </a:t>
            </a:r>
            <a:r>
              <a:rPr lang="en-US" altLang="zh-CN" dirty="0" smtClean="0"/>
              <a:t>at rate α </a:t>
            </a:r>
            <a:r>
              <a:rPr lang="en-US" altLang="zh-CN" dirty="0"/>
              <a:t>and </a:t>
            </a:r>
            <a:r>
              <a:rPr lang="en-US" altLang="zh-CN" dirty="0" smtClean="0"/>
              <a:t>old </a:t>
            </a:r>
            <a:r>
              <a:rPr lang="en-US" altLang="zh-CN" dirty="0"/>
              <a:t>information at</a:t>
            </a:r>
            <a:r>
              <a:rPr lang="en-US" altLang="zh-CN" dirty="0" smtClean="0"/>
              <a:t> </a:t>
            </a:r>
            <a:r>
              <a:rPr lang="en-US" altLang="zh-CN" dirty="0"/>
              <a:t>rate (</a:t>
            </a:r>
            <a:r>
              <a:rPr lang="en-US" altLang="zh-CN" dirty="0" smtClean="0"/>
              <a:t>1 - α).</a:t>
            </a:r>
          </a:p>
          <a:p>
            <a:r>
              <a:rPr lang="en-US" altLang="zh-CN" dirty="0" smtClean="0"/>
              <a:t>Further linearly combine multiple memory cells with different α, SRU gets a multi-scale view of the past. </a:t>
            </a:r>
          </a:p>
          <a:p>
            <a:r>
              <a:rPr lang="en-US" altLang="zh-CN" dirty="0" smtClean="0"/>
              <a:t>Shortcoming: expressive power of the basis of exponential functions is mall.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53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SRU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2" y="4476665"/>
            <a:ext cx="4475310" cy="498576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91" y="1690688"/>
            <a:ext cx="7084701" cy="27859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08" y="5802228"/>
            <a:ext cx="5530498" cy="9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FRU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61" y="1480656"/>
            <a:ext cx="6461677" cy="372427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46" y="5204931"/>
            <a:ext cx="6974373" cy="8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879</Words>
  <Application>Microsoft Office PowerPoint</Application>
  <PresentationFormat>宽屏</PresentationFormat>
  <Paragraphs>126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Learning Long Term Dependencies via Fourier Recurrent Units</vt:lpstr>
      <vt:lpstr>Outline</vt:lpstr>
      <vt:lpstr>Background</vt:lpstr>
      <vt:lpstr>Gradient vanishing problem</vt:lpstr>
      <vt:lpstr>From SRU to FRU</vt:lpstr>
      <vt:lpstr>Basic RNN</vt:lpstr>
      <vt:lpstr>SRU</vt:lpstr>
      <vt:lpstr>SRU</vt:lpstr>
      <vt:lpstr>FRU</vt:lpstr>
      <vt:lpstr>FRU</vt:lpstr>
      <vt:lpstr>Compare SRU with FRU: vanishing gradient?</vt:lpstr>
      <vt:lpstr>Lower and Upper Bounds</vt:lpstr>
      <vt:lpstr>Experiments</vt:lpstr>
      <vt:lpstr>Synthetic datasets</vt:lpstr>
      <vt:lpstr>Synthetic Dataset</vt:lpstr>
      <vt:lpstr>Synthetic Dataset</vt:lpstr>
      <vt:lpstr>Synthetic Dataset</vt:lpstr>
      <vt:lpstr>Pixel-MNIST Dataset</vt:lpstr>
      <vt:lpstr>Permuted MNIST Dataset</vt:lpstr>
      <vt:lpstr>IMDB Dataset</vt:lpstr>
      <vt:lpstr>IMDB Dataset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Long Term Dependencies via Fourier Recurrent Units</dc:title>
  <dc:creator>傅 智毅</dc:creator>
  <cp:lastModifiedBy>傅 智毅</cp:lastModifiedBy>
  <cp:revision>31</cp:revision>
  <dcterms:created xsi:type="dcterms:W3CDTF">2018-07-31T18:28:43Z</dcterms:created>
  <dcterms:modified xsi:type="dcterms:W3CDTF">2018-08-01T02:17:58Z</dcterms:modified>
</cp:coreProperties>
</file>