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87" d="100"/>
          <a:sy n="87" d="100"/>
        </p:scale>
        <p:origin x="18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" dirty="0"/>
              <a:t>AAAI2020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6" name="Shape 21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i：第i个token</a:t>
            </a:r>
            <a:endParaRPr dirty="0"/>
          </a:p>
          <a:p>
            <a:r>
              <a:rPr dirty="0" err="1"/>
              <a:t>yi：self-attention对应该词的输出</a:t>
            </a:r>
            <a:endParaRPr dirty="0"/>
          </a:p>
          <a:p>
            <a:r>
              <a:rPr dirty="0" err="1"/>
              <a:t>ni：word</a:t>
            </a:r>
            <a:r>
              <a:rPr dirty="0"/>
              <a:t> </a:t>
            </a:r>
            <a:r>
              <a:rPr dirty="0" err="1"/>
              <a:t>encoding，字符embedding的concat</a:t>
            </a:r>
            <a:r>
              <a:rPr dirty="0"/>
              <a:t> + </a:t>
            </a:r>
            <a:r>
              <a:rPr dirty="0" err="1"/>
              <a:t>线性变换</a:t>
            </a:r>
            <a:endParaRPr dirty="0"/>
          </a:p>
          <a:p>
            <a:r>
              <a:rPr dirty="0" err="1"/>
              <a:t>算出权重后，对word</a:t>
            </a:r>
            <a:r>
              <a:rPr dirty="0"/>
              <a:t> </a:t>
            </a:r>
            <a:r>
              <a:rPr dirty="0" err="1"/>
              <a:t>encoding和word</a:t>
            </a:r>
            <a:r>
              <a:rPr dirty="0"/>
              <a:t> </a:t>
            </a:r>
            <a:r>
              <a:rPr dirty="0" err="1"/>
              <a:t>embedding进行概率线性组合</a:t>
            </a:r>
            <a:endParaRPr dirty="0"/>
          </a:p>
          <a:p>
            <a:r>
              <a:rPr dirty="0" err="1"/>
              <a:t>上面的公式只有两个alpha是标量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7" name="Shape 2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l：卷积层数</a:t>
            </a:r>
            <a:endParaRPr dirty="0"/>
          </a:p>
          <a:p>
            <a:r>
              <a:rPr dirty="0" err="1"/>
              <a:t>w：卷积窗长度</a:t>
            </a:r>
            <a:r>
              <a:rPr dirty="0"/>
              <a:t>/2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2" name="Shape 24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每层AST</a:t>
            </a:r>
            <a:r>
              <a:rPr dirty="0"/>
              <a:t> Reader </a:t>
            </a:r>
            <a:r>
              <a:rPr dirty="0" err="1"/>
              <a:t>Block有三个输入</a:t>
            </a:r>
            <a:endParaRPr dirty="0"/>
          </a:p>
          <a:p>
            <a:r>
              <a:rPr dirty="0" err="1"/>
              <a:t>一个是原子级的（token级的</a:t>
            </a:r>
            <a:r>
              <a:rPr dirty="0"/>
              <a:t>）：Rule ID</a:t>
            </a:r>
          </a:p>
          <a:p>
            <a:r>
              <a:rPr dirty="0" err="1"/>
              <a:t>一个是序列级的（char级的</a:t>
            </a:r>
            <a:r>
              <a:rPr dirty="0"/>
              <a:t>）：Rule Seq</a:t>
            </a:r>
          </a:p>
          <a:p>
            <a:r>
              <a:rPr dirty="0"/>
              <a:t>NL </a:t>
            </a:r>
            <a:r>
              <a:rPr dirty="0" err="1"/>
              <a:t>Reader的输出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0" name="Shape 25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rule </a:t>
            </a:r>
            <a:r>
              <a:rPr dirty="0" err="1"/>
              <a:t>sequence：AST上的“grammar</a:t>
            </a:r>
            <a:r>
              <a:rPr dirty="0"/>
              <a:t> </a:t>
            </a:r>
            <a:r>
              <a:rPr dirty="0" err="1"/>
              <a:t>rule”的前序序列</a:t>
            </a:r>
            <a:r>
              <a:rPr dirty="0"/>
              <a:t> =&gt; rule embedding</a:t>
            </a:r>
          </a:p>
          <a:p>
            <a:r>
              <a:rPr dirty="0"/>
              <a:t>position </a:t>
            </a:r>
            <a:r>
              <a:rPr dirty="0" err="1"/>
              <a:t>embedding：规则序列的position</a:t>
            </a:r>
            <a:r>
              <a:rPr dirty="0"/>
              <a:t> embedding</a:t>
            </a:r>
          </a:p>
          <a:p>
            <a:r>
              <a:rPr dirty="0"/>
              <a:t>depth </a:t>
            </a:r>
            <a:r>
              <a:rPr dirty="0" err="1"/>
              <a:t>embedding：规则序列每个规则里，左节点的父节点rule</a:t>
            </a:r>
            <a:r>
              <a:rPr dirty="0"/>
              <a:t> embedding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8" name="Shape 25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其实还是根据上一层的输出和对应位置的rule</a:t>
            </a:r>
            <a:r>
              <a:rPr dirty="0"/>
              <a:t> content </a:t>
            </a:r>
            <a:r>
              <a:rPr dirty="0" err="1"/>
              <a:t>encoding做一个线性变换和概率加权，得到新表示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6" name="Shape 26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实质还是Multi</a:t>
            </a:r>
            <a:r>
              <a:rPr dirty="0"/>
              <a:t>-head </a:t>
            </a:r>
            <a:r>
              <a:rPr dirty="0" err="1"/>
              <a:t>Attention，从rule</a:t>
            </a:r>
            <a:r>
              <a:rPr dirty="0"/>
              <a:t> </a:t>
            </a:r>
            <a:r>
              <a:rPr dirty="0" err="1"/>
              <a:t>seq到NL</a:t>
            </a:r>
            <a:r>
              <a:rPr dirty="0"/>
              <a:t> </a:t>
            </a:r>
            <a:r>
              <a:rPr dirty="0" err="1"/>
              <a:t>Desc的注意力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6" name="Shape 27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这层其实就是我们熟知的TBCNN</a:t>
            </a:r>
            <a:endParaRPr dirty="0"/>
          </a:p>
          <a:p>
            <a:r>
              <a:rPr dirty="0"/>
              <a:t>公式：L是卷积层数，M是邻接矩阵（ij为1表示j是i的父），</a:t>
            </a:r>
            <a:r>
              <a:rPr dirty="0" err="1"/>
              <a:t>kt是卷积窗大小，f激活函数论文中用的是GLUE</a:t>
            </a:r>
            <a:endParaRPr dirty="0"/>
          </a:p>
          <a:p>
            <a:r>
              <a:rPr dirty="0" err="1"/>
              <a:t>在AST</a:t>
            </a:r>
            <a:r>
              <a:rPr dirty="0"/>
              <a:t> </a:t>
            </a:r>
            <a:r>
              <a:rPr dirty="0" err="1"/>
              <a:t>Reader的最后，还添加了额外的两层TBCN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3" name="Shape 30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把上一层的输出当成queries，继续进行attention，整合自然语言描述信息</a:t>
            </a: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3" name="Shape 3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然后在重复N2个这样的block之后，最终的输出用于过softmax进行预测。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24" name="Shape 32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我们都知道pointerNet是从已有的信息中copy一个出来，这里就是从自然语言描述中取一个token</a:t>
            </a:r>
            <a:endParaRPr dirty="0"/>
          </a:p>
          <a:p>
            <a:r>
              <a:rPr dirty="0" err="1"/>
              <a:t>又因为decoder预测的目标是一个grammar</a:t>
            </a:r>
            <a:r>
              <a:rPr dirty="0"/>
              <a:t> </a:t>
            </a:r>
            <a:r>
              <a:rPr dirty="0" err="1"/>
              <a:t>rule，所以写成</a:t>
            </a:r>
            <a:r>
              <a:rPr dirty="0"/>
              <a:t>。。。</a:t>
            </a:r>
          </a:p>
          <a:p>
            <a:r>
              <a:rPr dirty="0" err="1"/>
              <a:t>而在预定义类别的softmax和开放式的pointer之间，是通过一个门控机制来组合概率分布的，繁琐，略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4" name="Shape 15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具体说，TreeGen把代码生成任务，转换成了这样一个任务</a:t>
            </a:r>
            <a:r>
              <a:rPr dirty="0"/>
              <a:t>：…</a:t>
            </a:r>
          </a:p>
          <a:p>
            <a:r>
              <a:rPr dirty="0" err="1"/>
              <a:t>通过预测“产生式”序列（前序</a:t>
            </a:r>
            <a:r>
              <a:rPr dirty="0"/>
              <a:t>），</a:t>
            </a:r>
            <a:r>
              <a:rPr dirty="0" err="1"/>
              <a:t>从根节点对程序进行扩张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37" name="Shape 33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后者把每一条属性当成一个token</a:t>
            </a: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3" name="Shape 3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StrAcc：token序列完全一致</a:t>
            </a:r>
            <a:endParaRPr dirty="0"/>
          </a:p>
          <a:p>
            <a:r>
              <a:rPr dirty="0"/>
              <a:t>Acc+：</a:t>
            </a:r>
            <a:r>
              <a:rPr dirty="0" err="1"/>
              <a:t>在StrAcc的基础上允许变量重命名（抹除变量名差异</a:t>
            </a:r>
            <a:r>
              <a:rPr dirty="0"/>
              <a:t>）</a:t>
            </a:r>
          </a:p>
          <a:p>
            <a:endParaRPr dirty="0"/>
          </a:p>
          <a:p>
            <a:r>
              <a:rPr dirty="0" err="1"/>
              <a:t>TreeGen</a:t>
            </a:r>
            <a:r>
              <a:rPr dirty="0"/>
              <a:t> 	18s/epoch </a:t>
            </a:r>
          </a:p>
          <a:p>
            <a:r>
              <a:rPr dirty="0"/>
              <a:t>CNN		180s/epoch</a:t>
            </a:r>
          </a:p>
          <a:p>
            <a:r>
              <a:rPr dirty="0"/>
              <a:t>RNN		49s/epoch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9" name="Shape 34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小结论1：不是每层都加TBCN就最好，但至少加了比完全不加好</a:t>
            </a:r>
          </a:p>
          <a:p>
            <a:r>
              <a:rPr dirty="0"/>
              <a:t>小结论2：不一定acc高bleu就高</a:t>
            </a:r>
          </a:p>
          <a:p>
            <a:r>
              <a:rPr dirty="0"/>
              <a:t>小结论3：字符能提供大量信息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55" name="Shape 35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WKZ14是传统方法，使用了大量模版，虽然在这两个数据集上效果好但是难泛化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挑战与解决思路</a:t>
            </a:r>
            <a:endParaRPr dirty="0"/>
          </a:p>
          <a:p>
            <a:r>
              <a:rPr dirty="0" err="1"/>
              <a:t>使用Transformer和Structural</a:t>
            </a:r>
            <a:r>
              <a:rPr dirty="0"/>
              <a:t> </a:t>
            </a:r>
            <a:r>
              <a:rPr dirty="0" err="1"/>
              <a:t>Conv来捕获程序特征（尤其是结构特征</a:t>
            </a:r>
            <a:r>
              <a:rPr dirty="0"/>
              <a:t>）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7" name="Shape 16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功能视角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2" name="Shape 17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功能视角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7" name="Shape 1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实现视角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8" name="Shape 18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按功能视角的模型模块讲解</a:t>
            </a:r>
            <a:endParaRPr dirty="0"/>
          </a:p>
          <a:p>
            <a:endParaRPr dirty="0"/>
          </a:p>
          <a:p>
            <a:r>
              <a:rPr dirty="0" err="1"/>
              <a:t>第ni个token的字符embeddings</a:t>
            </a:r>
            <a:r>
              <a:rPr dirty="0"/>
              <a:t> </a:t>
            </a:r>
            <a:r>
              <a:rPr dirty="0" err="1"/>
              <a:t>concat</a:t>
            </a:r>
            <a:r>
              <a:rPr dirty="0"/>
              <a:t> + </a:t>
            </a:r>
            <a:r>
              <a:rPr dirty="0" err="1"/>
              <a:t>全连接层：每个token的字符数有最大长度，不足的padding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4" name="Shape 1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self-attention就是常规的Transformer的多头注意力，只是position</a:t>
            </a:r>
            <a:r>
              <a:rPr dirty="0"/>
              <a:t> </a:t>
            </a:r>
            <a:r>
              <a:rPr dirty="0" err="1"/>
              <a:t>embedding是原版的一个变体，考虑了不同层的差异</a:t>
            </a:r>
            <a:endParaRPr dirty="0"/>
          </a:p>
          <a:p>
            <a:endParaRPr dirty="0"/>
          </a:p>
          <a:p>
            <a:r>
              <a:rPr dirty="0" err="1"/>
              <a:t>每两个子层间都添加一组：残差</a:t>
            </a:r>
            <a:r>
              <a:rPr dirty="0"/>
              <a:t> + </a:t>
            </a:r>
            <a:r>
              <a:rPr dirty="0" err="1"/>
              <a:t>层归一化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3" name="Shape 20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b：层数</a:t>
            </a:r>
            <a:r>
              <a:rPr dirty="0"/>
              <a:t>——</a:t>
            </a:r>
            <a:r>
              <a:rPr dirty="0" err="1"/>
              <a:t>第几个block</a:t>
            </a:r>
            <a:endParaRPr dirty="0"/>
          </a:p>
          <a:p>
            <a:r>
              <a:rPr dirty="0" err="1"/>
              <a:t>i：index</a:t>
            </a:r>
            <a:r>
              <a:rPr dirty="0"/>
              <a:t>——</a:t>
            </a:r>
            <a:r>
              <a:rPr dirty="0" err="1"/>
              <a:t>第几个word</a:t>
            </a:r>
            <a:endParaRPr dirty="0"/>
          </a:p>
          <a:p>
            <a:r>
              <a:rPr dirty="0" err="1"/>
              <a:t>j：维数</a:t>
            </a:r>
            <a:r>
              <a:rPr dirty="0"/>
              <a:t>——</a:t>
            </a:r>
            <a:r>
              <a:rPr dirty="0" err="1"/>
              <a:t>哪维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16400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4000">
                <a:latin typeface="Arial Hebrew Scholar"/>
                <a:ea typeface="Arial Hebrew Scholar"/>
                <a:cs typeface="Arial Hebrew Scholar"/>
                <a:sym typeface="Arial Hebrew Scholar"/>
              </a:defRPr>
            </a:lvl1pPr>
          </a:lstStyle>
          <a:p>
            <a:r>
              <a:t>标题文本</a:t>
            </a:r>
          </a:p>
        </p:txBody>
      </p:sp>
      <p:sp>
        <p:nvSpPr>
          <p:cNvPr id="118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9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1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8.png"/><Relationship Id="rId5" Type="http://schemas.openxmlformats.org/officeDocument/2006/relationships/image" Target="../media/image45.png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2020.03.18…"/>
          <p:cNvSpPr txBox="1">
            <a:spLocks noGrp="1"/>
          </p:cNvSpPr>
          <p:nvPr>
            <p:ph type="body" sz="quarter" idx="1"/>
          </p:nvPr>
        </p:nvSpPr>
        <p:spPr>
          <a:xfrm>
            <a:off x="952500" y="7342915"/>
            <a:ext cx="11099800" cy="1197409"/>
          </a:xfrm>
          <a:prstGeom prst="rect">
            <a:avLst/>
          </a:prstGeom>
        </p:spPr>
        <p:txBody>
          <a:bodyPr/>
          <a:lstStyle/>
          <a:p>
            <a:pPr marL="0" indent="0" algn="r">
              <a:spcBef>
                <a:spcPts val="0"/>
              </a:spcBef>
              <a:buSzTx/>
              <a:buNone/>
              <a:defRPr sz="2000"/>
            </a:pPr>
            <a:r>
              <a:t>2020.03.18</a:t>
            </a:r>
          </a:p>
          <a:p>
            <a:pPr marL="0" indent="0" algn="r">
              <a:spcBef>
                <a:spcPts val="0"/>
              </a:spcBef>
              <a:buSzTx/>
              <a:buNone/>
              <a:defRPr sz="2000"/>
            </a:pPr>
            <a:r>
              <a:t>Reporter：Zhiyi Fu</a:t>
            </a:r>
          </a:p>
        </p:txBody>
      </p:sp>
      <p:pic>
        <p:nvPicPr>
          <p:cNvPr id="129" name="截屏2020-03-17上午1.01.40.png" descr="截屏2020-03-17上午1.01.4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3441700"/>
            <a:ext cx="11658600" cy="28702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E4AD2E9-BE95-4547-B55D-70FBB9B7852D}"/>
              </a:ext>
            </a:extLst>
          </p:cNvPr>
          <p:cNvSpPr txBox="1"/>
          <p:nvPr/>
        </p:nvSpPr>
        <p:spPr>
          <a:xfrm>
            <a:off x="5691238" y="1452099"/>
            <a:ext cx="1622323" cy="5020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0" defTabSz="457200" hangingPunct="1">
              <a:lnSpc>
                <a:spcPct val="117999"/>
              </a:lnSpc>
            </a:pPr>
            <a:r>
              <a:rPr lang="en" altLang="zh-CN" sz="2200" b="0" dirty="0">
                <a:solidFill>
                  <a:srgbClr val="FF0000"/>
                </a:solidFill>
              </a:rPr>
              <a:t>AAAI2020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Model — Another 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r>
              <a:t>Model — Another View</a:t>
            </a:r>
          </a:p>
        </p:txBody>
      </p:sp>
      <p:sp>
        <p:nvSpPr>
          <p:cNvPr id="175" name="An encoder — encodes the text descripti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635000" indent="-635000">
              <a:buSzPct val="100000"/>
              <a:buAutoNum type="arabicPeriod"/>
            </a:pPr>
            <a:r>
              <a:rPr dirty="0"/>
              <a:t>An encoder — encodes the text description</a:t>
            </a:r>
          </a:p>
          <a:p>
            <a:pPr marL="635000" indent="-635000">
              <a:buSzPct val="100000"/>
              <a:buAutoNum type="arabicPeriod"/>
            </a:pPr>
            <a:r>
              <a:rPr dirty="0"/>
              <a:t>A decoder — the first several blocks encode the partial AST, the rest several blocks predict next grammar rule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9741244-931D-854F-9723-D42DBEAEEB7E}"/>
              </a:ext>
            </a:extLst>
          </p:cNvPr>
          <p:cNvSpPr/>
          <p:nvPr/>
        </p:nvSpPr>
        <p:spPr>
          <a:xfrm>
            <a:off x="6199770" y="1652046"/>
            <a:ext cx="1313181" cy="4513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 hangingPunct="1">
              <a:lnSpc>
                <a:spcPct val="117999"/>
              </a:lnSpc>
            </a:pPr>
            <a:r>
              <a:rPr lang="zh-CN" altLang="en-US" sz="2200" b="0" dirty="0">
                <a:solidFill>
                  <a:srgbClr val="FF0000"/>
                </a:solidFill>
              </a:rPr>
              <a:t>实现视角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Model — NL Read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r>
              <a:t>Model — NL Reader</a:t>
            </a:r>
          </a:p>
        </p:txBody>
      </p:sp>
      <p:sp>
        <p:nvSpPr>
          <p:cNvPr id="180" name="Word embedding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t>Word embedding</a:t>
            </a:r>
          </a:p>
          <a:p>
            <a:r>
              <a:t>Concatenated character embeddings + FC + LN</a:t>
            </a:r>
          </a:p>
        </p:txBody>
      </p:sp>
      <p:pic>
        <p:nvPicPr>
          <p:cNvPr id="181" name="截屏2020-03-17上午2.46.55.png" descr="截屏2020-03-17上午2.46.5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8907" y="4692365"/>
            <a:ext cx="5029201" cy="444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截屏2020-03-17上午2.49.28.png" descr="截屏2020-03-17上午2.49.2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2607" y="4546600"/>
            <a:ext cx="3416301" cy="660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矩形 矩形" descr="矩形 矩形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814591" y="5971593"/>
            <a:ext cx="1413685" cy="774209"/>
          </a:xfrm>
          <a:prstGeom prst="rect">
            <a:avLst/>
          </a:prstGeom>
        </p:spPr>
      </p:pic>
      <p:pic>
        <p:nvPicPr>
          <p:cNvPr id="185" name="矩形 矩形" descr="矩形 矩形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8498135" y="8380393"/>
            <a:ext cx="3313524" cy="774209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8C647BE-1AEB-0F4F-930A-2763AB44E001}"/>
              </a:ext>
            </a:extLst>
          </p:cNvPr>
          <p:cNvSpPr/>
          <p:nvPr/>
        </p:nvSpPr>
        <p:spPr>
          <a:xfrm>
            <a:off x="5663381" y="1765926"/>
            <a:ext cx="6951406" cy="1649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 hangingPunct="1">
              <a:lnSpc>
                <a:spcPct val="117999"/>
              </a:lnSpc>
            </a:pPr>
            <a:r>
              <a:rPr lang="zh-CN" altLang="en-US" sz="2200" b="0" dirty="0">
                <a:solidFill>
                  <a:srgbClr val="FF0000"/>
                </a:solidFill>
              </a:rPr>
              <a:t>按功能视角的模型模块讲解</a:t>
            </a:r>
          </a:p>
          <a:p>
            <a:pPr lvl="0" defTabSz="457200" hangingPunct="1">
              <a:lnSpc>
                <a:spcPct val="117999"/>
              </a:lnSpc>
            </a:pPr>
            <a:endParaRPr lang="zh-CN" altLang="en-US" sz="2200" b="0" dirty="0">
              <a:solidFill>
                <a:srgbClr val="FF0000"/>
              </a:solidFill>
            </a:endParaRPr>
          </a:p>
          <a:p>
            <a:pPr lvl="0" defTabSz="457200" hangingPunct="1">
              <a:lnSpc>
                <a:spcPct val="117999"/>
              </a:lnSpc>
            </a:pPr>
            <a:r>
              <a:rPr lang="zh-CN" altLang="en-US" sz="2200" b="0" dirty="0">
                <a:solidFill>
                  <a:srgbClr val="FF0000"/>
                </a:solidFill>
              </a:rPr>
              <a:t>第</a:t>
            </a:r>
            <a:r>
              <a:rPr lang="en" altLang="zh-CN" sz="2200" b="0" dirty="0" err="1">
                <a:solidFill>
                  <a:srgbClr val="FF0000"/>
                </a:solidFill>
              </a:rPr>
              <a:t>ni</a:t>
            </a:r>
            <a:r>
              <a:rPr lang="zh-CN" altLang="en-US" sz="2200" b="0" dirty="0">
                <a:solidFill>
                  <a:srgbClr val="FF0000"/>
                </a:solidFill>
              </a:rPr>
              <a:t>个</a:t>
            </a:r>
            <a:r>
              <a:rPr lang="en" altLang="zh-CN" sz="2200" b="0" dirty="0">
                <a:solidFill>
                  <a:srgbClr val="FF0000"/>
                </a:solidFill>
              </a:rPr>
              <a:t>token</a:t>
            </a:r>
            <a:r>
              <a:rPr lang="zh-CN" altLang="en-US" sz="2200" b="0" dirty="0">
                <a:solidFill>
                  <a:srgbClr val="FF0000"/>
                </a:solidFill>
              </a:rPr>
              <a:t>的字符</a:t>
            </a:r>
            <a:r>
              <a:rPr lang="en" altLang="zh-CN" sz="2200" b="0" dirty="0">
                <a:solidFill>
                  <a:srgbClr val="FF0000"/>
                </a:solidFill>
              </a:rPr>
              <a:t>embeddings </a:t>
            </a:r>
            <a:r>
              <a:rPr lang="en" altLang="zh-CN" sz="2200" b="0" dirty="0" err="1">
                <a:solidFill>
                  <a:srgbClr val="FF0000"/>
                </a:solidFill>
              </a:rPr>
              <a:t>concat</a:t>
            </a:r>
            <a:r>
              <a:rPr lang="en" altLang="zh-CN" sz="2200" b="0" dirty="0">
                <a:solidFill>
                  <a:srgbClr val="FF0000"/>
                </a:solidFill>
              </a:rPr>
              <a:t> + </a:t>
            </a:r>
            <a:r>
              <a:rPr lang="zh-CN" altLang="en-US" sz="2200" b="0" dirty="0">
                <a:solidFill>
                  <a:srgbClr val="FF0000"/>
                </a:solidFill>
              </a:rPr>
              <a:t>全连接层：每个</a:t>
            </a:r>
            <a:r>
              <a:rPr lang="en" altLang="zh-CN" sz="2200" b="0" dirty="0">
                <a:solidFill>
                  <a:srgbClr val="FF0000"/>
                </a:solidFill>
              </a:rPr>
              <a:t>token</a:t>
            </a:r>
            <a:r>
              <a:rPr lang="zh-CN" altLang="en-US" sz="2200" b="0" dirty="0">
                <a:solidFill>
                  <a:srgbClr val="FF0000"/>
                </a:solidFill>
              </a:rPr>
              <a:t>的字符数有最大长度，不足的</a:t>
            </a:r>
            <a:r>
              <a:rPr lang="en" altLang="zh-CN" sz="2200" b="0" dirty="0">
                <a:solidFill>
                  <a:srgbClr val="FF0000"/>
                </a:solidFill>
              </a:rPr>
              <a:t>padding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Model — NL Read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r>
              <a:t>Model — NL Reader</a:t>
            </a:r>
          </a:p>
        </p:txBody>
      </p:sp>
      <p:sp>
        <p:nvSpPr>
          <p:cNvPr id="191" name="Transformer block here consists of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t>Transformer block here consists of</a:t>
            </a:r>
          </a:p>
          <a:p>
            <a:pPr marL="1270000" lvl="1" indent="-635000">
              <a:buSzPct val="100000"/>
              <a:buAutoNum type="arabicPeriod"/>
            </a:pPr>
            <a:r>
              <a:t>Self-attention (+RC &amp; LN)</a:t>
            </a:r>
          </a:p>
          <a:p>
            <a:pPr marL="1270000" lvl="1" indent="-635000">
              <a:buSzPct val="100000"/>
              <a:buAutoNum type="arabicPeriod"/>
            </a:pPr>
            <a:r>
              <a:t>Gating mechanism (+RC &amp; LN) </a:t>
            </a:r>
          </a:p>
          <a:p>
            <a:pPr marL="1270000" lvl="1" indent="-635000">
              <a:buSzPct val="100000"/>
              <a:buAutoNum type="arabicPeriod"/>
            </a:pPr>
            <a:r>
              <a:t>2*Word convolution (+RC &amp; LN)</a:t>
            </a:r>
          </a:p>
        </p:txBody>
      </p:sp>
      <p:pic>
        <p:nvPicPr>
          <p:cNvPr id="192" name="截屏2020-03-17上午2.46.55.png" descr="截屏2020-03-17上午2.46.5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1949" y="3511550"/>
            <a:ext cx="5029201" cy="4445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EF7CD1C-68A5-D94F-BD57-FA6DEC1FFABB}"/>
              </a:ext>
            </a:extLst>
          </p:cNvPr>
          <p:cNvSpPr/>
          <p:nvPr/>
        </p:nvSpPr>
        <p:spPr>
          <a:xfrm>
            <a:off x="4601496" y="763253"/>
            <a:ext cx="8249265" cy="1649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 hangingPunct="1">
              <a:lnSpc>
                <a:spcPct val="117999"/>
              </a:lnSpc>
            </a:pPr>
            <a:r>
              <a:rPr lang="en" altLang="zh-CN" sz="2200" b="0" dirty="0">
                <a:solidFill>
                  <a:srgbClr val="FF0000"/>
                </a:solidFill>
              </a:rPr>
              <a:t>self-attention</a:t>
            </a:r>
            <a:r>
              <a:rPr lang="zh-CN" altLang="en-US" sz="2200" b="0" dirty="0">
                <a:solidFill>
                  <a:srgbClr val="FF0000"/>
                </a:solidFill>
              </a:rPr>
              <a:t>就是常规的</a:t>
            </a:r>
            <a:r>
              <a:rPr lang="en" altLang="zh-CN" sz="2200" b="0" dirty="0">
                <a:solidFill>
                  <a:srgbClr val="FF0000"/>
                </a:solidFill>
              </a:rPr>
              <a:t>Transformer</a:t>
            </a:r>
            <a:r>
              <a:rPr lang="zh-CN" altLang="en-US" sz="2200" b="0" dirty="0">
                <a:solidFill>
                  <a:srgbClr val="FF0000"/>
                </a:solidFill>
              </a:rPr>
              <a:t>的多头注意力，只是</a:t>
            </a:r>
            <a:r>
              <a:rPr lang="en" altLang="zh-CN" sz="2200" b="0" dirty="0">
                <a:solidFill>
                  <a:srgbClr val="FF0000"/>
                </a:solidFill>
              </a:rPr>
              <a:t>position embedding</a:t>
            </a:r>
            <a:r>
              <a:rPr lang="zh-CN" altLang="en-US" sz="2200" b="0" dirty="0">
                <a:solidFill>
                  <a:srgbClr val="FF0000"/>
                </a:solidFill>
              </a:rPr>
              <a:t>是原版的一个变体，考虑了不同层的差异</a:t>
            </a:r>
          </a:p>
          <a:p>
            <a:pPr lvl="0" defTabSz="457200" hangingPunct="1">
              <a:lnSpc>
                <a:spcPct val="117999"/>
              </a:lnSpc>
            </a:pPr>
            <a:endParaRPr lang="zh-CN" altLang="en-US" sz="2200" b="0" dirty="0">
              <a:solidFill>
                <a:srgbClr val="FF0000"/>
              </a:solidFill>
            </a:endParaRPr>
          </a:p>
          <a:p>
            <a:pPr lvl="0" defTabSz="457200" hangingPunct="1">
              <a:lnSpc>
                <a:spcPct val="117999"/>
              </a:lnSpc>
            </a:pPr>
            <a:r>
              <a:rPr lang="zh-CN" altLang="en-US" sz="2200" b="0" dirty="0">
                <a:solidFill>
                  <a:srgbClr val="FF0000"/>
                </a:solidFill>
              </a:rPr>
              <a:t>每两个子层间都添加一组：残差 </a:t>
            </a:r>
            <a:r>
              <a:rPr lang="en-US" altLang="zh-CN" sz="2200" b="0" dirty="0">
                <a:solidFill>
                  <a:srgbClr val="FF0000"/>
                </a:solidFill>
              </a:rPr>
              <a:t>+ </a:t>
            </a:r>
            <a:r>
              <a:rPr lang="zh-CN" altLang="en-US" sz="2200" b="0" dirty="0">
                <a:solidFill>
                  <a:srgbClr val="FF0000"/>
                </a:solidFill>
              </a:rPr>
              <a:t>层归一化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Model — NL Read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r>
              <a:t>Model — NL Reader</a:t>
            </a:r>
          </a:p>
        </p:txBody>
      </p:sp>
      <p:sp>
        <p:nvSpPr>
          <p:cNvPr id="197" name="Transformer block here consists of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rPr dirty="0"/>
              <a:t>Transformer block here consists of</a:t>
            </a:r>
          </a:p>
          <a:p>
            <a:pPr marL="1270000" lvl="1" indent="-635000">
              <a:buSzPct val="100000"/>
              <a:buAutoNum type="arabicPeriod"/>
            </a:pPr>
            <a:r>
              <a:rPr dirty="0"/>
              <a:t>Self-attention</a:t>
            </a:r>
          </a:p>
          <a:p>
            <a:pPr marL="1270000" lvl="1" indent="-635000">
              <a:buSzPct val="100000"/>
              <a:buAutoNum type="arabicPeriod"/>
              <a:defRPr>
                <a:solidFill>
                  <a:srgbClr val="D6D5D5"/>
                </a:solidFill>
              </a:defRPr>
            </a:pPr>
            <a:r>
              <a:rPr dirty="0"/>
              <a:t>Gating mechanism</a:t>
            </a:r>
          </a:p>
          <a:p>
            <a:pPr marL="1270000" lvl="1" indent="-635000">
              <a:buSzPct val="100000"/>
              <a:buAutoNum type="arabicPeriod"/>
              <a:defRPr>
                <a:solidFill>
                  <a:srgbClr val="D6D5D5"/>
                </a:solidFill>
              </a:defRPr>
            </a:pPr>
            <a:r>
              <a:rPr dirty="0"/>
              <a:t>2*Word convolution</a:t>
            </a:r>
          </a:p>
        </p:txBody>
      </p:sp>
      <p:pic>
        <p:nvPicPr>
          <p:cNvPr id="198" name="截屏2020-03-17上午2.46.55.png" descr="截屏2020-03-17上午2.46.5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340" y="3879681"/>
            <a:ext cx="5029201" cy="444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矩形 矩形" descr="矩形 矩形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8150992" y="5856739"/>
            <a:ext cx="3484864" cy="1394175"/>
          </a:xfrm>
          <a:prstGeom prst="rect">
            <a:avLst/>
          </a:prstGeom>
        </p:spPr>
      </p:pic>
      <p:pic>
        <p:nvPicPr>
          <p:cNvPr id="201" name="截屏2020-03-17上午3.02.40.png" descr="截屏2020-03-17上午3.02.4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9329" y="7217383"/>
            <a:ext cx="4419601" cy="83820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D1EC9FA-486C-0342-9685-3B0B6FF25C4B}"/>
              </a:ext>
            </a:extLst>
          </p:cNvPr>
          <p:cNvSpPr/>
          <p:nvPr/>
        </p:nvSpPr>
        <p:spPr>
          <a:xfrm>
            <a:off x="2986935" y="8236427"/>
            <a:ext cx="6502400" cy="125027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457200" hangingPunct="1">
              <a:lnSpc>
                <a:spcPct val="117999"/>
              </a:lnSpc>
            </a:pPr>
            <a:r>
              <a:rPr lang="en" altLang="zh-CN" sz="2200" b="0" dirty="0">
                <a:solidFill>
                  <a:srgbClr val="FF0000"/>
                </a:solidFill>
              </a:rPr>
              <a:t>b</a:t>
            </a:r>
            <a:r>
              <a:rPr lang="zh-CN" altLang="en" sz="2200" b="0" dirty="0">
                <a:solidFill>
                  <a:srgbClr val="FF0000"/>
                </a:solidFill>
              </a:rPr>
              <a:t>：</a:t>
            </a:r>
            <a:r>
              <a:rPr lang="zh-CN" altLang="en-US" sz="2200" b="0" dirty="0">
                <a:solidFill>
                  <a:srgbClr val="FF0000"/>
                </a:solidFill>
              </a:rPr>
              <a:t>层数</a:t>
            </a:r>
            <a:r>
              <a:rPr lang="en-US" altLang="zh-CN" sz="2200" b="0" dirty="0">
                <a:solidFill>
                  <a:srgbClr val="FF0000"/>
                </a:solidFill>
              </a:rPr>
              <a:t>——</a:t>
            </a:r>
            <a:r>
              <a:rPr lang="zh-CN" altLang="en-US" sz="2200" b="0" dirty="0">
                <a:solidFill>
                  <a:srgbClr val="FF0000"/>
                </a:solidFill>
              </a:rPr>
              <a:t>第几个</a:t>
            </a:r>
            <a:r>
              <a:rPr lang="en" altLang="zh-CN" sz="2200" b="0" dirty="0">
                <a:solidFill>
                  <a:srgbClr val="FF0000"/>
                </a:solidFill>
              </a:rPr>
              <a:t>block</a:t>
            </a:r>
          </a:p>
          <a:p>
            <a:pPr lvl="0" defTabSz="457200" hangingPunct="1">
              <a:lnSpc>
                <a:spcPct val="117999"/>
              </a:lnSpc>
            </a:pPr>
            <a:r>
              <a:rPr lang="en" altLang="zh-CN" sz="2200" b="0" dirty="0" err="1">
                <a:solidFill>
                  <a:srgbClr val="FF0000"/>
                </a:solidFill>
              </a:rPr>
              <a:t>i</a:t>
            </a:r>
            <a:r>
              <a:rPr lang="zh-CN" altLang="en" sz="2200" b="0" dirty="0">
                <a:solidFill>
                  <a:srgbClr val="FF0000"/>
                </a:solidFill>
              </a:rPr>
              <a:t>：</a:t>
            </a:r>
            <a:r>
              <a:rPr lang="en" altLang="zh-CN" sz="2200" b="0" dirty="0">
                <a:solidFill>
                  <a:srgbClr val="FF0000"/>
                </a:solidFill>
              </a:rPr>
              <a:t>index——</a:t>
            </a:r>
            <a:r>
              <a:rPr lang="zh-CN" altLang="en-US" sz="2200" b="0" dirty="0">
                <a:solidFill>
                  <a:srgbClr val="FF0000"/>
                </a:solidFill>
              </a:rPr>
              <a:t>第几个</a:t>
            </a:r>
            <a:r>
              <a:rPr lang="en" altLang="zh-CN" sz="2200" b="0" dirty="0">
                <a:solidFill>
                  <a:srgbClr val="FF0000"/>
                </a:solidFill>
              </a:rPr>
              <a:t>word</a:t>
            </a:r>
          </a:p>
          <a:p>
            <a:pPr lvl="0" defTabSz="457200" hangingPunct="1">
              <a:lnSpc>
                <a:spcPct val="117999"/>
              </a:lnSpc>
            </a:pPr>
            <a:r>
              <a:rPr lang="en" altLang="zh-CN" sz="2200" b="0" dirty="0">
                <a:solidFill>
                  <a:srgbClr val="FF0000"/>
                </a:solidFill>
              </a:rPr>
              <a:t>j</a:t>
            </a:r>
            <a:r>
              <a:rPr lang="zh-CN" altLang="en" sz="2200" b="0" dirty="0">
                <a:solidFill>
                  <a:srgbClr val="FF0000"/>
                </a:solidFill>
              </a:rPr>
              <a:t>：</a:t>
            </a:r>
            <a:r>
              <a:rPr lang="zh-CN" altLang="en-US" sz="2200" b="0" dirty="0">
                <a:solidFill>
                  <a:srgbClr val="FF0000"/>
                </a:solidFill>
              </a:rPr>
              <a:t>维数</a:t>
            </a:r>
            <a:r>
              <a:rPr lang="en-US" altLang="zh-CN" sz="2200" b="0" dirty="0">
                <a:solidFill>
                  <a:srgbClr val="FF0000"/>
                </a:solidFill>
              </a:rPr>
              <a:t>——</a:t>
            </a:r>
            <a:r>
              <a:rPr lang="zh-CN" altLang="en-US" sz="2200" b="0" dirty="0">
                <a:solidFill>
                  <a:srgbClr val="FF0000"/>
                </a:solidFill>
              </a:rPr>
              <a:t>哪维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Model — NL Read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r>
              <a:t>Model — NL Reader</a:t>
            </a:r>
          </a:p>
        </p:txBody>
      </p:sp>
      <p:sp>
        <p:nvSpPr>
          <p:cNvPr id="206" name="Transformer block here consists of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t>Transformer block here consists of</a:t>
            </a:r>
          </a:p>
          <a:p>
            <a:pPr marL="1270000" lvl="1" indent="-635000">
              <a:buSzPct val="100000"/>
              <a:buAutoNum type="arabicPeriod"/>
              <a:defRPr>
                <a:solidFill>
                  <a:srgbClr val="D6D5D5"/>
                </a:solidFill>
              </a:defRPr>
            </a:pPr>
            <a:r>
              <a:t>Self-attention</a:t>
            </a:r>
          </a:p>
          <a:p>
            <a:pPr marL="1270000" lvl="1" indent="-635000">
              <a:buSzPct val="100000"/>
              <a:buAutoNum type="arabicPeriod"/>
            </a:pPr>
            <a:r>
              <a:t>Gating mechanism</a:t>
            </a:r>
          </a:p>
          <a:p>
            <a:pPr marL="1270000" lvl="1" indent="-635000">
              <a:buSzPct val="100000"/>
              <a:buAutoNum type="arabicPeriod"/>
              <a:defRPr>
                <a:solidFill>
                  <a:srgbClr val="D6D5D5"/>
                </a:solidFill>
              </a:defRPr>
            </a:pPr>
            <a:r>
              <a:t>2*Word convolution</a:t>
            </a:r>
          </a:p>
        </p:txBody>
      </p:sp>
      <p:pic>
        <p:nvPicPr>
          <p:cNvPr id="207" name="截屏2020-03-17上午2.46.55.png" descr="截屏2020-03-17上午2.46.5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340" y="3879681"/>
            <a:ext cx="5029201" cy="444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矩形 矩形" descr="矩形 矩形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678434" y="5222511"/>
            <a:ext cx="5492397" cy="7742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方程"/>
              <p:cNvSpPr txBox="1"/>
              <p:nvPr/>
            </p:nvSpPr>
            <p:spPr>
              <a:xfrm>
                <a:off x="2568244" y="6664704"/>
                <a:ext cx="1955682" cy="39821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𝑠𝑒𝑙𝑓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bSup>
                        <m:sSub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𝑠𝑒𝑙𝑓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sz="2400"/>
              </a:p>
            </p:txBody>
          </p:sp>
        </mc:Choice>
        <mc:Fallback>
          <p:sp>
            <p:nvSpPr>
              <p:cNvPr id="210" name="方程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244" y="6664704"/>
                <a:ext cx="1955682" cy="398213"/>
              </a:xfrm>
              <a:prstGeom prst="rect">
                <a:avLst/>
              </a:prstGeom>
              <a:blipFill>
                <a:blip r:embed="rId5"/>
                <a:stretch>
                  <a:fillRect l="-5161" t="-3125" r="-29032" b="-3437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1" name="方程"/>
              <p:cNvSpPr txBox="1"/>
              <p:nvPr/>
            </p:nvSpPr>
            <p:spPr>
              <a:xfrm>
                <a:off x="2568244" y="7183639"/>
                <a:ext cx="1681409" cy="39020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bSup>
                        <m:sSub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sz="2400"/>
              </a:p>
            </p:txBody>
          </p:sp>
        </mc:Choice>
        <mc:Fallback>
          <p:sp>
            <p:nvSpPr>
              <p:cNvPr id="211" name="方程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244" y="7183639"/>
                <a:ext cx="1681409" cy="390206"/>
              </a:xfrm>
              <a:prstGeom prst="rect">
                <a:avLst/>
              </a:prstGeom>
              <a:blipFill>
                <a:blip r:embed="rId6"/>
                <a:stretch>
                  <a:fillRect l="-5970" t="-3226" r="-24627" b="-3871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2" name="方程"/>
              <p:cNvSpPr txBox="1"/>
              <p:nvPr/>
            </p:nvSpPr>
            <p:spPr>
              <a:xfrm>
                <a:off x="2568244" y="7694568"/>
                <a:ext cx="1931383" cy="39821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bSup>
                        <m:sSub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𝑠𝑒𝑙𝑓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sz="2400"/>
              </a:p>
            </p:txBody>
          </p:sp>
        </mc:Choice>
        <mc:Fallback>
          <p:sp>
            <p:nvSpPr>
              <p:cNvPr id="212" name="方程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244" y="7694568"/>
                <a:ext cx="1931383" cy="398213"/>
              </a:xfrm>
              <a:prstGeom prst="rect">
                <a:avLst/>
              </a:prstGeom>
              <a:blipFill>
                <a:blip r:embed="rId7"/>
                <a:stretch>
                  <a:fillRect l="-5229" t="-3125" r="-28758" b="-3437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3" name="方程"/>
              <p:cNvSpPr txBox="1"/>
              <p:nvPr/>
            </p:nvSpPr>
            <p:spPr>
              <a:xfrm>
                <a:off x="1781051" y="8213504"/>
                <a:ext cx="4383344" cy="39648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Sup>
                        <m:sSub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Sup>
                        <m:sSub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sz="2400"/>
              </a:p>
            </p:txBody>
          </p:sp>
        </mc:Choice>
        <mc:Fallback>
          <p:sp>
            <p:nvSpPr>
              <p:cNvPr id="213" name="方程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051" y="8213504"/>
                <a:ext cx="4383344" cy="396481"/>
              </a:xfrm>
              <a:prstGeom prst="rect">
                <a:avLst/>
              </a:prstGeom>
              <a:blipFill>
                <a:blip r:embed="rId8"/>
                <a:stretch>
                  <a:fillRect l="-2890" t="-3125" r="-17052" b="-4375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4" name="方程"/>
              <p:cNvSpPr txBox="1"/>
              <p:nvPr/>
            </p:nvSpPr>
            <p:spPr>
              <a:xfrm>
                <a:off x="2755291" y="8730708"/>
                <a:ext cx="2754136" cy="39648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sSubSup>
                        <m:sSub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sSubSup>
                        <m:sSub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sSubSup>
                        <m:sSub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sz="2400"/>
              </a:p>
            </p:txBody>
          </p:sp>
        </mc:Choice>
        <mc:Fallback>
          <p:sp>
            <p:nvSpPr>
              <p:cNvPr id="214" name="方程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5291" y="8730708"/>
                <a:ext cx="2754136" cy="396481"/>
              </a:xfrm>
              <a:prstGeom prst="rect">
                <a:avLst/>
              </a:prstGeom>
              <a:blipFill>
                <a:blip r:embed="rId9"/>
                <a:stretch>
                  <a:fillRect l="-3670" t="-3030" r="-25229" b="-3939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7249052C-F7F1-D441-A25C-9BE203BF07AE}"/>
              </a:ext>
            </a:extLst>
          </p:cNvPr>
          <p:cNvSpPr/>
          <p:nvPr/>
        </p:nvSpPr>
        <p:spPr>
          <a:xfrm>
            <a:off x="3835949" y="779467"/>
            <a:ext cx="8801100" cy="2049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 hangingPunct="1">
              <a:lnSpc>
                <a:spcPct val="117999"/>
              </a:lnSpc>
            </a:pPr>
            <a:r>
              <a:rPr lang="en" altLang="zh-CN" sz="2200" b="0" dirty="0" err="1">
                <a:solidFill>
                  <a:srgbClr val="FF0000"/>
                </a:solidFill>
              </a:rPr>
              <a:t>i</a:t>
            </a:r>
            <a:r>
              <a:rPr lang="zh-CN" altLang="en" sz="2200" b="0" dirty="0">
                <a:solidFill>
                  <a:srgbClr val="FF0000"/>
                </a:solidFill>
              </a:rPr>
              <a:t>：</a:t>
            </a:r>
            <a:r>
              <a:rPr lang="zh-CN" altLang="en-US" sz="2200" b="0" dirty="0">
                <a:solidFill>
                  <a:srgbClr val="FF0000"/>
                </a:solidFill>
              </a:rPr>
              <a:t>第</a:t>
            </a:r>
            <a:r>
              <a:rPr lang="en" altLang="zh-CN" sz="2200" b="0" dirty="0" err="1">
                <a:solidFill>
                  <a:srgbClr val="FF0000"/>
                </a:solidFill>
              </a:rPr>
              <a:t>i</a:t>
            </a:r>
            <a:r>
              <a:rPr lang="zh-CN" altLang="en-US" sz="2200" b="0" dirty="0">
                <a:solidFill>
                  <a:srgbClr val="FF0000"/>
                </a:solidFill>
              </a:rPr>
              <a:t>个</a:t>
            </a:r>
            <a:r>
              <a:rPr lang="en" altLang="zh-CN" sz="2200" b="0" dirty="0">
                <a:solidFill>
                  <a:srgbClr val="FF0000"/>
                </a:solidFill>
              </a:rPr>
              <a:t>token</a:t>
            </a:r>
          </a:p>
          <a:p>
            <a:pPr lvl="0" defTabSz="457200" hangingPunct="1">
              <a:lnSpc>
                <a:spcPct val="117999"/>
              </a:lnSpc>
            </a:pPr>
            <a:r>
              <a:rPr lang="en" altLang="zh-CN" sz="2200" b="0" dirty="0" err="1">
                <a:solidFill>
                  <a:srgbClr val="FF0000"/>
                </a:solidFill>
              </a:rPr>
              <a:t>yi</a:t>
            </a:r>
            <a:r>
              <a:rPr lang="zh-CN" altLang="en" sz="2200" b="0" dirty="0">
                <a:solidFill>
                  <a:srgbClr val="FF0000"/>
                </a:solidFill>
              </a:rPr>
              <a:t>：</a:t>
            </a:r>
            <a:r>
              <a:rPr lang="en" altLang="zh-CN" sz="2200" b="0" dirty="0">
                <a:solidFill>
                  <a:srgbClr val="FF0000"/>
                </a:solidFill>
              </a:rPr>
              <a:t>self-attention</a:t>
            </a:r>
            <a:r>
              <a:rPr lang="zh-CN" altLang="en-US" sz="2200" b="0" dirty="0">
                <a:solidFill>
                  <a:srgbClr val="FF0000"/>
                </a:solidFill>
              </a:rPr>
              <a:t>对应该词的输出</a:t>
            </a:r>
          </a:p>
          <a:p>
            <a:pPr lvl="0" defTabSz="457200" hangingPunct="1">
              <a:lnSpc>
                <a:spcPct val="117999"/>
              </a:lnSpc>
            </a:pPr>
            <a:r>
              <a:rPr lang="en" altLang="zh-CN" sz="2200" b="0" dirty="0" err="1">
                <a:solidFill>
                  <a:srgbClr val="FF0000"/>
                </a:solidFill>
              </a:rPr>
              <a:t>ni</a:t>
            </a:r>
            <a:r>
              <a:rPr lang="zh-CN" altLang="en" sz="2200" b="0" dirty="0">
                <a:solidFill>
                  <a:srgbClr val="FF0000"/>
                </a:solidFill>
              </a:rPr>
              <a:t>：</a:t>
            </a:r>
            <a:r>
              <a:rPr lang="en" altLang="zh-CN" sz="2200" b="0" dirty="0">
                <a:solidFill>
                  <a:srgbClr val="FF0000"/>
                </a:solidFill>
              </a:rPr>
              <a:t>word encoding</a:t>
            </a:r>
            <a:r>
              <a:rPr lang="zh-CN" altLang="en" sz="2200" b="0" dirty="0">
                <a:solidFill>
                  <a:srgbClr val="FF0000"/>
                </a:solidFill>
              </a:rPr>
              <a:t>，</a:t>
            </a:r>
            <a:r>
              <a:rPr lang="zh-CN" altLang="en-US" sz="2200" b="0" dirty="0">
                <a:solidFill>
                  <a:srgbClr val="FF0000"/>
                </a:solidFill>
              </a:rPr>
              <a:t>字符</a:t>
            </a:r>
            <a:r>
              <a:rPr lang="en" altLang="zh-CN" sz="2200" b="0" dirty="0">
                <a:solidFill>
                  <a:srgbClr val="FF0000"/>
                </a:solidFill>
              </a:rPr>
              <a:t>embedding</a:t>
            </a:r>
            <a:r>
              <a:rPr lang="zh-CN" altLang="en-US" sz="2200" b="0" dirty="0">
                <a:solidFill>
                  <a:srgbClr val="FF0000"/>
                </a:solidFill>
              </a:rPr>
              <a:t>的</a:t>
            </a:r>
            <a:r>
              <a:rPr lang="en" altLang="zh-CN" sz="2200" b="0" dirty="0" err="1">
                <a:solidFill>
                  <a:srgbClr val="FF0000"/>
                </a:solidFill>
              </a:rPr>
              <a:t>concat</a:t>
            </a:r>
            <a:r>
              <a:rPr lang="en" altLang="zh-CN" sz="2200" b="0" dirty="0">
                <a:solidFill>
                  <a:srgbClr val="FF0000"/>
                </a:solidFill>
              </a:rPr>
              <a:t> + </a:t>
            </a:r>
            <a:r>
              <a:rPr lang="zh-CN" altLang="en-US" sz="2200" b="0" dirty="0">
                <a:solidFill>
                  <a:srgbClr val="FF0000"/>
                </a:solidFill>
              </a:rPr>
              <a:t>线性变换</a:t>
            </a:r>
          </a:p>
          <a:p>
            <a:pPr lvl="0" defTabSz="457200" hangingPunct="1">
              <a:lnSpc>
                <a:spcPct val="117999"/>
              </a:lnSpc>
            </a:pPr>
            <a:r>
              <a:rPr lang="zh-CN" altLang="en-US" sz="2200" b="0" dirty="0">
                <a:solidFill>
                  <a:srgbClr val="FF0000"/>
                </a:solidFill>
              </a:rPr>
              <a:t>算出权重后，对</a:t>
            </a:r>
            <a:r>
              <a:rPr lang="en" altLang="zh-CN" sz="2200" b="0" dirty="0">
                <a:solidFill>
                  <a:srgbClr val="FF0000"/>
                </a:solidFill>
              </a:rPr>
              <a:t>word encoding</a:t>
            </a:r>
            <a:r>
              <a:rPr lang="zh-CN" altLang="en-US" sz="2200" b="0" dirty="0">
                <a:solidFill>
                  <a:srgbClr val="FF0000"/>
                </a:solidFill>
              </a:rPr>
              <a:t>和</a:t>
            </a:r>
            <a:r>
              <a:rPr lang="en" altLang="zh-CN" sz="2200" b="0" dirty="0">
                <a:solidFill>
                  <a:srgbClr val="FF0000"/>
                </a:solidFill>
              </a:rPr>
              <a:t>word embedding</a:t>
            </a:r>
            <a:r>
              <a:rPr lang="zh-CN" altLang="en-US" sz="2200" b="0" dirty="0">
                <a:solidFill>
                  <a:srgbClr val="FF0000"/>
                </a:solidFill>
              </a:rPr>
              <a:t>进行概率线性组合</a:t>
            </a:r>
          </a:p>
          <a:p>
            <a:pPr lvl="0" defTabSz="457200" hangingPunct="1">
              <a:lnSpc>
                <a:spcPct val="117999"/>
              </a:lnSpc>
            </a:pPr>
            <a:r>
              <a:rPr lang="zh-CN" altLang="en-US" sz="2200" b="0" dirty="0">
                <a:solidFill>
                  <a:srgbClr val="FF0000"/>
                </a:solidFill>
              </a:rPr>
              <a:t>上面的公式只有两个</a:t>
            </a:r>
            <a:r>
              <a:rPr lang="en" altLang="zh-CN" sz="2200" b="0" dirty="0">
                <a:solidFill>
                  <a:srgbClr val="FF0000"/>
                </a:solidFill>
              </a:rPr>
              <a:t>alpha</a:t>
            </a:r>
            <a:r>
              <a:rPr lang="zh-CN" altLang="en-US" sz="2200" b="0" dirty="0">
                <a:solidFill>
                  <a:srgbClr val="FF0000"/>
                </a:solidFill>
              </a:rPr>
              <a:t>是标量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Model — NL Read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r>
              <a:t>Model — NL Reader</a:t>
            </a:r>
          </a:p>
        </p:txBody>
      </p:sp>
      <p:sp>
        <p:nvSpPr>
          <p:cNvPr id="219" name="Transformer block here consists of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t>Transformer block here consists of</a:t>
            </a:r>
          </a:p>
          <a:p>
            <a:pPr marL="1270000" lvl="1" indent="-635000">
              <a:buSzPct val="100000"/>
              <a:buAutoNum type="arabicPeriod"/>
              <a:defRPr>
                <a:solidFill>
                  <a:srgbClr val="D6D5D5"/>
                </a:solidFill>
              </a:defRPr>
            </a:pPr>
            <a:r>
              <a:t>Self-attention</a:t>
            </a:r>
          </a:p>
          <a:p>
            <a:pPr marL="1270000" lvl="1" indent="-635000">
              <a:buSzPct val="100000"/>
              <a:buAutoNum type="arabicPeriod"/>
              <a:defRPr>
                <a:solidFill>
                  <a:srgbClr val="D6D5D5"/>
                </a:solidFill>
              </a:defRPr>
            </a:pPr>
            <a:r>
              <a:t>Gating mechanism</a:t>
            </a:r>
          </a:p>
          <a:p>
            <a:pPr marL="1270000" lvl="1" indent="-635000">
              <a:buSzPct val="100000"/>
              <a:buAutoNum type="arabicPeriod"/>
            </a:pPr>
            <a:r>
              <a:t>2*Word convolution</a:t>
            </a:r>
          </a:p>
        </p:txBody>
      </p:sp>
      <p:pic>
        <p:nvPicPr>
          <p:cNvPr id="220" name="截屏2020-03-17上午2.46.55.png" descr="截屏2020-03-17上午2.46.5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340" y="3879681"/>
            <a:ext cx="5029201" cy="444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矩形 矩形" descr="矩形 矩形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8325133" y="4489696"/>
            <a:ext cx="3196336" cy="774208"/>
          </a:xfrm>
          <a:prstGeom prst="rect">
            <a:avLst/>
          </a:prstGeom>
        </p:spPr>
      </p:pic>
      <p:pic>
        <p:nvPicPr>
          <p:cNvPr id="223" name="截屏2020-03-17上午3.36.37.png" descr="截屏2020-03-17上午3.36.37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0651" y="6480164"/>
            <a:ext cx="5118101" cy="584201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4" name="方程"/>
              <p:cNvSpPr txBox="1"/>
              <p:nvPr/>
            </p:nvSpPr>
            <p:spPr>
              <a:xfrm>
                <a:off x="1602918" y="7175749"/>
                <a:ext cx="1915458" cy="39648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𝑐𝑜𝑛𝑣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,0)</m:t>
                          </m:r>
                        </m:sup>
                      </m:sSubSup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𝑔𝑎𝑡𝑒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sz="2400"/>
              </a:p>
            </p:txBody>
          </p:sp>
        </mc:Choice>
        <mc:Fallback>
          <p:sp>
            <p:nvSpPr>
              <p:cNvPr id="224" name="方程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918" y="7175749"/>
                <a:ext cx="1915458" cy="396482"/>
              </a:xfrm>
              <a:prstGeom prst="rect">
                <a:avLst/>
              </a:prstGeom>
              <a:blipFill>
                <a:blip r:embed="rId6"/>
                <a:stretch>
                  <a:fillRect l="-4605" t="-3125" r="-28289" b="-375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5" name="方程"/>
              <p:cNvSpPr txBox="1"/>
              <p:nvPr/>
            </p:nvSpPr>
            <p:spPr>
              <a:xfrm>
                <a:off x="1569323" y="7683616"/>
                <a:ext cx="3275016" cy="27096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𝑠𝑒𝑝𝑒𝑟𝑎𝑡𝑎𝑏𝑙𝑒𝑐𝑜𝑛𝑣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𝐺𝐸𝐿𝑈</m:t>
                      </m:r>
                    </m:oMath>
                  </m:oMathPara>
                </a14:m>
                <a:endParaRPr sz="2400"/>
              </a:p>
            </p:txBody>
          </p:sp>
        </mc:Choice>
        <mc:Fallback>
          <p:sp>
            <p:nvSpPr>
              <p:cNvPr id="225" name="方程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323" y="7683616"/>
                <a:ext cx="3275016" cy="270968"/>
              </a:xfrm>
              <a:prstGeom prst="rect">
                <a:avLst/>
              </a:prstGeom>
              <a:blipFill>
                <a:blip r:embed="rId7"/>
                <a:stretch>
                  <a:fillRect l="-4264" r="-6977" b="-8181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85C2550D-BD68-4943-92FF-88A0D35C2FA3}"/>
              </a:ext>
            </a:extLst>
          </p:cNvPr>
          <p:cNvSpPr/>
          <p:nvPr/>
        </p:nvSpPr>
        <p:spPr>
          <a:xfrm>
            <a:off x="3270201" y="7935230"/>
            <a:ext cx="6502400" cy="85081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457200" hangingPunct="1">
              <a:lnSpc>
                <a:spcPct val="117999"/>
              </a:lnSpc>
            </a:pPr>
            <a:r>
              <a:rPr lang="en" altLang="zh-CN" sz="2200" b="0" dirty="0">
                <a:solidFill>
                  <a:srgbClr val="FF0000"/>
                </a:solidFill>
              </a:rPr>
              <a:t>l</a:t>
            </a:r>
            <a:r>
              <a:rPr lang="zh-CN" altLang="en" sz="2200" b="0" dirty="0">
                <a:solidFill>
                  <a:srgbClr val="FF0000"/>
                </a:solidFill>
              </a:rPr>
              <a:t>：</a:t>
            </a:r>
            <a:r>
              <a:rPr lang="zh-CN" altLang="en-US" sz="2200" b="0" dirty="0">
                <a:solidFill>
                  <a:srgbClr val="FF0000"/>
                </a:solidFill>
              </a:rPr>
              <a:t>卷积层数</a:t>
            </a:r>
          </a:p>
          <a:p>
            <a:pPr lvl="0" defTabSz="457200" hangingPunct="1">
              <a:lnSpc>
                <a:spcPct val="117999"/>
              </a:lnSpc>
            </a:pPr>
            <a:r>
              <a:rPr lang="en" altLang="zh-CN" sz="2200" b="0" dirty="0">
                <a:solidFill>
                  <a:srgbClr val="FF0000"/>
                </a:solidFill>
              </a:rPr>
              <a:t>w</a:t>
            </a:r>
            <a:r>
              <a:rPr lang="zh-CN" altLang="en" sz="2200" b="0" dirty="0">
                <a:solidFill>
                  <a:srgbClr val="FF0000"/>
                </a:solidFill>
              </a:rPr>
              <a:t>：</a:t>
            </a:r>
            <a:r>
              <a:rPr lang="zh-CN" altLang="en-US" sz="2200" b="0" dirty="0">
                <a:solidFill>
                  <a:srgbClr val="FF0000"/>
                </a:solidFill>
              </a:rPr>
              <a:t>卷积窗长度</a:t>
            </a:r>
            <a:r>
              <a:rPr lang="en-US" altLang="zh-CN" sz="2200" b="0" dirty="0">
                <a:solidFill>
                  <a:srgbClr val="FF0000"/>
                </a:solidFill>
              </a:rPr>
              <a:t>/2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Model — AST Read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r>
              <a:t>Model — AST Reader</a:t>
            </a:r>
          </a:p>
        </p:txBody>
      </p:sp>
      <p:sp>
        <p:nvSpPr>
          <p:cNvPr id="230" name="Rule sequence embedding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t>Rule sequence embedding</a:t>
            </a:r>
          </a:p>
          <a:p>
            <a:r>
              <a:t>Rule definition encoding + LN</a:t>
            </a:r>
          </a:p>
          <a:p>
            <a:endParaRPr/>
          </a:p>
          <a:p>
            <a:endParaRPr/>
          </a:p>
          <a:p>
            <a:endParaRPr/>
          </a:p>
          <a:p>
            <a:r>
              <a:t>NL Reader’s output</a:t>
            </a:r>
          </a:p>
        </p:txBody>
      </p:sp>
      <p:pic>
        <p:nvPicPr>
          <p:cNvPr id="231" name="截屏2020-03-17上午3.47.47.png" descr="截屏2020-03-17上午3.47.4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458" y="2597150"/>
            <a:ext cx="4787901" cy="4559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矩形 矩形" descr="矩形 矩形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147208" y="4256436"/>
            <a:ext cx="1298176" cy="889887"/>
          </a:xfrm>
          <a:prstGeom prst="rect">
            <a:avLst/>
          </a:prstGeom>
        </p:spPr>
      </p:pic>
      <p:pic>
        <p:nvPicPr>
          <p:cNvPr id="234" name="矩形 矩形" descr="矩形 矩形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8961611" y="6339573"/>
            <a:ext cx="2409300" cy="774209"/>
          </a:xfrm>
          <a:prstGeom prst="rect">
            <a:avLst/>
          </a:prstGeom>
        </p:spPr>
      </p:pic>
      <p:pic>
        <p:nvPicPr>
          <p:cNvPr id="236" name="截屏2020-03-17下午10.53.48.png" descr="截屏2020-03-17下午10.53.48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7970" y="6406377"/>
            <a:ext cx="3659379" cy="593847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7" name="文本"/>
              <p:cNvSpPr txBox="1"/>
              <p:nvPr/>
            </p:nvSpPr>
            <p:spPr>
              <a:xfrm>
                <a:off x="2675312" y="5640262"/>
                <a:ext cx="3659380" cy="56110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none" lIns="50800" tIns="50800" rIns="50800" bIns="5080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9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𝑟𝑢𝑙𝑒</m:t>
                          </m:r>
                          <m:r>
                            <a:rPr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;⋯;</m:t>
                      </m:r>
                      <m:sSub>
                        <m:sSubPr>
                          <m:ctrlPr>
                            <a:rPr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sz="2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237" name="文本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312" y="5640262"/>
                <a:ext cx="3659380" cy="561102"/>
              </a:xfrm>
              <a:prstGeom prst="rect">
                <a:avLst/>
              </a:prstGeom>
              <a:blipFill>
                <a:blip r:embed="rId7"/>
                <a:stretch>
                  <a:fillRect l="-10381" r="-9689" b="-2045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8" name="截屏2020-03-17下午10.59.40.png" descr="截屏2020-03-17下午10.59.40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88902" y="4833425"/>
            <a:ext cx="4972970" cy="428137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矩形 矩形" descr="矩形 矩形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147208" y="2168929"/>
            <a:ext cx="1298176" cy="889887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44ABD29-510A-CD49-8AF0-CDF25E55857B}"/>
              </a:ext>
            </a:extLst>
          </p:cNvPr>
          <p:cNvSpPr/>
          <p:nvPr/>
        </p:nvSpPr>
        <p:spPr>
          <a:xfrm>
            <a:off x="4505002" y="7397992"/>
            <a:ext cx="6689024" cy="2051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 hangingPunct="1">
              <a:lnSpc>
                <a:spcPct val="117999"/>
              </a:lnSpc>
            </a:pPr>
            <a:r>
              <a:rPr lang="zh-CN" altLang="en-US" sz="2200" b="0" dirty="0">
                <a:solidFill>
                  <a:srgbClr val="FF0000"/>
                </a:solidFill>
              </a:rPr>
              <a:t>每层</a:t>
            </a:r>
            <a:r>
              <a:rPr lang="en" altLang="zh-CN" sz="2200" b="0" dirty="0">
                <a:solidFill>
                  <a:srgbClr val="FF0000"/>
                </a:solidFill>
              </a:rPr>
              <a:t>AST Reader Block</a:t>
            </a:r>
            <a:r>
              <a:rPr lang="zh-CN" altLang="en-US" sz="2200" b="0" dirty="0">
                <a:solidFill>
                  <a:srgbClr val="FF0000"/>
                </a:solidFill>
              </a:rPr>
              <a:t>有三个输入</a:t>
            </a:r>
          </a:p>
          <a:p>
            <a:pPr lvl="0" defTabSz="457200" hangingPunct="1">
              <a:lnSpc>
                <a:spcPct val="117999"/>
              </a:lnSpc>
            </a:pPr>
            <a:r>
              <a:rPr lang="zh-CN" altLang="en-US" sz="2200" b="0" dirty="0">
                <a:solidFill>
                  <a:srgbClr val="FF0000"/>
                </a:solidFill>
              </a:rPr>
              <a:t>一个是原子级的（</a:t>
            </a:r>
            <a:r>
              <a:rPr lang="en" altLang="zh-CN" sz="2200" b="0" dirty="0">
                <a:solidFill>
                  <a:srgbClr val="FF0000"/>
                </a:solidFill>
              </a:rPr>
              <a:t>token</a:t>
            </a:r>
            <a:r>
              <a:rPr lang="zh-CN" altLang="en-US" sz="2200" b="0" dirty="0">
                <a:solidFill>
                  <a:srgbClr val="FF0000"/>
                </a:solidFill>
              </a:rPr>
              <a:t>级的）：</a:t>
            </a:r>
            <a:r>
              <a:rPr lang="en" altLang="zh-CN" sz="2200" b="0" dirty="0">
                <a:solidFill>
                  <a:srgbClr val="FF0000"/>
                </a:solidFill>
              </a:rPr>
              <a:t>Rule ID</a:t>
            </a:r>
          </a:p>
          <a:p>
            <a:pPr lvl="0" defTabSz="457200" hangingPunct="1">
              <a:lnSpc>
                <a:spcPct val="117999"/>
              </a:lnSpc>
            </a:pPr>
            <a:r>
              <a:rPr lang="zh-CN" altLang="en-US" sz="2200" b="0" dirty="0">
                <a:solidFill>
                  <a:srgbClr val="FF0000"/>
                </a:solidFill>
              </a:rPr>
              <a:t>一个是序列级的（</a:t>
            </a:r>
            <a:r>
              <a:rPr lang="en" altLang="zh-CN" sz="2200" b="0" dirty="0">
                <a:solidFill>
                  <a:srgbClr val="FF0000"/>
                </a:solidFill>
              </a:rPr>
              <a:t>char</a:t>
            </a:r>
            <a:r>
              <a:rPr lang="zh-CN" altLang="en-US" sz="2200" b="0" dirty="0">
                <a:solidFill>
                  <a:srgbClr val="FF0000"/>
                </a:solidFill>
              </a:rPr>
              <a:t>级的）：</a:t>
            </a:r>
            <a:r>
              <a:rPr lang="en" altLang="zh-CN" sz="2200" b="0" dirty="0">
                <a:solidFill>
                  <a:srgbClr val="FF0000"/>
                </a:solidFill>
              </a:rPr>
              <a:t>Rule Seq</a:t>
            </a:r>
          </a:p>
          <a:p>
            <a:pPr lvl="0" defTabSz="457200" hangingPunct="1">
              <a:lnSpc>
                <a:spcPct val="117999"/>
              </a:lnSpc>
            </a:pPr>
            <a:r>
              <a:rPr lang="en" altLang="zh-CN" sz="2200" b="0" dirty="0">
                <a:solidFill>
                  <a:srgbClr val="FF0000"/>
                </a:solidFill>
              </a:rPr>
              <a:t>NL Reader</a:t>
            </a:r>
            <a:r>
              <a:rPr lang="zh-CN" altLang="en-US" sz="2200" b="0" dirty="0">
                <a:solidFill>
                  <a:srgbClr val="FF0000"/>
                </a:solidFill>
              </a:rPr>
              <a:t>的输出</a:t>
            </a:r>
          </a:p>
          <a:p>
            <a:pPr lvl="0" defTabSz="457200" hangingPunct="1">
              <a:lnSpc>
                <a:spcPct val="117999"/>
              </a:lnSpc>
            </a:pPr>
            <a:endParaRPr lang="zh-CN" altLang="en-US" sz="2200" b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Model — AST Read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r>
              <a:t>Model — AST Reader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5" name="Transformer block here consists of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 anchor="t"/>
              <a:lstStyle/>
              <a:p>
                <a:r>
                  <a:t>Transformer block here consists of</a:t>
                </a:r>
              </a:p>
              <a:p>
                <a:pPr marL="1270000" lvl="1" indent="-635000">
                  <a:buSzPct val="100000"/>
                  <a:buAutoNum type="arabicPeriod"/>
                </a:pPr>
                <a:r>
                  <a:t>Self-Attention: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3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sz="3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sz="3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sz="3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sz="3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sz="3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sz="3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sz="3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t> as input —&gt;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sz="38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sz="3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sz="3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sz="3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3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𝑎𝑠𝑡</m:t>
                        </m:r>
                        <m:r>
                          <a:rPr sz="3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sz="3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𝑠𝑒𝑙𝑓</m:t>
                        </m:r>
                        <m:r>
                          <a:rPr sz="3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/>
              </a:p>
              <a:p>
                <a:pPr marL="1270000" lvl="1" indent="-635000">
                  <a:buSzPct val="100000"/>
                  <a:buAutoNum type="arabicPeriod"/>
                  <a:defRPr>
                    <a:solidFill>
                      <a:srgbClr val="D6D5D5"/>
                    </a:solidFill>
                  </a:defRPr>
                </a:pPr>
                <a:r>
                  <a:t>Gating Mechanism</a:t>
                </a:r>
              </a:p>
              <a:p>
                <a:pPr marL="1270000" lvl="1" indent="-635000">
                  <a:buSzPct val="100000"/>
                  <a:buAutoNum type="arabicPeriod"/>
                  <a:defRPr>
                    <a:solidFill>
                      <a:srgbClr val="D6D5D5"/>
                    </a:solidFill>
                  </a:defRPr>
                </a:pPr>
                <a:r>
                  <a:t>NL Attention</a:t>
                </a:r>
              </a:p>
              <a:p>
                <a:pPr marL="1270000" lvl="1" indent="-635000">
                  <a:buSzPct val="100000"/>
                  <a:buAutoNum type="arabicPeriod"/>
                  <a:defRPr>
                    <a:solidFill>
                      <a:srgbClr val="D6D5D5"/>
                    </a:solidFill>
                  </a:defRPr>
                </a:pPr>
                <a:r>
                  <a:t>Tree Convolution</a:t>
                </a:r>
              </a:p>
            </p:txBody>
          </p:sp>
        </mc:Choice>
        <mc:Fallback>
          <p:sp>
            <p:nvSpPr>
              <p:cNvPr id="245" name="Transformer block here consists of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3"/>
                <a:stretch>
                  <a:fillRect l="-2629" t="-46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6" name="截屏2020-03-17上午3.47.47.png" descr="截屏2020-03-17上午3.47.4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5965" y="4552023"/>
            <a:ext cx="4787901" cy="4559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矩形 矩形" descr="矩形 矩形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8993958" y="6831714"/>
            <a:ext cx="3303481" cy="230024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B2487D4-EF49-E24C-A446-5E3174CCFC1E}"/>
              </a:ext>
            </a:extLst>
          </p:cNvPr>
          <p:cNvSpPr/>
          <p:nvPr/>
        </p:nvSpPr>
        <p:spPr>
          <a:xfrm>
            <a:off x="0" y="7847353"/>
            <a:ext cx="9182666" cy="16522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 hangingPunct="1">
              <a:lnSpc>
                <a:spcPct val="117999"/>
              </a:lnSpc>
            </a:pPr>
            <a:r>
              <a:rPr lang="en" altLang="zh-CN" sz="2200" b="0" dirty="0">
                <a:solidFill>
                  <a:srgbClr val="FF0000"/>
                </a:solidFill>
              </a:rPr>
              <a:t>rule sequence</a:t>
            </a:r>
            <a:r>
              <a:rPr lang="zh-CN" altLang="en" sz="2200" b="0" dirty="0">
                <a:solidFill>
                  <a:srgbClr val="FF0000"/>
                </a:solidFill>
              </a:rPr>
              <a:t>：</a:t>
            </a:r>
            <a:r>
              <a:rPr lang="en" altLang="zh-CN" sz="2200" b="0" dirty="0">
                <a:solidFill>
                  <a:srgbClr val="FF0000"/>
                </a:solidFill>
              </a:rPr>
              <a:t>AST</a:t>
            </a:r>
            <a:r>
              <a:rPr lang="zh-CN" altLang="en-US" sz="2200" b="0" dirty="0">
                <a:solidFill>
                  <a:srgbClr val="FF0000"/>
                </a:solidFill>
              </a:rPr>
              <a:t>上的“</a:t>
            </a:r>
            <a:r>
              <a:rPr lang="en" altLang="zh-CN" sz="2200" b="0" dirty="0">
                <a:solidFill>
                  <a:srgbClr val="FF0000"/>
                </a:solidFill>
              </a:rPr>
              <a:t>grammar rule”</a:t>
            </a:r>
            <a:r>
              <a:rPr lang="zh-CN" altLang="en-US" sz="2200" b="0" dirty="0">
                <a:solidFill>
                  <a:srgbClr val="FF0000"/>
                </a:solidFill>
              </a:rPr>
              <a:t>的前序序列 </a:t>
            </a:r>
            <a:r>
              <a:rPr lang="en-US" altLang="zh-CN" sz="2200" b="0" dirty="0">
                <a:solidFill>
                  <a:srgbClr val="FF0000"/>
                </a:solidFill>
              </a:rPr>
              <a:t>=&gt; </a:t>
            </a:r>
            <a:r>
              <a:rPr lang="en" altLang="zh-CN" sz="2200" b="0" dirty="0">
                <a:solidFill>
                  <a:srgbClr val="FF0000"/>
                </a:solidFill>
              </a:rPr>
              <a:t>rule embedding</a:t>
            </a:r>
          </a:p>
          <a:p>
            <a:pPr lvl="0" defTabSz="457200" hangingPunct="1">
              <a:lnSpc>
                <a:spcPct val="117999"/>
              </a:lnSpc>
            </a:pPr>
            <a:r>
              <a:rPr lang="en" altLang="zh-CN" sz="2200" b="0" dirty="0">
                <a:solidFill>
                  <a:srgbClr val="FF0000"/>
                </a:solidFill>
              </a:rPr>
              <a:t>position embedding</a:t>
            </a:r>
            <a:r>
              <a:rPr lang="zh-CN" altLang="en" sz="2200" b="0" dirty="0">
                <a:solidFill>
                  <a:srgbClr val="FF0000"/>
                </a:solidFill>
              </a:rPr>
              <a:t>：</a:t>
            </a:r>
            <a:r>
              <a:rPr lang="zh-CN" altLang="en-US" sz="2200" b="0" dirty="0">
                <a:solidFill>
                  <a:srgbClr val="FF0000"/>
                </a:solidFill>
              </a:rPr>
              <a:t>规则序列的</a:t>
            </a:r>
            <a:r>
              <a:rPr lang="en" altLang="zh-CN" sz="2200" b="0" dirty="0">
                <a:solidFill>
                  <a:srgbClr val="FF0000"/>
                </a:solidFill>
              </a:rPr>
              <a:t>position embedding</a:t>
            </a:r>
          </a:p>
          <a:p>
            <a:pPr lvl="0" defTabSz="457200" hangingPunct="1">
              <a:lnSpc>
                <a:spcPct val="117999"/>
              </a:lnSpc>
            </a:pPr>
            <a:r>
              <a:rPr lang="en" altLang="zh-CN" sz="2200" b="0" dirty="0">
                <a:solidFill>
                  <a:srgbClr val="FF0000"/>
                </a:solidFill>
              </a:rPr>
              <a:t>depth embedding</a:t>
            </a:r>
            <a:r>
              <a:rPr lang="zh-CN" altLang="en" sz="2200" b="0" dirty="0">
                <a:solidFill>
                  <a:srgbClr val="FF0000"/>
                </a:solidFill>
              </a:rPr>
              <a:t>：</a:t>
            </a:r>
            <a:r>
              <a:rPr lang="zh-CN" altLang="en-US" sz="2200" b="0" dirty="0">
                <a:solidFill>
                  <a:srgbClr val="FF0000"/>
                </a:solidFill>
              </a:rPr>
              <a:t>规则序列每个规则里，左节点的父节点</a:t>
            </a:r>
            <a:r>
              <a:rPr lang="en" altLang="zh-CN" sz="2200" b="0" dirty="0">
                <a:solidFill>
                  <a:srgbClr val="FF0000"/>
                </a:solidFill>
              </a:rPr>
              <a:t>rule embedding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Model — AST Read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r>
              <a:t>Model — AST Reader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3" name="Transformer block here consists of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 anchor="t"/>
              <a:lstStyle/>
              <a:p>
                <a:r>
                  <a:t>Transformer block here consists of</a:t>
                </a:r>
              </a:p>
              <a:p>
                <a:pPr marL="1270000" lvl="1" indent="-635000">
                  <a:buSzPct val="100000"/>
                  <a:buAutoNum type="arabicPeriod"/>
                  <a:defRPr>
                    <a:solidFill>
                      <a:srgbClr val="D6D5D5"/>
                    </a:solidFill>
                  </a:defRPr>
                </a:pPr>
                <a:r>
                  <a:t>Self-Attention</a:t>
                </a:r>
              </a:p>
              <a:p>
                <a:pPr marL="1270000" lvl="1" indent="-635000">
                  <a:buSzPct val="100000"/>
                  <a:buAutoNum type="arabicPeriod"/>
                </a:pPr>
                <a:r>
                  <a:t>Gating Mechanism: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sz="38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sz="3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sz="3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sz="3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3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𝑎𝑠𝑡</m:t>
                        </m:r>
                        <m:r>
                          <a:rPr sz="3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sz="3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sz="3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/>
              </a:p>
              <a:p>
                <a:pPr marL="1270000" lvl="1" indent="-635000">
                  <a:buSzPct val="100000"/>
                  <a:buAutoNum type="arabicPeriod"/>
                  <a:defRPr>
                    <a:solidFill>
                      <a:srgbClr val="D6D5D5"/>
                    </a:solidFill>
                  </a:defRPr>
                </a:pPr>
                <a:r>
                  <a:t>NL Attention</a:t>
                </a:r>
              </a:p>
              <a:p>
                <a:pPr marL="1270000" lvl="1" indent="-635000">
                  <a:buSzPct val="100000"/>
                  <a:buAutoNum type="arabicPeriod"/>
                  <a:defRPr>
                    <a:solidFill>
                      <a:srgbClr val="D6D5D5"/>
                    </a:solidFill>
                  </a:defRPr>
                </a:pPr>
                <a:r>
                  <a:t>Tree Convolution</a:t>
                </a:r>
              </a:p>
            </p:txBody>
          </p:sp>
        </mc:Choice>
        <mc:Fallback>
          <p:sp>
            <p:nvSpPr>
              <p:cNvPr id="253" name="Transformer block here consists of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3"/>
                <a:stretch>
                  <a:fillRect l="-2629" t="-46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4" name="截屏2020-03-17上午3.47.47.png" descr="截屏2020-03-17上午3.47.4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8332" y="3605881"/>
            <a:ext cx="4787901" cy="4559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矩形 矩形" descr="矩形 矩形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7452488" y="5148664"/>
            <a:ext cx="5167561" cy="949931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15242C0-0CA6-034C-8878-6BBE876A1375}"/>
              </a:ext>
            </a:extLst>
          </p:cNvPr>
          <p:cNvSpPr/>
          <p:nvPr/>
        </p:nvSpPr>
        <p:spPr>
          <a:xfrm>
            <a:off x="952500" y="7926973"/>
            <a:ext cx="7647858" cy="850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 hangingPunct="1">
              <a:lnSpc>
                <a:spcPct val="117999"/>
              </a:lnSpc>
            </a:pPr>
            <a:r>
              <a:rPr lang="zh-CN" altLang="en-US" sz="2200" b="0" dirty="0">
                <a:solidFill>
                  <a:srgbClr val="FF0000"/>
                </a:solidFill>
              </a:rPr>
              <a:t>其实还是根据上一层的输出和对应位置的</a:t>
            </a:r>
            <a:r>
              <a:rPr lang="en" altLang="zh-CN" sz="2200" b="0" dirty="0">
                <a:solidFill>
                  <a:srgbClr val="FF0000"/>
                </a:solidFill>
              </a:rPr>
              <a:t>rule content encoding</a:t>
            </a:r>
            <a:r>
              <a:rPr lang="zh-CN" altLang="en-US" sz="2200" b="0" dirty="0">
                <a:solidFill>
                  <a:srgbClr val="FF0000"/>
                </a:solidFill>
              </a:rPr>
              <a:t>做一个线性变换和概率加权，得到新表示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Model — AST Read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r>
              <a:t>Model — AST Reader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1" name="Transformer block here consists of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 anchor="t"/>
              <a:lstStyle/>
              <a:p>
                <a:r>
                  <a:t>Transformer block here consists of</a:t>
                </a:r>
              </a:p>
              <a:p>
                <a:pPr marL="1270000" lvl="1" indent="-635000">
                  <a:buSzPct val="100000"/>
                  <a:buAutoNum type="arabicPeriod"/>
                  <a:defRPr>
                    <a:solidFill>
                      <a:srgbClr val="D6D5D5"/>
                    </a:solidFill>
                  </a:defRPr>
                </a:pPr>
                <a:r>
                  <a:t>Self-Attention</a:t>
                </a:r>
              </a:p>
              <a:p>
                <a:pPr marL="1270000" lvl="1" indent="-635000">
                  <a:buSzPct val="100000"/>
                  <a:buAutoNum type="arabicPeriod"/>
                  <a:defRPr>
                    <a:solidFill>
                      <a:srgbClr val="D6D5D5"/>
                    </a:solidFill>
                  </a:defRPr>
                </a:pPr>
                <a:r>
                  <a:t>Gating Mechanism</a:t>
                </a:r>
              </a:p>
              <a:p>
                <a:pPr marL="1270000" lvl="1" indent="-635000">
                  <a:buSzPct val="100000"/>
                  <a:buAutoNum type="arabicPeriod"/>
                </a:pPr>
                <a:r>
                  <a:t>NL Attention: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sz="38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sz="3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sz="3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sz="3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3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𝑎𝑠𝑡</m:t>
                        </m:r>
                        <m:r>
                          <a:rPr sz="3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sz="3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𝑛𝑙</m:t>
                        </m:r>
                        <m:r>
                          <a:rPr sz="3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/>
              </a:p>
              <a:p>
                <a:pPr marL="1270000" lvl="1" indent="-635000">
                  <a:buSzPct val="100000"/>
                  <a:buAutoNum type="arabicPeriod"/>
                  <a:defRPr>
                    <a:solidFill>
                      <a:srgbClr val="D6D5D5"/>
                    </a:solidFill>
                  </a:defRPr>
                </a:pPr>
                <a:r>
                  <a:t>Tree Convolution</a:t>
                </a:r>
              </a:p>
            </p:txBody>
          </p:sp>
        </mc:Choice>
        <mc:Fallback>
          <p:sp>
            <p:nvSpPr>
              <p:cNvPr id="261" name="Transformer block here consists of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3"/>
                <a:stretch>
                  <a:fillRect l="-2629" t="-46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2" name="截屏2020-03-17上午3.47.47.png" descr="截屏2020-03-17上午3.47.4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8332" y="3605881"/>
            <a:ext cx="4787901" cy="4559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矩形 矩形" descr="矩形 矩形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7517621" y="4649315"/>
            <a:ext cx="5167560" cy="817121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2D0C7FE-FD4D-DA4A-A5AA-6D03D6AFDD7E}"/>
              </a:ext>
            </a:extLst>
          </p:cNvPr>
          <p:cNvSpPr/>
          <p:nvPr/>
        </p:nvSpPr>
        <p:spPr>
          <a:xfrm>
            <a:off x="1481394" y="8314225"/>
            <a:ext cx="65024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实质还是</a:t>
            </a:r>
            <a:r>
              <a:rPr lang="en" altLang="zh-CN" dirty="0">
                <a:solidFill>
                  <a:srgbClr val="FF0000"/>
                </a:solidFill>
              </a:rPr>
              <a:t>Multi-head Attention</a:t>
            </a:r>
            <a:r>
              <a:rPr lang="zh-CN" altLang="en" dirty="0">
                <a:solidFill>
                  <a:srgbClr val="FF0000"/>
                </a:solidFill>
              </a:rPr>
              <a:t>，</a:t>
            </a:r>
            <a:r>
              <a:rPr lang="zh-CN" altLang="en-US" dirty="0">
                <a:solidFill>
                  <a:srgbClr val="FF0000"/>
                </a:solidFill>
              </a:rPr>
              <a:t>从</a:t>
            </a:r>
            <a:r>
              <a:rPr lang="en" altLang="zh-CN" dirty="0">
                <a:solidFill>
                  <a:srgbClr val="FF0000"/>
                </a:solidFill>
              </a:rPr>
              <a:t>rule seq</a:t>
            </a:r>
            <a:r>
              <a:rPr lang="zh-CN" altLang="en-US" dirty="0">
                <a:solidFill>
                  <a:srgbClr val="FF0000"/>
                </a:solidFill>
              </a:rPr>
              <a:t>到</a:t>
            </a:r>
            <a:r>
              <a:rPr lang="en" altLang="zh-CN" dirty="0">
                <a:solidFill>
                  <a:srgbClr val="FF0000"/>
                </a:solidFill>
              </a:rPr>
              <a:t>NL Desc</a:t>
            </a:r>
            <a:r>
              <a:rPr lang="zh-CN" altLang="en-US" dirty="0">
                <a:solidFill>
                  <a:srgbClr val="FF0000"/>
                </a:solidFill>
              </a:rPr>
              <a:t>的注意力</a:t>
            </a: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OUTLI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r>
              <a:t>OUTLINE</a:t>
            </a:r>
          </a:p>
        </p:txBody>
      </p:sp>
      <p:sp>
        <p:nvSpPr>
          <p:cNvPr id="134" name="Introducti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t>Introduction</a:t>
            </a:r>
          </a:p>
          <a:p>
            <a:r>
              <a:t>Model</a:t>
            </a:r>
          </a:p>
          <a:p>
            <a:r>
              <a:t>Experiments</a:t>
            </a:r>
          </a:p>
          <a:p>
            <a:r>
              <a:t>Conclusion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Model — AST Read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r>
              <a:t>Model — AST Reader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9" name="Transformer block here consists of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 anchor="t"/>
              <a:lstStyle/>
              <a:p>
                <a:r>
                  <a:t>Transformer block here consists of</a:t>
                </a:r>
              </a:p>
              <a:p>
                <a:pPr marL="1270000" lvl="1" indent="-635000">
                  <a:buSzPct val="100000"/>
                  <a:buAutoNum type="arabicPeriod"/>
                  <a:defRPr>
                    <a:solidFill>
                      <a:srgbClr val="D6D5D5"/>
                    </a:solidFill>
                  </a:defRPr>
                </a:pPr>
                <a:r>
                  <a:t>Self-Attention</a:t>
                </a:r>
              </a:p>
              <a:p>
                <a:pPr marL="1270000" lvl="1" indent="-635000">
                  <a:buSzPct val="100000"/>
                  <a:buAutoNum type="arabicPeriod"/>
                  <a:defRPr>
                    <a:solidFill>
                      <a:srgbClr val="D6D5D5"/>
                    </a:solidFill>
                  </a:defRPr>
                </a:pPr>
                <a:r>
                  <a:t>Gating Mechanism</a:t>
                </a:r>
              </a:p>
              <a:p>
                <a:pPr marL="1270000" lvl="1" indent="-635000">
                  <a:buSzPct val="100000"/>
                  <a:buAutoNum type="arabicPeriod"/>
                  <a:defRPr>
                    <a:solidFill>
                      <a:srgbClr val="D6D5D5"/>
                    </a:solidFill>
                  </a:defRPr>
                </a:pPr>
                <a:r>
                  <a:t>NL Attention</a:t>
                </a:r>
              </a:p>
              <a:p>
                <a:pPr marL="1270000" lvl="1" indent="-635000">
                  <a:buSzPct val="100000"/>
                  <a:buAutoNum type="arabicPeriod"/>
                </a:pPr>
                <a:r>
                  <a:t>Tree Convolution: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sz="38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sz="3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sz="3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sz="3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3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𝑎𝑠𝑡</m:t>
                        </m:r>
                        <m:r>
                          <a:rPr sz="3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/>
              </a:p>
            </p:txBody>
          </p:sp>
        </mc:Choice>
        <mc:Fallback>
          <p:sp>
            <p:nvSpPr>
              <p:cNvPr id="269" name="Transformer block here consists of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3"/>
                <a:stretch>
                  <a:fillRect l="-2629" t="-46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0" name="截屏2020-03-17上午3.47.47.png" descr="截屏2020-03-17上午3.47.4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8332" y="3605881"/>
            <a:ext cx="4787901" cy="4559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1" name="矩形 矩形" descr="矩形 矩形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8320922" y="3426129"/>
            <a:ext cx="4251804" cy="13455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73" name="方程"/>
              <p:cNvSpPr txBox="1"/>
              <p:nvPr/>
            </p:nvSpPr>
            <p:spPr>
              <a:xfrm>
                <a:off x="1198439" y="8501469"/>
                <a:ext cx="10570950" cy="43197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3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𝑡𝑐𝑜𝑛𝑣</m:t>
                          </m:r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𝑡𝑐𝑜𝑛𝑣</m:t>
                          </m:r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𝑡𝑐𝑜𝑛𝑣</m:t>
                          </m:r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  <m:r>
                        <a:rPr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p>
                        <m:sSupPr>
                          <m:ctrlP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𝑡𝑐𝑜𝑛𝑣</m:t>
                          </m:r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  <m:r>
                        <a:rPr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;⋯;</m:t>
                      </m:r>
                      <m:sSup>
                        <m:sSupPr>
                          <m:ctrlP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𝑡𝑐𝑜𝑛𝑣</m:t>
                          </m:r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  <m:sSup>
                        <m:sSupPr>
                          <m:ctrlP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𝑘𝑡</m:t>
                          </m:r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])</m:t>
                      </m:r>
                    </m:oMath>
                  </m:oMathPara>
                </a14:m>
                <a:endParaRPr sz="3200"/>
              </a:p>
            </p:txBody>
          </p:sp>
        </mc:Choice>
        <mc:Fallback>
          <p:sp>
            <p:nvSpPr>
              <p:cNvPr id="273" name="方程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439" y="8501469"/>
                <a:ext cx="10570950" cy="431976"/>
              </a:xfrm>
              <a:prstGeom prst="rect">
                <a:avLst/>
              </a:prstGeom>
              <a:blipFill>
                <a:blip r:embed="rId6"/>
                <a:stretch>
                  <a:fillRect l="-1199" r="-21703" b="-6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4" name="方程"/>
              <p:cNvSpPr txBox="1"/>
              <p:nvPr/>
            </p:nvSpPr>
            <p:spPr>
              <a:xfrm>
                <a:off x="1216925" y="9055100"/>
                <a:ext cx="6267834" cy="52546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3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𝑡𝑐𝑜𝑛𝑣</m:t>
                          </m:r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,0)</m:t>
                          </m:r>
                        </m:sup>
                      </m:sSup>
                      <m:r>
                        <a:rPr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sSubSup>
                        <m:sSubSupPr>
                          <m:ctrlP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𝑎𝑡𝑡</m:t>
                          </m:r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𝑛𝑙</m:t>
                          </m:r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𝑎𝑡𝑡</m:t>
                          </m:r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𝑛𝑙</m:t>
                          </m:r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𝑎𝑡𝑡</m:t>
                          </m:r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𝑛𝑙</m:t>
                          </m:r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sz="3200"/>
              </a:p>
            </p:txBody>
          </p:sp>
        </mc:Choice>
        <mc:Fallback>
          <p:sp>
            <p:nvSpPr>
              <p:cNvPr id="274" name="方程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925" y="9055100"/>
                <a:ext cx="6267834" cy="525468"/>
              </a:xfrm>
              <a:prstGeom prst="rect">
                <a:avLst/>
              </a:prstGeom>
              <a:blipFill>
                <a:blip r:embed="rId7"/>
                <a:stretch>
                  <a:fillRect l="-2434" r="-26369" b="-4523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E62D5754-F822-C742-ACC8-C37680C2C957}"/>
              </a:ext>
            </a:extLst>
          </p:cNvPr>
          <p:cNvSpPr/>
          <p:nvPr/>
        </p:nvSpPr>
        <p:spPr>
          <a:xfrm>
            <a:off x="4616245" y="1119312"/>
            <a:ext cx="8116529" cy="1649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 hangingPunct="1">
              <a:lnSpc>
                <a:spcPct val="117999"/>
              </a:lnSpc>
            </a:pPr>
            <a:r>
              <a:rPr lang="zh-CN" altLang="en-US" sz="2200" b="0" dirty="0">
                <a:solidFill>
                  <a:srgbClr val="FF0000"/>
                </a:solidFill>
              </a:rPr>
              <a:t>这层其实就是我们熟知的</a:t>
            </a:r>
            <a:r>
              <a:rPr lang="en" altLang="zh-CN" sz="2200" b="0" dirty="0">
                <a:solidFill>
                  <a:srgbClr val="FF0000"/>
                </a:solidFill>
              </a:rPr>
              <a:t>TBCNN</a:t>
            </a:r>
          </a:p>
          <a:p>
            <a:pPr lvl="0" defTabSz="457200" hangingPunct="1">
              <a:lnSpc>
                <a:spcPct val="117999"/>
              </a:lnSpc>
            </a:pPr>
            <a:r>
              <a:rPr lang="zh-CN" altLang="en-US" sz="2200" b="0" dirty="0">
                <a:solidFill>
                  <a:srgbClr val="FF0000"/>
                </a:solidFill>
              </a:rPr>
              <a:t>公式：</a:t>
            </a:r>
            <a:r>
              <a:rPr lang="en" altLang="zh-CN" sz="2200" b="0" dirty="0">
                <a:solidFill>
                  <a:srgbClr val="FF0000"/>
                </a:solidFill>
              </a:rPr>
              <a:t>L</a:t>
            </a:r>
            <a:r>
              <a:rPr lang="zh-CN" altLang="en-US" sz="2200" b="0" dirty="0">
                <a:solidFill>
                  <a:srgbClr val="FF0000"/>
                </a:solidFill>
              </a:rPr>
              <a:t>是卷积层数，</a:t>
            </a:r>
            <a:r>
              <a:rPr lang="en" altLang="zh-CN" sz="2200" b="0" dirty="0">
                <a:solidFill>
                  <a:srgbClr val="FF0000"/>
                </a:solidFill>
              </a:rPr>
              <a:t>M</a:t>
            </a:r>
            <a:r>
              <a:rPr lang="zh-CN" altLang="en-US" sz="2200" b="0" dirty="0">
                <a:solidFill>
                  <a:srgbClr val="FF0000"/>
                </a:solidFill>
              </a:rPr>
              <a:t>是邻接矩阵（</a:t>
            </a:r>
            <a:r>
              <a:rPr lang="en" altLang="zh-CN" sz="2200" b="0" dirty="0" err="1">
                <a:solidFill>
                  <a:srgbClr val="FF0000"/>
                </a:solidFill>
              </a:rPr>
              <a:t>ij</a:t>
            </a:r>
            <a:r>
              <a:rPr lang="zh-CN" altLang="en-US" sz="2200" b="0" dirty="0">
                <a:solidFill>
                  <a:srgbClr val="FF0000"/>
                </a:solidFill>
              </a:rPr>
              <a:t>为</a:t>
            </a:r>
            <a:r>
              <a:rPr lang="en-US" altLang="zh-CN" sz="2200" b="0" dirty="0">
                <a:solidFill>
                  <a:srgbClr val="FF0000"/>
                </a:solidFill>
              </a:rPr>
              <a:t>1</a:t>
            </a:r>
            <a:r>
              <a:rPr lang="zh-CN" altLang="en-US" sz="2200" b="0" dirty="0">
                <a:solidFill>
                  <a:srgbClr val="FF0000"/>
                </a:solidFill>
              </a:rPr>
              <a:t>表示</a:t>
            </a:r>
            <a:r>
              <a:rPr lang="en" altLang="zh-CN" sz="2200" b="0" dirty="0">
                <a:solidFill>
                  <a:srgbClr val="FF0000"/>
                </a:solidFill>
              </a:rPr>
              <a:t>j</a:t>
            </a:r>
            <a:r>
              <a:rPr lang="zh-CN" altLang="en-US" sz="2200" b="0" dirty="0">
                <a:solidFill>
                  <a:srgbClr val="FF0000"/>
                </a:solidFill>
              </a:rPr>
              <a:t>是</a:t>
            </a:r>
            <a:r>
              <a:rPr lang="en" altLang="zh-CN" sz="2200" b="0" dirty="0" err="1">
                <a:solidFill>
                  <a:srgbClr val="FF0000"/>
                </a:solidFill>
              </a:rPr>
              <a:t>i</a:t>
            </a:r>
            <a:r>
              <a:rPr lang="zh-CN" altLang="en-US" sz="2200" b="0" dirty="0">
                <a:solidFill>
                  <a:srgbClr val="FF0000"/>
                </a:solidFill>
              </a:rPr>
              <a:t>的父），</a:t>
            </a:r>
            <a:r>
              <a:rPr lang="en" altLang="zh-CN" sz="2200" b="0" dirty="0" err="1">
                <a:solidFill>
                  <a:srgbClr val="FF0000"/>
                </a:solidFill>
              </a:rPr>
              <a:t>kt</a:t>
            </a:r>
            <a:r>
              <a:rPr lang="zh-CN" altLang="en-US" sz="2200" b="0" dirty="0">
                <a:solidFill>
                  <a:srgbClr val="FF0000"/>
                </a:solidFill>
              </a:rPr>
              <a:t>是卷积窗大小，</a:t>
            </a:r>
            <a:r>
              <a:rPr lang="en" altLang="zh-CN" sz="2200" b="0" dirty="0">
                <a:solidFill>
                  <a:srgbClr val="FF0000"/>
                </a:solidFill>
              </a:rPr>
              <a:t>f</a:t>
            </a:r>
            <a:r>
              <a:rPr lang="zh-CN" altLang="en-US" sz="2200" b="0" dirty="0">
                <a:solidFill>
                  <a:srgbClr val="FF0000"/>
                </a:solidFill>
              </a:rPr>
              <a:t>激活函数论文中用的是</a:t>
            </a:r>
            <a:r>
              <a:rPr lang="en" altLang="zh-CN" sz="2200" b="0" dirty="0">
                <a:solidFill>
                  <a:srgbClr val="FF0000"/>
                </a:solidFill>
              </a:rPr>
              <a:t>GLUE</a:t>
            </a:r>
          </a:p>
          <a:p>
            <a:pPr lvl="0" defTabSz="457200" hangingPunct="1">
              <a:lnSpc>
                <a:spcPct val="117999"/>
              </a:lnSpc>
            </a:pPr>
            <a:r>
              <a:rPr lang="zh-CN" altLang="en-US" sz="2200" b="0" dirty="0">
                <a:solidFill>
                  <a:srgbClr val="FF0000"/>
                </a:solidFill>
              </a:rPr>
              <a:t>在</a:t>
            </a:r>
            <a:r>
              <a:rPr lang="en" altLang="zh-CN" sz="2200" b="0" dirty="0">
                <a:solidFill>
                  <a:srgbClr val="FF0000"/>
                </a:solidFill>
              </a:rPr>
              <a:t>AST Reader</a:t>
            </a:r>
            <a:r>
              <a:rPr lang="zh-CN" altLang="en-US" sz="2200" b="0" dirty="0">
                <a:solidFill>
                  <a:srgbClr val="FF0000"/>
                </a:solidFill>
              </a:rPr>
              <a:t>的最后，还添加了额外的两层</a:t>
            </a:r>
            <a:r>
              <a:rPr lang="en" altLang="zh-CN" sz="2200" b="0" dirty="0">
                <a:solidFill>
                  <a:srgbClr val="FF0000"/>
                </a:solidFill>
              </a:rPr>
              <a:t>TBCN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Model — Decod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r>
              <a:t>Model — Decoder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9" name="The NL Reader: a few encoder Transformer blocks of self-attention, the gating mechanism, and word convolution. Output the NL description features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 anchor="t">
                <a:normAutofit lnSpcReduction="10000"/>
              </a:bodyPr>
              <a:lstStyle/>
              <a:p>
                <a:r>
                  <a:t>The NL Reader: a few encoder Transformer blocks of self-attention, the gating mechanism, and word convolution. Output the NL description features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sz="38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sz="3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sz="3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sz="3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3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𝑁𝐿</m:t>
                        </m:r>
                        <m:r>
                          <a:rPr sz="3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sz="3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sz="3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sz="3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sz="3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sz="3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3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𝑁𝐿</m:t>
                        </m:r>
                        <m:r>
                          <a:rPr sz="3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sz="3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Sup>
                      <m:sSubSupPr>
                        <m:ctrlPr>
                          <a:rPr sz="3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sz="3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sz="3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sz="3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3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𝑁𝐿</m:t>
                        </m:r>
                        <m:r>
                          <a:rPr sz="3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/>
              </a:p>
              <a:p>
                <a:r>
                  <a:t>The AST Reader: a few decoder Transformer blocks of self-attention, the gating mechanism, NL-attention, and Tree Convolution. Output the generated code features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sz="38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sz="3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sz="3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sz="3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3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𝑎𝑠𝑡</m:t>
                        </m:r>
                        <m:r>
                          <a:rPr sz="3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sz="3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sz="3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sz="3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sz="3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sz="3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3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𝑎𝑠𝑡</m:t>
                        </m:r>
                        <m:r>
                          <a:rPr sz="3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sz="3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Sup>
                      <m:sSubSupPr>
                        <m:ctrlPr>
                          <a:rPr sz="3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sz="3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sz="3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sz="3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3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𝑎𝑠𝑡</m:t>
                        </m:r>
                        <m:r>
                          <a:rPr sz="38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/>
              </a:p>
              <a:p>
                <a:r>
                  <a:t>The Decoder: integrate info above, and predict the next grammar rule</a:t>
                </a:r>
              </a:p>
            </p:txBody>
          </p:sp>
        </mc:Choice>
        <mc:Fallback>
          <p:sp>
            <p:nvSpPr>
              <p:cNvPr id="279" name="The NL Reader: a few encoder Transformer blocks of self-attention, the gating mechanism, and word convolution. Output the NL description features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2629" t="-5253" r="-13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Model — Decod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r>
              <a:t>Model — Decoder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2" name="Aim at expanding the non-terminal node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 anchor="t"/>
              <a:lstStyle/>
              <a:p>
                <a:r>
                  <a:t>Aim at expanding the non-terminal node</a:t>
                </a:r>
              </a:p>
              <a:p>
                <a:r>
                  <a:t>Query: represents the node as the path from root to it</a:t>
                </a:r>
              </a:p>
              <a:p>
                <a:pPr marL="0" indent="0"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385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3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sz="3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sz="3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3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𝑝𝑎𝑡h</m:t>
                          </m:r>
                          <m:r>
                            <a:rPr sz="3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sz="3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sz="3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3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sz="3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3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𝑝𝑎𝑡h</m:t>
                          </m:r>
                          <m:r>
                            <a:rPr sz="3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sz="3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sz="3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sz="3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𝑟𝑜𝑜𝑡</m:t>
                          </m:r>
                        </m:sub>
                      </m:sSub>
                      <m:r>
                        <a:rPr sz="3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;⋯;</m:t>
                      </m:r>
                      <m:sSub>
                        <m:sSubPr>
                          <m:ctrlPr>
                            <a:rPr sz="3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sz="38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sz="38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282" name="Aim at expanding the non-terminal node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2629" t="-46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3" name="截屏2020-03-18上午1.11.23.png" descr="截屏2020-03-18上午1.11.2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035" y="4294823"/>
            <a:ext cx="4419601" cy="5372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4" name="矩形 矩形" descr="矩形 矩形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9207283" y="8780207"/>
            <a:ext cx="1572905" cy="96346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Model — Decod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r>
              <a:t>Model — Decoder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8" name="AST Attention: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 anchor="t"/>
              <a:lstStyle/>
              <a:p>
                <a:pPr marL="635000" indent="-635000">
                  <a:buSzPct val="100000"/>
                  <a:buAutoNum type="arabicPeriod"/>
                </a:pPr>
                <a:r>
                  <a:t>AST Attention: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sz="3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𝑡𝑟𝑒𝑒</m:t>
                        </m:r>
                        <m:r>
                          <a:rPr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/>
              </a:p>
              <a:p>
                <a:pPr marL="635000" indent="-635000">
                  <a:buSzPct val="100000"/>
                  <a:buAutoNum type="arabicPeriod"/>
                  <a:defRPr>
                    <a:solidFill>
                      <a:srgbClr val="D6D5D5"/>
                    </a:solidFill>
                  </a:defRPr>
                </a:pPr>
                <a:r>
                  <a:t>NL Attention</a:t>
                </a:r>
              </a:p>
              <a:p>
                <a:pPr marL="635000" indent="-635000">
                  <a:buSzPct val="100000"/>
                  <a:buAutoNum type="arabicPeriod"/>
                  <a:defRPr>
                    <a:solidFill>
                      <a:srgbClr val="D6D5D5"/>
                    </a:solidFill>
                  </a:defRPr>
                </a:pPr>
                <a:r>
                  <a:t>FC(GLUE) + FC</a:t>
                </a:r>
              </a:p>
              <a:p>
                <a:pPr marL="635000" indent="-635000">
                  <a:buSzPct val="100000"/>
                  <a:buAutoNum type="arabicPeriod"/>
                  <a:defRPr>
                    <a:solidFill>
                      <a:srgbClr val="D6D5D5"/>
                    </a:solidFill>
                  </a:defRPr>
                </a:pPr>
                <a:r>
                  <a:t>NL PointerNet</a:t>
                </a:r>
              </a:p>
            </p:txBody>
          </p:sp>
        </mc:Choice>
        <mc:Fallback>
          <p:sp>
            <p:nvSpPr>
              <p:cNvPr id="288" name="AST Attention: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16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9" name="截屏2020-03-18上午1.11.23.png" descr="截屏2020-03-18上午1.11.2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934" y="2910553"/>
            <a:ext cx="4419601" cy="5372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0" name="矩形 矩形" descr="矩形 矩形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583549" y="5775644"/>
            <a:ext cx="5009080" cy="94452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92" name="方程"/>
              <p:cNvSpPr txBox="1"/>
              <p:nvPr/>
            </p:nvSpPr>
            <p:spPr>
              <a:xfrm>
                <a:off x="5483526" y="6529102"/>
                <a:ext cx="3075619" cy="52344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3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𝑎𝑠𝑡</m:t>
                          </m:r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𝑎𝑠𝑡</m:t>
                          </m:r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𝑎𝑠𝑡</m:t>
                          </m:r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sz="3200"/>
              </a:p>
            </p:txBody>
          </p:sp>
        </mc:Choice>
        <mc:Fallback>
          <p:sp>
            <p:nvSpPr>
              <p:cNvPr id="292" name="方程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526" y="6529102"/>
                <a:ext cx="3075619" cy="523448"/>
              </a:xfrm>
              <a:prstGeom prst="rect">
                <a:avLst/>
              </a:prstGeom>
              <a:blipFill>
                <a:blip r:embed="rId5"/>
                <a:stretch>
                  <a:fillRect l="-4959" r="-27273" b="-3571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3" name="方程"/>
              <p:cNvSpPr txBox="1"/>
              <p:nvPr/>
            </p:nvSpPr>
            <p:spPr>
              <a:xfrm>
                <a:off x="6049404" y="2800973"/>
                <a:ext cx="3123228" cy="52344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3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𝑁𝐿</m:t>
                          </m:r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𝑁𝐿</m:t>
                          </m:r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𝑁𝐿</m:t>
                          </m:r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sz="3200"/>
              </a:p>
            </p:txBody>
          </p:sp>
        </mc:Choice>
        <mc:Fallback>
          <p:sp>
            <p:nvSpPr>
              <p:cNvPr id="293" name="方程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404" y="2800973"/>
                <a:ext cx="3123228" cy="523449"/>
              </a:xfrm>
              <a:prstGeom prst="rect">
                <a:avLst/>
              </a:prstGeom>
              <a:blipFill>
                <a:blip r:embed="rId6"/>
                <a:stretch>
                  <a:fillRect l="-4049" t="-2381" r="-18623" b="-3333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Model — Decod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r>
              <a:t>Model — Decoder</a:t>
            </a:r>
          </a:p>
        </p:txBody>
      </p:sp>
      <p:sp>
        <p:nvSpPr>
          <p:cNvPr id="296" name="AST Attenti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635000" indent="-635000">
              <a:buSzPct val="100000"/>
              <a:buAutoNum type="arabicPeriod"/>
              <a:defRPr>
                <a:solidFill>
                  <a:srgbClr val="D6D5D5"/>
                </a:solidFill>
              </a:defRPr>
            </a:pPr>
            <a:r>
              <a:t>AST Attention</a:t>
            </a:r>
          </a:p>
          <a:p>
            <a:pPr marL="635000" indent="-635000">
              <a:buSzPct val="100000"/>
              <a:buAutoNum type="arabicPeriod"/>
            </a:pPr>
            <a:r>
              <a:t>NL Attention</a:t>
            </a:r>
          </a:p>
          <a:p>
            <a:pPr marL="635000" indent="-635000">
              <a:buSzPct val="100000"/>
              <a:buAutoNum type="arabicPeriod"/>
              <a:defRPr>
                <a:solidFill>
                  <a:srgbClr val="D6D5D5"/>
                </a:solidFill>
              </a:defRPr>
            </a:pPr>
            <a:r>
              <a:t>FC(GLUE) + FC</a:t>
            </a:r>
          </a:p>
          <a:p>
            <a:pPr marL="635000" indent="-635000">
              <a:buSzPct val="100000"/>
              <a:buAutoNum type="arabicPeriod"/>
              <a:defRPr>
                <a:solidFill>
                  <a:srgbClr val="D6D5D5"/>
                </a:solidFill>
              </a:defRPr>
            </a:pPr>
            <a:r>
              <a:t>NL PointerNet</a:t>
            </a:r>
          </a:p>
        </p:txBody>
      </p:sp>
      <p:pic>
        <p:nvPicPr>
          <p:cNvPr id="297" name="截屏2020-03-18上午1.11.23.png" descr="截屏2020-03-18上午1.11.2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934" y="2910553"/>
            <a:ext cx="4419601" cy="5372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8" name="矩形 矩形" descr="矩形 矩形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583549" y="5025366"/>
            <a:ext cx="5009080" cy="94452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00" name="方程"/>
              <p:cNvSpPr txBox="1"/>
              <p:nvPr/>
            </p:nvSpPr>
            <p:spPr>
              <a:xfrm>
                <a:off x="5483526" y="6529102"/>
                <a:ext cx="3075619" cy="52344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3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𝑎𝑠𝑡</m:t>
                          </m:r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𝑎𝑠𝑡</m:t>
                          </m:r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𝑎𝑠𝑡</m:t>
                          </m:r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sz="3200"/>
              </a:p>
            </p:txBody>
          </p:sp>
        </mc:Choice>
        <mc:Fallback>
          <p:sp>
            <p:nvSpPr>
              <p:cNvPr id="300" name="方程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526" y="6529102"/>
                <a:ext cx="3075619" cy="523448"/>
              </a:xfrm>
              <a:prstGeom prst="rect">
                <a:avLst/>
              </a:prstGeom>
              <a:blipFill>
                <a:blip r:embed="rId5"/>
                <a:stretch>
                  <a:fillRect l="-4959" r="-27273" b="-3571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1" name="方程"/>
              <p:cNvSpPr txBox="1"/>
              <p:nvPr/>
            </p:nvSpPr>
            <p:spPr>
              <a:xfrm>
                <a:off x="6049404" y="2800973"/>
                <a:ext cx="3123228" cy="52344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3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𝑁𝐿</m:t>
                          </m:r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𝑁𝐿</m:t>
                          </m:r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𝑁𝐿</m:t>
                          </m:r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sz="3200"/>
              </a:p>
            </p:txBody>
          </p:sp>
        </mc:Choice>
        <mc:Fallback>
          <p:sp>
            <p:nvSpPr>
              <p:cNvPr id="301" name="方程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404" y="2800973"/>
                <a:ext cx="3123228" cy="523449"/>
              </a:xfrm>
              <a:prstGeom prst="rect">
                <a:avLst/>
              </a:prstGeom>
              <a:blipFill>
                <a:blip r:embed="rId6"/>
                <a:stretch>
                  <a:fillRect l="-4049" t="-2381" r="-18623" b="-3333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536622C2-08DD-C342-9C96-D23A786B1D40}"/>
              </a:ext>
            </a:extLst>
          </p:cNvPr>
          <p:cNvSpPr/>
          <p:nvPr/>
        </p:nvSpPr>
        <p:spPr>
          <a:xfrm>
            <a:off x="1510891" y="7991053"/>
            <a:ext cx="6502400" cy="85081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457200" hangingPunct="1">
              <a:lnSpc>
                <a:spcPct val="117999"/>
              </a:lnSpc>
            </a:pPr>
            <a:r>
              <a:rPr lang="zh-CN" altLang="en-US" sz="2200" b="0" dirty="0">
                <a:solidFill>
                  <a:srgbClr val="FF0000"/>
                </a:solidFill>
              </a:rPr>
              <a:t>把上一层的输出当成</a:t>
            </a:r>
            <a:r>
              <a:rPr lang="en" altLang="zh-CN" sz="2200" b="0" dirty="0">
                <a:solidFill>
                  <a:srgbClr val="FF0000"/>
                </a:solidFill>
              </a:rPr>
              <a:t>queries</a:t>
            </a:r>
            <a:r>
              <a:rPr lang="zh-CN" altLang="en" sz="2200" b="0" dirty="0">
                <a:solidFill>
                  <a:srgbClr val="FF0000"/>
                </a:solidFill>
              </a:rPr>
              <a:t>，</a:t>
            </a:r>
            <a:r>
              <a:rPr lang="zh-CN" altLang="en-US" sz="2200" b="0" dirty="0">
                <a:solidFill>
                  <a:srgbClr val="FF0000"/>
                </a:solidFill>
              </a:rPr>
              <a:t>继续进行</a:t>
            </a:r>
            <a:r>
              <a:rPr lang="en" altLang="zh-CN" sz="2200" b="0" dirty="0">
                <a:solidFill>
                  <a:srgbClr val="FF0000"/>
                </a:solidFill>
              </a:rPr>
              <a:t>attention</a:t>
            </a:r>
            <a:r>
              <a:rPr lang="zh-CN" altLang="en" sz="2200" b="0" dirty="0">
                <a:solidFill>
                  <a:srgbClr val="FF0000"/>
                </a:solidFill>
              </a:rPr>
              <a:t>，</a:t>
            </a:r>
            <a:r>
              <a:rPr lang="zh-CN" altLang="en-US" sz="2200" b="0" dirty="0">
                <a:solidFill>
                  <a:srgbClr val="FF0000"/>
                </a:solidFill>
              </a:rPr>
              <a:t>整合自然语言描述信息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Model — Decod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r>
              <a:t>Model — Decoder</a:t>
            </a:r>
          </a:p>
        </p:txBody>
      </p:sp>
      <p:sp>
        <p:nvSpPr>
          <p:cNvPr id="306" name="AST Attenti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635000" indent="-635000">
              <a:buSzPct val="100000"/>
              <a:buAutoNum type="arabicPeriod"/>
              <a:defRPr>
                <a:solidFill>
                  <a:srgbClr val="D6D5D5"/>
                </a:solidFill>
              </a:defRPr>
            </a:pPr>
            <a:r>
              <a:t>AST Attention</a:t>
            </a:r>
          </a:p>
          <a:p>
            <a:pPr marL="635000" indent="-635000">
              <a:buSzPct val="100000"/>
              <a:buAutoNum type="arabicPeriod"/>
              <a:defRPr>
                <a:solidFill>
                  <a:srgbClr val="D6D5D5"/>
                </a:solidFill>
              </a:defRPr>
            </a:pPr>
            <a:r>
              <a:t>NL Attention</a:t>
            </a:r>
          </a:p>
          <a:p>
            <a:pPr marL="635000" indent="-635000">
              <a:buSzPct val="100000"/>
              <a:buAutoNum type="arabicPeriod"/>
            </a:pPr>
            <a:r>
              <a:t>FC(GLUE) + FC</a:t>
            </a:r>
          </a:p>
          <a:p>
            <a:pPr marL="635000" indent="-635000">
              <a:buSzPct val="100000"/>
              <a:buAutoNum type="arabicPeriod"/>
              <a:defRPr>
                <a:solidFill>
                  <a:srgbClr val="D6D5D5"/>
                </a:solidFill>
              </a:defRPr>
            </a:pPr>
            <a:r>
              <a:t>NL PointerNet</a:t>
            </a:r>
          </a:p>
        </p:txBody>
      </p:sp>
      <p:pic>
        <p:nvPicPr>
          <p:cNvPr id="307" name="截屏2020-03-18上午1.11.23.png" descr="截屏2020-03-18上午1.11.2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934" y="2910553"/>
            <a:ext cx="4419601" cy="5372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8" name="矩形 矩形" descr="矩形 矩形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8352285" y="3812072"/>
            <a:ext cx="3921021" cy="131795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10" name="方程"/>
              <p:cNvSpPr txBox="1"/>
              <p:nvPr/>
            </p:nvSpPr>
            <p:spPr>
              <a:xfrm>
                <a:off x="5483526" y="6529102"/>
                <a:ext cx="3075619" cy="52344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3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𝑎𝑠𝑡</m:t>
                          </m:r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𝑎𝑠𝑡</m:t>
                          </m:r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𝑎𝑠𝑡</m:t>
                          </m:r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sz="3200"/>
              </a:p>
            </p:txBody>
          </p:sp>
        </mc:Choice>
        <mc:Fallback>
          <p:sp>
            <p:nvSpPr>
              <p:cNvPr id="310" name="方程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526" y="6529102"/>
                <a:ext cx="3075619" cy="523448"/>
              </a:xfrm>
              <a:prstGeom prst="rect">
                <a:avLst/>
              </a:prstGeom>
              <a:blipFill>
                <a:blip r:embed="rId5"/>
                <a:stretch>
                  <a:fillRect l="-4959" r="-27273" b="-3571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1" name="方程"/>
              <p:cNvSpPr txBox="1"/>
              <p:nvPr/>
            </p:nvSpPr>
            <p:spPr>
              <a:xfrm>
                <a:off x="6049404" y="2800973"/>
                <a:ext cx="3123228" cy="52344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3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𝑁𝐿</m:t>
                          </m:r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𝑁𝐿</m:t>
                          </m:r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𝑁𝐿</m:t>
                          </m:r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sz="3200"/>
              </a:p>
            </p:txBody>
          </p:sp>
        </mc:Choice>
        <mc:Fallback>
          <p:sp>
            <p:nvSpPr>
              <p:cNvPr id="311" name="方程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404" y="2800973"/>
                <a:ext cx="3123228" cy="523449"/>
              </a:xfrm>
              <a:prstGeom prst="rect">
                <a:avLst/>
              </a:prstGeom>
              <a:blipFill>
                <a:blip r:embed="rId6"/>
                <a:stretch>
                  <a:fillRect l="-4049" t="-2381" r="-18623" b="-3333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0EBCD2A5-0CB1-BF41-A548-13EC605E9C33}"/>
              </a:ext>
            </a:extLst>
          </p:cNvPr>
          <p:cNvSpPr/>
          <p:nvPr/>
        </p:nvSpPr>
        <p:spPr>
          <a:xfrm>
            <a:off x="1281534" y="7751597"/>
            <a:ext cx="6502400" cy="85081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457200" hangingPunct="1">
              <a:lnSpc>
                <a:spcPct val="117999"/>
              </a:lnSpc>
            </a:pPr>
            <a:r>
              <a:rPr lang="zh-CN" altLang="en-US" sz="2200" b="0" dirty="0">
                <a:solidFill>
                  <a:srgbClr val="FF0000"/>
                </a:solidFill>
              </a:rPr>
              <a:t>然后在重复</a:t>
            </a:r>
            <a:r>
              <a:rPr lang="en" altLang="zh-CN" sz="2200" b="0" dirty="0">
                <a:solidFill>
                  <a:srgbClr val="FF0000"/>
                </a:solidFill>
              </a:rPr>
              <a:t>N2</a:t>
            </a:r>
            <a:r>
              <a:rPr lang="zh-CN" altLang="en-US" sz="2200" b="0" dirty="0">
                <a:solidFill>
                  <a:srgbClr val="FF0000"/>
                </a:solidFill>
              </a:rPr>
              <a:t>个这样的</a:t>
            </a:r>
            <a:r>
              <a:rPr lang="en" altLang="zh-CN" sz="2200" b="0" dirty="0">
                <a:solidFill>
                  <a:srgbClr val="FF0000"/>
                </a:solidFill>
              </a:rPr>
              <a:t>block</a:t>
            </a:r>
            <a:r>
              <a:rPr lang="zh-CN" altLang="en-US" sz="2200" b="0" dirty="0">
                <a:solidFill>
                  <a:srgbClr val="FF0000"/>
                </a:solidFill>
              </a:rPr>
              <a:t>之后，最终的输出用于过</a:t>
            </a:r>
            <a:r>
              <a:rPr lang="en" altLang="zh-CN" sz="2200" b="0" dirty="0" err="1">
                <a:solidFill>
                  <a:srgbClr val="FF0000"/>
                </a:solidFill>
              </a:rPr>
              <a:t>softmax</a:t>
            </a:r>
            <a:r>
              <a:rPr lang="zh-CN" altLang="en-US" sz="2200" b="0" dirty="0">
                <a:solidFill>
                  <a:srgbClr val="FF0000"/>
                </a:solidFill>
              </a:rPr>
              <a:t>进行预测。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Model — Decod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r>
              <a:t>Model — Decoder</a:t>
            </a:r>
          </a:p>
        </p:txBody>
      </p:sp>
      <p:sp>
        <p:nvSpPr>
          <p:cNvPr id="316" name="AST Attenti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635000" indent="-635000">
              <a:buSzPct val="100000"/>
              <a:buAutoNum type="arabicPeriod"/>
              <a:defRPr>
                <a:solidFill>
                  <a:srgbClr val="D6D5D5"/>
                </a:solidFill>
              </a:defRPr>
            </a:pPr>
            <a:r>
              <a:rPr dirty="0"/>
              <a:t>AST Attention</a:t>
            </a:r>
          </a:p>
          <a:p>
            <a:pPr marL="635000" indent="-635000">
              <a:buSzPct val="100000"/>
              <a:buAutoNum type="arabicPeriod"/>
              <a:defRPr>
                <a:solidFill>
                  <a:srgbClr val="D6D5D5"/>
                </a:solidFill>
              </a:defRPr>
            </a:pPr>
            <a:r>
              <a:rPr dirty="0"/>
              <a:t>NL Attention</a:t>
            </a:r>
          </a:p>
          <a:p>
            <a:pPr marL="635000" indent="-635000">
              <a:buSzPct val="100000"/>
              <a:buAutoNum type="arabicPeriod"/>
              <a:defRPr>
                <a:solidFill>
                  <a:srgbClr val="D6D5D5"/>
                </a:solidFill>
              </a:defRPr>
            </a:pPr>
            <a:r>
              <a:rPr dirty="0"/>
              <a:t>FC(GLUE) + FC</a:t>
            </a:r>
          </a:p>
          <a:p>
            <a:pPr marL="635000" indent="-635000">
              <a:buSzPct val="100000"/>
              <a:buAutoNum type="arabicPeriod"/>
            </a:pPr>
            <a:r>
              <a:rPr dirty="0"/>
              <a:t>NL </a:t>
            </a:r>
            <a:r>
              <a:rPr dirty="0" err="1"/>
              <a:t>PointerNet</a:t>
            </a:r>
            <a:r>
              <a:rPr dirty="0"/>
              <a:t> (+ Beam Search)</a:t>
            </a:r>
          </a:p>
        </p:txBody>
      </p:sp>
      <p:pic>
        <p:nvPicPr>
          <p:cNvPr id="317" name="截屏2020-03-18上午1.11.23.png" descr="截屏2020-03-18上午1.11.2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934" y="2910553"/>
            <a:ext cx="4419601" cy="5372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8" name="矩形 矩形" descr="矩形 矩形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8890410" y="2815435"/>
            <a:ext cx="2900500" cy="8877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20" name="方程"/>
              <p:cNvSpPr txBox="1"/>
              <p:nvPr/>
            </p:nvSpPr>
            <p:spPr>
              <a:xfrm>
                <a:off x="6049404" y="2800973"/>
                <a:ext cx="3123228" cy="52344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3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𝑁𝐿</m:t>
                          </m:r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𝑁𝐿</m:t>
                          </m:r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𝑁𝐿</m:t>
                          </m:r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sz="3200"/>
              </a:p>
            </p:txBody>
          </p:sp>
        </mc:Choice>
        <mc:Fallback>
          <p:sp>
            <p:nvSpPr>
              <p:cNvPr id="320" name="方程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404" y="2800973"/>
                <a:ext cx="3123228" cy="523449"/>
              </a:xfrm>
              <a:prstGeom prst="rect">
                <a:avLst/>
              </a:prstGeom>
              <a:blipFill>
                <a:blip r:embed="rId5"/>
                <a:stretch>
                  <a:fillRect l="-4049" t="-2381" r="-18623" b="-3333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1" name="方程"/>
              <p:cNvSpPr txBox="1"/>
              <p:nvPr/>
            </p:nvSpPr>
            <p:spPr>
              <a:xfrm>
                <a:off x="918989" y="7184407"/>
                <a:ext cx="3926950" cy="44463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 b="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𝑝𝑜𝑖𝑛𝑡𝑒𝑟𝑟𝑢𝑙𝑒</m:t>
                      </m:r>
                      <m:r>
                        <a:rPr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sz="3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sz="3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3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sz="3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3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𝑛𝑙</m:t>
                          </m:r>
                          <m:r>
                            <a:rPr sz="3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sz="3300"/>
              </a:p>
            </p:txBody>
          </p:sp>
        </mc:Choice>
        <mc:Fallback>
          <p:sp>
            <p:nvSpPr>
              <p:cNvPr id="321" name="方程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989" y="7184407"/>
                <a:ext cx="3926950" cy="444636"/>
              </a:xfrm>
              <a:prstGeom prst="rect">
                <a:avLst/>
              </a:prstGeom>
              <a:blipFill>
                <a:blip r:embed="rId6"/>
                <a:stretch>
                  <a:fillRect l="-4839" t="-2778" r="-6129" b="-5833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2" name="截屏2020-03-18上午1.39.04.png" descr="截屏2020-03-18上午1.39.04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625" y="7972384"/>
            <a:ext cx="7174389" cy="887704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E9DDAA8B-9235-2D4A-B9A6-67B007E07745}"/>
              </a:ext>
            </a:extLst>
          </p:cNvPr>
          <p:cNvSpPr/>
          <p:nvPr/>
        </p:nvSpPr>
        <p:spPr>
          <a:xfrm>
            <a:off x="3129562" y="1617645"/>
            <a:ext cx="9520904" cy="934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 hangingPunct="1">
              <a:lnSpc>
                <a:spcPct val="117999"/>
              </a:lnSpc>
            </a:pPr>
            <a:r>
              <a:rPr lang="zh-CN" altLang="en-US" sz="1600" b="0" dirty="0">
                <a:solidFill>
                  <a:srgbClr val="FF0000"/>
                </a:solidFill>
              </a:rPr>
              <a:t>我们都知道</a:t>
            </a:r>
            <a:r>
              <a:rPr lang="en" altLang="zh-CN" sz="1600" b="0" dirty="0" err="1">
                <a:solidFill>
                  <a:srgbClr val="FF0000"/>
                </a:solidFill>
              </a:rPr>
              <a:t>pointerNet</a:t>
            </a:r>
            <a:r>
              <a:rPr lang="zh-CN" altLang="en-US" sz="1600" b="0" dirty="0">
                <a:solidFill>
                  <a:srgbClr val="FF0000"/>
                </a:solidFill>
              </a:rPr>
              <a:t>是从已有的信息中</a:t>
            </a:r>
            <a:r>
              <a:rPr lang="en" altLang="zh-CN" sz="1600" b="0" dirty="0">
                <a:solidFill>
                  <a:srgbClr val="FF0000"/>
                </a:solidFill>
              </a:rPr>
              <a:t>copy</a:t>
            </a:r>
            <a:r>
              <a:rPr lang="zh-CN" altLang="en-US" sz="1600" b="0" dirty="0">
                <a:solidFill>
                  <a:srgbClr val="FF0000"/>
                </a:solidFill>
              </a:rPr>
              <a:t>一个出来，这里就是从自然语言描述中取一个</a:t>
            </a:r>
            <a:r>
              <a:rPr lang="en" altLang="zh-CN" sz="1600" b="0" dirty="0">
                <a:solidFill>
                  <a:srgbClr val="FF0000"/>
                </a:solidFill>
              </a:rPr>
              <a:t>token</a:t>
            </a:r>
          </a:p>
          <a:p>
            <a:pPr lvl="0" defTabSz="457200" hangingPunct="1">
              <a:lnSpc>
                <a:spcPct val="117999"/>
              </a:lnSpc>
            </a:pPr>
            <a:r>
              <a:rPr lang="zh-CN" altLang="en-US" sz="1600" b="0" dirty="0">
                <a:solidFill>
                  <a:srgbClr val="FF0000"/>
                </a:solidFill>
              </a:rPr>
              <a:t>又因为</a:t>
            </a:r>
            <a:r>
              <a:rPr lang="en" altLang="zh-CN" sz="1600" b="0" dirty="0">
                <a:solidFill>
                  <a:srgbClr val="FF0000"/>
                </a:solidFill>
              </a:rPr>
              <a:t>decoder</a:t>
            </a:r>
            <a:r>
              <a:rPr lang="zh-CN" altLang="en-US" sz="1600" b="0" dirty="0">
                <a:solidFill>
                  <a:srgbClr val="FF0000"/>
                </a:solidFill>
              </a:rPr>
              <a:t>预测的目标是一个</a:t>
            </a:r>
            <a:r>
              <a:rPr lang="en" altLang="zh-CN" sz="1600" b="0" dirty="0">
                <a:solidFill>
                  <a:srgbClr val="FF0000"/>
                </a:solidFill>
              </a:rPr>
              <a:t>grammar rule</a:t>
            </a:r>
            <a:r>
              <a:rPr lang="zh-CN" altLang="en" sz="1600" b="0" dirty="0">
                <a:solidFill>
                  <a:srgbClr val="FF0000"/>
                </a:solidFill>
              </a:rPr>
              <a:t>，</a:t>
            </a:r>
            <a:r>
              <a:rPr lang="zh-CN" altLang="en-US" sz="1600" b="0" dirty="0">
                <a:solidFill>
                  <a:srgbClr val="FF0000"/>
                </a:solidFill>
              </a:rPr>
              <a:t>所以写成。。。</a:t>
            </a:r>
          </a:p>
          <a:p>
            <a:pPr lvl="0" defTabSz="457200" hangingPunct="1">
              <a:lnSpc>
                <a:spcPct val="117999"/>
              </a:lnSpc>
            </a:pPr>
            <a:r>
              <a:rPr lang="zh-CN" altLang="en-US" sz="1600" b="0" dirty="0">
                <a:solidFill>
                  <a:srgbClr val="FF0000"/>
                </a:solidFill>
              </a:rPr>
              <a:t>而在预定义类别的</a:t>
            </a:r>
            <a:r>
              <a:rPr lang="en" altLang="zh-CN" sz="1600" b="0" dirty="0" err="1">
                <a:solidFill>
                  <a:srgbClr val="FF0000"/>
                </a:solidFill>
              </a:rPr>
              <a:t>softmax</a:t>
            </a:r>
            <a:r>
              <a:rPr lang="zh-CN" altLang="en-US" sz="1600" b="0" dirty="0">
                <a:solidFill>
                  <a:srgbClr val="FF0000"/>
                </a:solidFill>
              </a:rPr>
              <a:t>和开放式的</a:t>
            </a:r>
            <a:r>
              <a:rPr lang="en" altLang="zh-CN" sz="1600" b="0" dirty="0">
                <a:solidFill>
                  <a:srgbClr val="FF0000"/>
                </a:solidFill>
              </a:rPr>
              <a:t>pointer</a:t>
            </a:r>
            <a:r>
              <a:rPr lang="zh-CN" altLang="en-US" sz="1600" b="0" dirty="0">
                <a:solidFill>
                  <a:srgbClr val="FF0000"/>
                </a:solidFill>
              </a:rPr>
              <a:t>之间，是通过一个门控机制来组合概率分布的，繁琐，略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OUTLI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r>
              <a:t>OUTLINE</a:t>
            </a:r>
          </a:p>
        </p:txBody>
      </p:sp>
      <p:sp>
        <p:nvSpPr>
          <p:cNvPr id="327" name="Introducti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defRPr>
                <a:solidFill>
                  <a:srgbClr val="D6D5D5"/>
                </a:solidFill>
              </a:defRPr>
            </a:pPr>
            <a:r>
              <a:t>Introduction</a:t>
            </a:r>
          </a:p>
          <a:p>
            <a:pPr>
              <a:defRPr>
                <a:solidFill>
                  <a:srgbClr val="D6D5D5"/>
                </a:solidFill>
              </a:defRPr>
            </a:pPr>
            <a:r>
              <a:t>Model</a:t>
            </a:r>
          </a:p>
          <a:p>
            <a:r>
              <a:t>Experiments</a:t>
            </a:r>
          </a:p>
          <a:p>
            <a:pPr>
              <a:defRPr>
                <a:solidFill>
                  <a:srgbClr val="D6D5D5"/>
                </a:solidFill>
              </a:defRPr>
            </a:pPr>
            <a:r>
              <a:t>Conclusion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Experiments — Datase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r>
              <a:t>Experiments — Dataset</a:t>
            </a:r>
          </a:p>
        </p:txBody>
      </p:sp>
      <p:sp>
        <p:nvSpPr>
          <p:cNvPr id="330" name="Python: HearthSt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t>Python: HearthStone</a:t>
            </a:r>
          </a:p>
          <a:p>
            <a:r>
              <a:t>Semantic Parsing: ATIS, GEO</a:t>
            </a:r>
          </a:p>
        </p:txBody>
      </p:sp>
      <p:pic>
        <p:nvPicPr>
          <p:cNvPr id="331" name="截屏2020-03-18上午1.42.40.png" descr="截屏2020-03-18上午1.42.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040" y="4978308"/>
            <a:ext cx="6176720" cy="37060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Experiments — H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r>
              <a:t>Experiments — 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4" name="Semi-structural description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 anchor="t"/>
              <a:lstStyle/>
              <a:p>
                <a:pPr marL="408940" indent="-408940" defTabSz="537463">
                  <a:spcBef>
                    <a:spcPts val="3800"/>
                  </a:spcBef>
                  <a:defRPr sz="2944"/>
                </a:pPr>
                <a:r>
                  <a:t>Semi-structural description</a:t>
                </a:r>
              </a:p>
              <a:p>
                <a:pPr marL="408940" indent="-408940" defTabSz="537463">
                  <a:spcBef>
                    <a:spcPts val="3800"/>
                  </a:spcBef>
                  <a:defRPr sz="2944"/>
                </a:pPr>
                <a:r>
                  <a:t>Tokenize: plain or structural</a:t>
                </a:r>
              </a:p>
              <a:p>
                <a:pPr marL="408940" indent="-408940" defTabSz="537463">
                  <a:spcBef>
                    <a:spcPts val="3800"/>
                  </a:spcBef>
                  <a:defRPr sz="2944"/>
                </a:pPr>
                <a:r>
                  <a:t>Experiment settings</a:t>
                </a:r>
              </a:p>
              <a:p>
                <a:pPr marL="817880" lvl="1" indent="-408940" defTabSz="537463">
                  <a:spcBef>
                    <a:spcPts val="3800"/>
                  </a:spcBef>
                  <a:buSzPct val="50000"/>
                  <a:buBlip>
                    <a:blip r:embed="rId3"/>
                  </a:buBlip>
                  <a:defRPr sz="2944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sz="3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sz="3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t>=6,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37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sz="3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35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sz="3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t>=5</a:t>
                </a:r>
              </a:p>
              <a:p>
                <a:pPr marL="817880" lvl="1" indent="-408940" defTabSz="537463">
                  <a:spcBef>
                    <a:spcPts val="3800"/>
                  </a:spcBef>
                  <a:buSzPct val="50000"/>
                  <a:buBlip>
                    <a:blip r:embed="rId3"/>
                  </a:buBlip>
                  <a:defRPr sz="2944"/>
                </a:pPr>
                <a:r>
                  <a:t>embed size: 256 &amp; hidden size: 256 (except 1st with 1024)</a:t>
                </a:r>
              </a:p>
              <a:p>
                <a:pPr marL="817880" lvl="1" indent="-408940" defTabSz="537463">
                  <a:spcBef>
                    <a:spcPts val="3800"/>
                  </a:spcBef>
                  <a:buSzPct val="50000"/>
                  <a:buBlip>
                    <a:blip r:embed="rId3"/>
                  </a:buBlip>
                  <a:defRPr sz="2944"/>
                </a:pPr>
                <a:r>
                  <a:t>0.15 dropout for all sublayers</a:t>
                </a:r>
              </a:p>
              <a:p>
                <a:pPr marL="817880" lvl="1" indent="-408940" defTabSz="537463">
                  <a:spcBef>
                    <a:spcPts val="3800"/>
                  </a:spcBef>
                  <a:buSzPct val="50000"/>
                  <a:buBlip>
                    <a:blip r:embed="rId3"/>
                  </a:buBlip>
                  <a:defRPr sz="2944"/>
                </a:pPr>
                <a:r>
                  <a:t>Adafactor</a:t>
                </a:r>
              </a:p>
            </p:txBody>
          </p:sp>
        </mc:Choice>
        <mc:Fallback>
          <p:sp>
            <p:nvSpPr>
              <p:cNvPr id="334" name="Semi-structural description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4"/>
                <a:stretch>
                  <a:fillRect l="-2400" t="-4242" b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5" name="截屏2020-03-18上午1.47.09.png" descr="截屏2020-03-18上午1.47.09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1094" y="1204825"/>
            <a:ext cx="5689601" cy="509270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0412E87-3367-4241-A632-575D4123BD5C}"/>
              </a:ext>
            </a:extLst>
          </p:cNvPr>
          <p:cNvSpPr/>
          <p:nvPr/>
        </p:nvSpPr>
        <p:spPr>
          <a:xfrm>
            <a:off x="2358854" y="3299833"/>
            <a:ext cx="4275530" cy="4513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 hangingPunct="1">
              <a:lnSpc>
                <a:spcPct val="117999"/>
              </a:lnSpc>
            </a:pPr>
            <a:r>
              <a:rPr lang="zh-CN" altLang="en-US" sz="2200" b="0" dirty="0">
                <a:solidFill>
                  <a:srgbClr val="FF0000"/>
                </a:solidFill>
              </a:rPr>
              <a:t>后者把每一条属性当成一个</a:t>
            </a:r>
            <a:r>
              <a:rPr lang="en" altLang="zh-CN" sz="2200" b="0" dirty="0">
                <a:solidFill>
                  <a:srgbClr val="FF0000"/>
                </a:solidFill>
              </a:rPr>
              <a:t>token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OUTLI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r>
              <a:t>OUTLINE</a:t>
            </a:r>
          </a:p>
        </p:txBody>
      </p:sp>
      <p:sp>
        <p:nvSpPr>
          <p:cNvPr id="137" name="Introducti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t>Introduction</a:t>
            </a:r>
          </a:p>
          <a:p>
            <a:pPr>
              <a:defRPr>
                <a:solidFill>
                  <a:srgbClr val="D6D5D5"/>
                </a:solidFill>
              </a:defRPr>
            </a:pPr>
            <a:r>
              <a:t>Model</a:t>
            </a:r>
          </a:p>
          <a:p>
            <a:pPr>
              <a:defRPr>
                <a:solidFill>
                  <a:srgbClr val="D6D5D5"/>
                </a:solidFill>
              </a:defRPr>
            </a:pPr>
            <a:r>
              <a:t>Experiments</a:t>
            </a:r>
          </a:p>
          <a:p>
            <a:pPr>
              <a:defRPr>
                <a:solidFill>
                  <a:srgbClr val="D6D5D5"/>
                </a:solidFill>
              </a:defRPr>
            </a:pPr>
            <a:r>
              <a:t>Conclusion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Experiments — H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r>
              <a:t>Experiments — HS</a:t>
            </a:r>
          </a:p>
        </p:txBody>
      </p:sp>
      <p:sp>
        <p:nvSpPr>
          <p:cNvPr id="340" name="TreeGen-A：TreeGen with plain tokenization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t>TreeGen-A：TreeGen with plain tokenization</a:t>
            </a:r>
          </a:p>
        </p:txBody>
      </p:sp>
      <p:pic>
        <p:nvPicPr>
          <p:cNvPr id="341" name="截屏2020-03-18上午1.45.54.png" descr="截屏2020-03-18上午1.45.5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159" y="3638254"/>
            <a:ext cx="8172482" cy="554705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5D04D95F-8DB3-0A4D-88C3-852F566C23E6}"/>
              </a:ext>
            </a:extLst>
          </p:cNvPr>
          <p:cNvSpPr/>
          <p:nvPr/>
        </p:nvSpPr>
        <p:spPr>
          <a:xfrm>
            <a:off x="4818071" y="2070919"/>
            <a:ext cx="6502400" cy="18079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457200" hangingPunct="1">
              <a:lnSpc>
                <a:spcPct val="117999"/>
              </a:lnSpc>
            </a:pPr>
            <a:r>
              <a:rPr lang="en" altLang="zh-CN" sz="1600" b="0" dirty="0" err="1">
                <a:solidFill>
                  <a:srgbClr val="FF0000"/>
                </a:solidFill>
              </a:rPr>
              <a:t>StrAcc</a:t>
            </a:r>
            <a:r>
              <a:rPr lang="zh-CN" altLang="en" sz="1600" b="0" dirty="0">
                <a:solidFill>
                  <a:srgbClr val="FF0000"/>
                </a:solidFill>
              </a:rPr>
              <a:t>：</a:t>
            </a:r>
            <a:r>
              <a:rPr lang="en" altLang="zh-CN" sz="1600" b="0" dirty="0">
                <a:solidFill>
                  <a:srgbClr val="FF0000"/>
                </a:solidFill>
              </a:rPr>
              <a:t>token</a:t>
            </a:r>
            <a:r>
              <a:rPr lang="zh-CN" altLang="en-US" sz="1600" b="0" dirty="0">
                <a:solidFill>
                  <a:srgbClr val="FF0000"/>
                </a:solidFill>
              </a:rPr>
              <a:t>序列完全一致</a:t>
            </a:r>
          </a:p>
          <a:p>
            <a:pPr lvl="0" defTabSz="457200" hangingPunct="1">
              <a:lnSpc>
                <a:spcPct val="117999"/>
              </a:lnSpc>
            </a:pPr>
            <a:r>
              <a:rPr lang="en" altLang="zh-CN" sz="1600" b="0" dirty="0">
                <a:solidFill>
                  <a:srgbClr val="FF0000"/>
                </a:solidFill>
              </a:rPr>
              <a:t>Acc+</a:t>
            </a:r>
            <a:r>
              <a:rPr lang="zh-CN" altLang="en" sz="1600" b="0" dirty="0">
                <a:solidFill>
                  <a:srgbClr val="FF0000"/>
                </a:solidFill>
              </a:rPr>
              <a:t>：</a:t>
            </a:r>
            <a:r>
              <a:rPr lang="zh-CN" altLang="en-US" sz="1600" b="0" dirty="0">
                <a:solidFill>
                  <a:srgbClr val="FF0000"/>
                </a:solidFill>
              </a:rPr>
              <a:t>在</a:t>
            </a:r>
            <a:r>
              <a:rPr lang="en" altLang="zh-CN" sz="1600" b="0" dirty="0" err="1">
                <a:solidFill>
                  <a:srgbClr val="FF0000"/>
                </a:solidFill>
              </a:rPr>
              <a:t>StrAcc</a:t>
            </a:r>
            <a:r>
              <a:rPr lang="zh-CN" altLang="en-US" sz="1600" b="0" dirty="0">
                <a:solidFill>
                  <a:srgbClr val="FF0000"/>
                </a:solidFill>
              </a:rPr>
              <a:t>的基础上允许变量重命名（抹除变量名差异）</a:t>
            </a:r>
          </a:p>
          <a:p>
            <a:pPr lvl="0" defTabSz="457200" hangingPunct="1">
              <a:lnSpc>
                <a:spcPct val="117999"/>
              </a:lnSpc>
            </a:pPr>
            <a:endParaRPr lang="zh-CN" altLang="en-US" sz="1600" b="0" dirty="0">
              <a:solidFill>
                <a:srgbClr val="FF0000"/>
              </a:solidFill>
            </a:endParaRPr>
          </a:p>
          <a:p>
            <a:pPr lvl="0" defTabSz="457200" hangingPunct="1">
              <a:lnSpc>
                <a:spcPct val="117999"/>
              </a:lnSpc>
            </a:pPr>
            <a:r>
              <a:rPr lang="en" altLang="zh-CN" sz="1600" b="0" dirty="0" err="1">
                <a:solidFill>
                  <a:srgbClr val="FF0000"/>
                </a:solidFill>
              </a:rPr>
              <a:t>TreeGen</a:t>
            </a:r>
            <a:r>
              <a:rPr lang="en" altLang="zh-CN" sz="1600" b="0" dirty="0">
                <a:solidFill>
                  <a:srgbClr val="FF0000"/>
                </a:solidFill>
              </a:rPr>
              <a:t> 	18s/epoch </a:t>
            </a:r>
          </a:p>
          <a:p>
            <a:pPr lvl="0" defTabSz="457200" hangingPunct="1">
              <a:lnSpc>
                <a:spcPct val="117999"/>
              </a:lnSpc>
            </a:pPr>
            <a:r>
              <a:rPr lang="en" altLang="zh-CN" sz="1600" b="0" dirty="0">
                <a:solidFill>
                  <a:srgbClr val="FF0000"/>
                </a:solidFill>
              </a:rPr>
              <a:t>CNN		180s/epoch</a:t>
            </a:r>
          </a:p>
          <a:p>
            <a:pPr lvl="0" defTabSz="457200" hangingPunct="1">
              <a:lnSpc>
                <a:spcPct val="117999"/>
              </a:lnSpc>
            </a:pPr>
            <a:r>
              <a:rPr lang="en" altLang="zh-CN" sz="1600" b="0" dirty="0">
                <a:solidFill>
                  <a:srgbClr val="FF0000"/>
                </a:solidFill>
              </a:rPr>
              <a:t>RNN		49s/epoch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Experiments — H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r>
              <a:rPr dirty="0"/>
              <a:t>Experiments — HS</a:t>
            </a:r>
          </a:p>
        </p:txBody>
      </p:sp>
      <p:sp>
        <p:nvSpPr>
          <p:cNvPr id="346" name="Location of structural convolution sublayer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rPr dirty="0"/>
              <a:t>Location of structural convolution sublayer</a:t>
            </a:r>
          </a:p>
          <a:p>
            <a:r>
              <a:rPr dirty="0"/>
              <a:t>Ablation study</a:t>
            </a:r>
          </a:p>
        </p:txBody>
      </p:sp>
      <p:pic>
        <p:nvPicPr>
          <p:cNvPr id="347" name="截屏2020-03-18上午2.05.24.png" descr="截屏2020-03-18上午2.05.2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571" y="5008807"/>
            <a:ext cx="8269658" cy="3259574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7C1E0CB-CF80-F94D-A9C5-2067D1D9FAED}"/>
              </a:ext>
            </a:extLst>
          </p:cNvPr>
          <p:cNvSpPr/>
          <p:nvPr/>
        </p:nvSpPr>
        <p:spPr>
          <a:xfrm>
            <a:off x="3634657" y="3310305"/>
            <a:ext cx="8916219" cy="1250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 hangingPunct="1">
              <a:lnSpc>
                <a:spcPct val="117999"/>
              </a:lnSpc>
            </a:pPr>
            <a:r>
              <a:rPr lang="zh-CN" altLang="en-US" sz="2200" b="0" dirty="0">
                <a:solidFill>
                  <a:srgbClr val="FF0000"/>
                </a:solidFill>
              </a:rPr>
              <a:t>小结论</a:t>
            </a:r>
            <a:r>
              <a:rPr lang="en-US" altLang="zh-CN" sz="2200" b="0" dirty="0">
                <a:solidFill>
                  <a:srgbClr val="FF0000"/>
                </a:solidFill>
              </a:rPr>
              <a:t>1</a:t>
            </a:r>
            <a:r>
              <a:rPr lang="zh-CN" altLang="en-US" sz="2200" b="0" dirty="0">
                <a:solidFill>
                  <a:srgbClr val="FF0000"/>
                </a:solidFill>
              </a:rPr>
              <a:t>：不是每层都加</a:t>
            </a:r>
            <a:r>
              <a:rPr lang="en" altLang="zh-CN" sz="2200" b="0" dirty="0">
                <a:solidFill>
                  <a:srgbClr val="FF0000"/>
                </a:solidFill>
              </a:rPr>
              <a:t>TBCN</a:t>
            </a:r>
            <a:r>
              <a:rPr lang="zh-CN" altLang="en-US" sz="2200" b="0" dirty="0">
                <a:solidFill>
                  <a:srgbClr val="FF0000"/>
                </a:solidFill>
              </a:rPr>
              <a:t>就最好，但至少加了比完全不加好</a:t>
            </a:r>
          </a:p>
          <a:p>
            <a:pPr lvl="0" defTabSz="457200" hangingPunct="1">
              <a:lnSpc>
                <a:spcPct val="117999"/>
              </a:lnSpc>
            </a:pPr>
            <a:r>
              <a:rPr lang="zh-CN" altLang="en-US" sz="2200" b="0" dirty="0">
                <a:solidFill>
                  <a:srgbClr val="FF0000"/>
                </a:solidFill>
              </a:rPr>
              <a:t>小结论</a:t>
            </a:r>
            <a:r>
              <a:rPr lang="en-US" altLang="zh-CN" sz="2200" b="0" dirty="0">
                <a:solidFill>
                  <a:srgbClr val="FF0000"/>
                </a:solidFill>
              </a:rPr>
              <a:t>2</a:t>
            </a:r>
            <a:r>
              <a:rPr lang="zh-CN" altLang="en-US" sz="2200" b="0" dirty="0">
                <a:solidFill>
                  <a:srgbClr val="FF0000"/>
                </a:solidFill>
              </a:rPr>
              <a:t>：不一定</a:t>
            </a:r>
            <a:r>
              <a:rPr lang="en" altLang="zh-CN" sz="2200" b="0" dirty="0">
                <a:solidFill>
                  <a:srgbClr val="FF0000"/>
                </a:solidFill>
              </a:rPr>
              <a:t>acc</a:t>
            </a:r>
            <a:r>
              <a:rPr lang="zh-CN" altLang="en-US" sz="2200" b="0" dirty="0">
                <a:solidFill>
                  <a:srgbClr val="FF0000"/>
                </a:solidFill>
              </a:rPr>
              <a:t>高</a:t>
            </a:r>
            <a:r>
              <a:rPr lang="en" altLang="zh-CN" sz="2200" b="0" dirty="0">
                <a:solidFill>
                  <a:srgbClr val="FF0000"/>
                </a:solidFill>
              </a:rPr>
              <a:t>bleu</a:t>
            </a:r>
            <a:r>
              <a:rPr lang="zh-CN" altLang="en-US" sz="2200" b="0" dirty="0">
                <a:solidFill>
                  <a:srgbClr val="FF0000"/>
                </a:solidFill>
              </a:rPr>
              <a:t>就高</a:t>
            </a:r>
          </a:p>
          <a:p>
            <a:pPr lvl="0" defTabSz="457200" hangingPunct="1">
              <a:lnSpc>
                <a:spcPct val="117999"/>
              </a:lnSpc>
            </a:pPr>
            <a:r>
              <a:rPr lang="zh-CN" altLang="en-US" sz="2200" b="0" dirty="0">
                <a:solidFill>
                  <a:srgbClr val="FF0000"/>
                </a:solidFill>
              </a:rPr>
              <a:t>小结论</a:t>
            </a:r>
            <a:r>
              <a:rPr lang="en-US" altLang="zh-CN" sz="2200" b="0" dirty="0">
                <a:solidFill>
                  <a:srgbClr val="FF0000"/>
                </a:solidFill>
              </a:rPr>
              <a:t>3</a:t>
            </a:r>
            <a:r>
              <a:rPr lang="zh-CN" altLang="en-US" sz="2200" b="0" dirty="0">
                <a:solidFill>
                  <a:srgbClr val="FF0000"/>
                </a:solidFill>
              </a:rPr>
              <a:t>：字符能提供大量信息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Experiments — Semantic Pars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r>
              <a:t>Experiments — Semantic Parsing</a:t>
            </a:r>
          </a:p>
        </p:txBody>
      </p:sp>
      <p:sp>
        <p:nvSpPr>
          <p:cNvPr id="352" name="Metrics: tree exact match accuracy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t>Metrics: tree exact match accuracy</a:t>
            </a:r>
          </a:p>
          <a:p>
            <a:r>
              <a:t>Same settings with HS except hidden/embed size: 128</a:t>
            </a:r>
          </a:p>
        </p:txBody>
      </p:sp>
      <p:pic>
        <p:nvPicPr>
          <p:cNvPr id="353" name="截屏2020-03-18上午2.09.50.png" descr="截屏2020-03-18上午2.09.5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904" y="4449383"/>
            <a:ext cx="7580992" cy="458155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8C8F59BF-9D0B-0D40-BD42-9878DBAB2686}"/>
              </a:ext>
            </a:extLst>
          </p:cNvPr>
          <p:cNvSpPr/>
          <p:nvPr/>
        </p:nvSpPr>
        <p:spPr>
          <a:xfrm>
            <a:off x="6392606" y="2243877"/>
            <a:ext cx="6502400" cy="85081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457200" hangingPunct="1">
              <a:lnSpc>
                <a:spcPct val="117999"/>
              </a:lnSpc>
            </a:pPr>
            <a:r>
              <a:rPr lang="en" altLang="zh-CN" sz="2200" b="0" dirty="0">
                <a:solidFill>
                  <a:srgbClr val="FF0000"/>
                </a:solidFill>
              </a:rPr>
              <a:t>WKZ14</a:t>
            </a:r>
            <a:r>
              <a:rPr lang="zh-CN" altLang="en-US" sz="2200" b="0" dirty="0">
                <a:solidFill>
                  <a:srgbClr val="FF0000"/>
                </a:solidFill>
              </a:rPr>
              <a:t>是传统方法，使用了大量模版，虽然在这两个数据集上效果好但是难泛化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OUTLI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r>
              <a:t>OUTLINE</a:t>
            </a:r>
          </a:p>
        </p:txBody>
      </p:sp>
      <p:sp>
        <p:nvSpPr>
          <p:cNvPr id="358" name="Introducti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defRPr>
                <a:solidFill>
                  <a:srgbClr val="D6D5D5"/>
                </a:solidFill>
              </a:defRPr>
            </a:pPr>
            <a:r>
              <a:t>Introduction</a:t>
            </a:r>
          </a:p>
          <a:p>
            <a:pPr>
              <a:defRPr>
                <a:solidFill>
                  <a:srgbClr val="D6D5D5"/>
                </a:solidFill>
              </a:defRPr>
            </a:pPr>
            <a:r>
              <a:t>Model</a:t>
            </a:r>
          </a:p>
          <a:p>
            <a:pPr>
              <a:defRPr>
                <a:solidFill>
                  <a:srgbClr val="D6D5D5"/>
                </a:solidFill>
              </a:defRPr>
            </a:pPr>
            <a:r>
              <a:t>Experiments</a:t>
            </a:r>
          </a:p>
          <a:p>
            <a:r>
              <a:t>Conclusion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Conclu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r>
              <a:t>Conclusion</a:t>
            </a:r>
          </a:p>
        </p:txBody>
      </p:sp>
      <p:sp>
        <p:nvSpPr>
          <p:cNvPr id="361" name="Structural information helps a lo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t>Structural information helps a lot</a:t>
            </a:r>
          </a:p>
          <a:p>
            <a:r>
              <a:t>Utilizing "word" and its "composition" after more fine-grained segmentation simultaneously makes effect</a:t>
            </a:r>
          </a:p>
          <a:p>
            <a:r>
              <a:t>Tree-based Convolution slides to ancestors, maybe we could let conv window go down to the subtree or slide in both directions at the same time? More like a graph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HANKS！"/>
          <p:cNvSpPr txBox="1">
            <a:spLocks noGrp="1"/>
          </p:cNvSpPr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/>
          <a:p>
            <a:r>
              <a:t>THANKS！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Introdu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r>
              <a:t>Introduction</a:t>
            </a:r>
          </a:p>
        </p:txBody>
      </p:sp>
      <p:sp>
        <p:nvSpPr>
          <p:cNvPr id="140" name="Code Generation: NL description —&gt; executable program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t>Code Generation: NL description —&gt; executable program</a:t>
            </a:r>
          </a:p>
          <a:p>
            <a:r>
              <a:t>TreeGen: NL description —&gt; grammar rule sequence</a:t>
            </a:r>
          </a:p>
          <a:p>
            <a:r>
              <a:t>Many SoTA approaches perform code generation through predicting a sequence of grammar rules, e.g.</a:t>
            </a:r>
          </a:p>
        </p:txBody>
      </p:sp>
      <p:sp>
        <p:nvSpPr>
          <p:cNvPr id="141" name="A Syntactic Neural Model for General-Purpose Code Generation. Yin, P., and Neubig, G. ACL 2017"/>
          <p:cNvSpPr txBox="1"/>
          <p:nvPr/>
        </p:nvSpPr>
        <p:spPr>
          <a:xfrm>
            <a:off x="1410960" y="6218202"/>
            <a:ext cx="10964470" cy="704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4200"/>
              </a:spcBef>
              <a:defRPr sz="2000" b="0"/>
            </a:pPr>
            <a:r>
              <a:rPr i="1"/>
              <a:t>A Syntactic Neural Model for General-Purpose Code Generation.</a:t>
            </a:r>
            <a:r>
              <a:t> Yin, P., and Neubig, G. ACL 2017</a:t>
            </a:r>
          </a:p>
        </p:txBody>
      </p:sp>
      <p:sp>
        <p:nvSpPr>
          <p:cNvPr id="142" name="Abstract Syntax Networks for Code Generation and Semantic Parsing. Rabinovich, M.; Stern, M.; and Klein, D. ACL 2017"/>
          <p:cNvSpPr txBox="1"/>
          <p:nvPr/>
        </p:nvSpPr>
        <p:spPr>
          <a:xfrm>
            <a:off x="1410960" y="6988608"/>
            <a:ext cx="10649248" cy="704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ts val="3900"/>
              </a:lnSpc>
              <a:spcBef>
                <a:spcPts val="1200"/>
              </a:spcBef>
              <a:defRPr sz="2000" b="0"/>
            </a:pPr>
            <a:r>
              <a:rPr i="1"/>
              <a:t>Abstract Syntax Networks for Code Generation and Semantic Parsing.</a:t>
            </a:r>
            <a:r>
              <a:t> Rabinovich, M.; Stern, M.; and Klein, D. ACL 2017</a:t>
            </a:r>
          </a:p>
        </p:txBody>
      </p:sp>
      <p:sp>
        <p:nvSpPr>
          <p:cNvPr id="143" name="A grammar-based structural cnn decoder for code generation. Sun, Z.; Zhu, Q.; Mou, L.; Xiong, Y.; Li, G.; and Zhang, L. AAAI 2019"/>
          <p:cNvSpPr txBox="1"/>
          <p:nvPr/>
        </p:nvSpPr>
        <p:spPr>
          <a:xfrm>
            <a:off x="1410960" y="7759015"/>
            <a:ext cx="10872971" cy="704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ts val="3900"/>
              </a:lnSpc>
              <a:spcBef>
                <a:spcPts val="1200"/>
              </a:spcBef>
              <a:defRPr sz="2000" b="0"/>
            </a:pPr>
            <a:r>
              <a:rPr i="1"/>
              <a:t>A grammar-based structural cnn decoder for code generation.</a:t>
            </a:r>
            <a:r>
              <a:t> Sun, Z.; Zhu, Q.; Mou, L.; Xiong, Y.; Li, G.; and Zhang, L. AAAI 2019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Introdu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r>
              <a:t>Introduction</a:t>
            </a:r>
          </a:p>
        </p:txBody>
      </p:sp>
      <p:sp>
        <p:nvSpPr>
          <p:cNvPr id="146" name="Code Generation: NL description —&gt; executable program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t>Code Generation: NL description —&gt; executable program</a:t>
            </a:r>
          </a:p>
          <a:p>
            <a:r>
              <a:t>TreeGen: NL description —&gt; grammar rule sequence</a:t>
            </a:r>
          </a:p>
          <a:p>
            <a:endParaRPr/>
          </a:p>
          <a:p>
            <a:r>
              <a:t>Given the natural language description and the currently generated partial AST, the model calculates the probabilities of the rules to expand this node </a:t>
            </a:r>
          </a:p>
        </p:txBody>
      </p:sp>
      <p:grpSp>
        <p:nvGrpSpPr>
          <p:cNvPr id="151" name="成组"/>
          <p:cNvGrpSpPr/>
          <p:nvPr/>
        </p:nvGrpSpPr>
        <p:grpSpPr>
          <a:xfrm>
            <a:off x="3514874" y="4624780"/>
            <a:ext cx="5975052" cy="799480"/>
            <a:chOff x="0" y="0"/>
            <a:chExt cx="5975051" cy="799478"/>
          </a:xfrm>
        </p:grpSpPr>
        <p:grpSp>
          <p:nvGrpSpPr>
            <p:cNvPr id="149" name="成组"/>
            <p:cNvGrpSpPr/>
            <p:nvPr/>
          </p:nvGrpSpPr>
          <p:grpSpPr>
            <a:xfrm>
              <a:off x="0" y="0"/>
              <a:ext cx="5975052" cy="799479"/>
              <a:chOff x="0" y="0"/>
              <a:chExt cx="5975051" cy="799478"/>
            </a:xfrm>
          </p:grpSpPr>
          <p:pic>
            <p:nvPicPr>
              <p:cNvPr id="147" name="截屏2020-03-17上午2.10.04.png" descr="截屏2020-03-17上午2.10.04.pn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5975052" cy="79947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48" name="1"/>
              <p:cNvSpPr txBox="1"/>
              <p:nvPr/>
            </p:nvSpPr>
            <p:spPr>
              <a:xfrm>
                <a:off x="4252949" y="440431"/>
                <a:ext cx="165227" cy="19440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500" b="0" i="1"/>
                </a:lvl1pPr>
              </a:lstStyle>
              <a:p>
                <a:r>
                  <a:t>1</a:t>
                </a:r>
              </a:p>
            </p:txBody>
          </p:sp>
        </p:grpSp>
        <p:sp>
          <p:nvSpPr>
            <p:cNvPr id="150" name="1"/>
            <p:cNvSpPr txBox="1"/>
            <p:nvPr/>
          </p:nvSpPr>
          <p:spPr>
            <a:xfrm>
              <a:off x="4205489" y="355482"/>
              <a:ext cx="235412" cy="3311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400" b="0"/>
              </a:lvl1pPr>
            </a:lstStyle>
            <a:p>
              <a:r>
                <a:t>1</a:t>
              </a:r>
            </a:p>
          </p:txBody>
        </p:sp>
      </p:grpSp>
      <p:pic>
        <p:nvPicPr>
          <p:cNvPr id="152" name="截屏2020-03-17上午2.16.33.png" descr="截屏2020-03-17上午2.16.3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6783" y="7736823"/>
            <a:ext cx="2431234" cy="353635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2AF4481-57EA-5641-83E3-6CE060E39E0D}"/>
              </a:ext>
            </a:extLst>
          </p:cNvPr>
          <p:cNvSpPr txBox="1"/>
          <p:nvPr/>
        </p:nvSpPr>
        <p:spPr>
          <a:xfrm>
            <a:off x="2269613" y="3989349"/>
            <a:ext cx="8465574" cy="12708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0" defTabSz="457200" hangingPunct="1">
              <a:lnSpc>
                <a:spcPct val="117999"/>
              </a:lnSpc>
            </a:pPr>
            <a:r>
              <a:rPr lang="zh-CN" altLang="en-US" sz="2200" b="0" dirty="0">
                <a:solidFill>
                  <a:srgbClr val="FF0000"/>
                </a:solidFill>
              </a:rPr>
              <a:t>具体说，</a:t>
            </a:r>
            <a:r>
              <a:rPr lang="en" altLang="zh-CN" sz="2200" b="0" dirty="0" err="1">
                <a:solidFill>
                  <a:srgbClr val="FF0000"/>
                </a:solidFill>
              </a:rPr>
              <a:t>TreeGen</a:t>
            </a:r>
            <a:r>
              <a:rPr lang="zh-CN" altLang="en-US" sz="2200" b="0" dirty="0">
                <a:solidFill>
                  <a:srgbClr val="FF0000"/>
                </a:solidFill>
              </a:rPr>
              <a:t>把代码生成任务，转换成了这样一个任务：</a:t>
            </a:r>
            <a:r>
              <a:rPr lang="en-US" altLang="zh-CN" sz="2200" b="0" dirty="0">
                <a:solidFill>
                  <a:srgbClr val="FF0000"/>
                </a:solidFill>
              </a:rPr>
              <a:t>…</a:t>
            </a:r>
          </a:p>
          <a:p>
            <a:pPr lvl="0" defTabSz="457200" hangingPunct="1">
              <a:lnSpc>
                <a:spcPct val="117999"/>
              </a:lnSpc>
            </a:pPr>
            <a:r>
              <a:rPr lang="zh-CN" altLang="en-US" sz="2200" b="0" dirty="0">
                <a:solidFill>
                  <a:srgbClr val="FF0000"/>
                </a:solidFill>
              </a:rPr>
              <a:t>通过预测“产生式”序列（前序），从根节点对程序进行扩张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Introdu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r>
              <a:rPr dirty="0"/>
              <a:t>Introduction</a:t>
            </a:r>
          </a:p>
        </p:txBody>
      </p:sp>
      <p:sp>
        <p:nvSpPr>
          <p:cNvPr id="157" name="Main challenges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rPr dirty="0"/>
              <a:t>Main challenges:</a:t>
            </a:r>
          </a:p>
          <a:p>
            <a:pPr lvl="1">
              <a:buSzPct val="50000"/>
              <a:buBlip>
                <a:blip r:embed="rId3"/>
              </a:buBlip>
            </a:pPr>
            <a:r>
              <a:rPr dirty="0"/>
              <a:t>Long-dependency problem</a:t>
            </a:r>
          </a:p>
          <a:p>
            <a:pPr lvl="1">
              <a:buSzPct val="50000"/>
              <a:buBlip>
                <a:blip r:embed="rId3"/>
              </a:buBlip>
            </a:pPr>
            <a:r>
              <a:rPr dirty="0"/>
              <a:t>Representation of code structures</a:t>
            </a:r>
          </a:p>
          <a:p>
            <a:r>
              <a:rPr dirty="0"/>
              <a:t>How </a:t>
            </a:r>
            <a:r>
              <a:rPr dirty="0" err="1"/>
              <a:t>TreeGen</a:t>
            </a:r>
            <a:r>
              <a:rPr dirty="0"/>
              <a:t> address those challenges?</a:t>
            </a:r>
          </a:p>
          <a:p>
            <a:pPr lvl="1">
              <a:buSzPct val="50000"/>
              <a:buBlip>
                <a:blip r:embed="rId3"/>
              </a:buBlip>
            </a:pPr>
            <a:r>
              <a:rPr dirty="0"/>
              <a:t>Transformer architecture</a:t>
            </a:r>
          </a:p>
          <a:p>
            <a:pPr lvl="1">
              <a:buSzPct val="50000"/>
              <a:buBlip>
                <a:blip r:embed="rId3"/>
              </a:buBlip>
            </a:pPr>
            <a:r>
              <a:rPr dirty="0"/>
              <a:t>Structural convolution sub-layer: graph- or tree-based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E5E60E6-762A-2640-A1CD-9D25BA01796E}"/>
              </a:ext>
            </a:extLst>
          </p:cNvPr>
          <p:cNvSpPr/>
          <p:nvPr/>
        </p:nvSpPr>
        <p:spPr>
          <a:xfrm>
            <a:off x="3695700" y="6120185"/>
            <a:ext cx="8801100" cy="850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 hangingPunct="1">
              <a:lnSpc>
                <a:spcPct val="117999"/>
              </a:lnSpc>
            </a:pPr>
            <a:r>
              <a:rPr lang="zh-CN" altLang="en-US" sz="2200" b="0" dirty="0">
                <a:solidFill>
                  <a:srgbClr val="FF0000"/>
                </a:solidFill>
              </a:rPr>
              <a:t>挑战与解决思路</a:t>
            </a:r>
          </a:p>
          <a:p>
            <a:pPr lvl="0" defTabSz="457200" hangingPunct="1">
              <a:lnSpc>
                <a:spcPct val="117999"/>
              </a:lnSpc>
            </a:pPr>
            <a:r>
              <a:rPr lang="zh-CN" altLang="en-US" sz="2200" b="0" dirty="0">
                <a:solidFill>
                  <a:srgbClr val="FF0000"/>
                </a:solidFill>
              </a:rPr>
              <a:t>使用</a:t>
            </a:r>
            <a:r>
              <a:rPr lang="en" altLang="zh-CN" sz="2200" b="0" dirty="0">
                <a:solidFill>
                  <a:srgbClr val="FF0000"/>
                </a:solidFill>
              </a:rPr>
              <a:t>Transformer</a:t>
            </a:r>
            <a:r>
              <a:rPr lang="zh-CN" altLang="en-US" sz="2200" b="0" dirty="0">
                <a:solidFill>
                  <a:srgbClr val="FF0000"/>
                </a:solidFill>
              </a:rPr>
              <a:t>和</a:t>
            </a:r>
            <a:r>
              <a:rPr lang="en" altLang="zh-CN" sz="2200" b="0" dirty="0">
                <a:solidFill>
                  <a:srgbClr val="FF0000"/>
                </a:solidFill>
              </a:rPr>
              <a:t>Structural Conv</a:t>
            </a:r>
            <a:r>
              <a:rPr lang="zh-CN" altLang="en-US" sz="2200" b="0" dirty="0">
                <a:solidFill>
                  <a:srgbClr val="FF0000"/>
                </a:solidFill>
              </a:rPr>
              <a:t>来捕获程序特征（尤其是结构特征）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OUTLI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r>
              <a:t>OUTLINE</a:t>
            </a:r>
          </a:p>
        </p:txBody>
      </p:sp>
      <p:sp>
        <p:nvSpPr>
          <p:cNvPr id="162" name="Introducti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defRPr>
                <a:solidFill>
                  <a:srgbClr val="D6D5D5"/>
                </a:solidFill>
              </a:defRPr>
            </a:pPr>
            <a:r>
              <a:t>Introduction</a:t>
            </a:r>
          </a:p>
          <a:p>
            <a:r>
              <a:t>Model</a:t>
            </a:r>
          </a:p>
          <a:p>
            <a:pPr>
              <a:defRPr>
                <a:solidFill>
                  <a:srgbClr val="D6D5D5"/>
                </a:solidFill>
              </a:defRPr>
            </a:pPr>
            <a:r>
              <a:t>Experiments</a:t>
            </a:r>
          </a:p>
          <a:p>
            <a:pPr>
              <a:defRPr>
                <a:solidFill>
                  <a:srgbClr val="D6D5D5"/>
                </a:solidFill>
              </a:defRPr>
            </a:pPr>
            <a:r>
              <a:t>Conclusion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r>
              <a:rPr dirty="0"/>
              <a:t>Model</a:t>
            </a:r>
          </a:p>
        </p:txBody>
      </p:sp>
      <p:sp>
        <p:nvSpPr>
          <p:cNvPr id="165" name="A NL reader — encodes the text descripti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635000" indent="-635000">
              <a:buSzPct val="100000"/>
              <a:buAutoNum type="arabicPeriod"/>
            </a:pPr>
            <a:r>
              <a:rPr dirty="0"/>
              <a:t>A NL reader — encodes the text description</a:t>
            </a:r>
          </a:p>
          <a:p>
            <a:pPr marL="635000" indent="-635000">
              <a:buSzPct val="100000"/>
              <a:buAutoNum type="arabicPeriod"/>
            </a:pPr>
            <a:r>
              <a:rPr dirty="0"/>
              <a:t>An AST reader (the first several Transformer decoder blocks) — encodes the previously generated partial code (grammar rule sequence)</a:t>
            </a:r>
          </a:p>
          <a:p>
            <a:pPr marL="635000" indent="-635000">
              <a:buSzPct val="100000"/>
              <a:buAutoNum type="arabicPeriod"/>
            </a:pPr>
            <a:r>
              <a:rPr dirty="0"/>
              <a:t>A decoder (the rest Transformer decoder blocks) — combines the query (expanding node in AST) and the previous two encoders to predict next grammar rule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27A981A-7020-B546-A5D8-3CCE892CAE39}"/>
              </a:ext>
            </a:extLst>
          </p:cNvPr>
          <p:cNvSpPr/>
          <p:nvPr/>
        </p:nvSpPr>
        <p:spPr>
          <a:xfrm>
            <a:off x="2542171" y="1333500"/>
            <a:ext cx="1313181" cy="4513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 hangingPunct="1">
              <a:lnSpc>
                <a:spcPct val="117999"/>
              </a:lnSpc>
            </a:pPr>
            <a:r>
              <a:rPr lang="zh-CN" altLang="en-US" sz="2200" b="0" dirty="0">
                <a:solidFill>
                  <a:srgbClr val="FF0000"/>
                </a:solidFill>
              </a:rPr>
              <a:t>功能视角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Model — Over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r>
              <a:t>Model — Overview</a:t>
            </a:r>
          </a:p>
        </p:txBody>
      </p:sp>
      <p:pic>
        <p:nvPicPr>
          <p:cNvPr id="170" name="截屏2020-03-17上午2.19.58.png" descr="截屏2020-03-17上午2.19.5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86969"/>
            <a:ext cx="13004800" cy="51380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1904</Words>
  <Application>Microsoft Macintosh PowerPoint</Application>
  <PresentationFormat>自定义</PresentationFormat>
  <Paragraphs>283</Paragraphs>
  <Slides>35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3" baseType="lpstr">
      <vt:lpstr>Arial Hebrew Scholar</vt:lpstr>
      <vt:lpstr>Cambria Math</vt:lpstr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PowerPoint 演示文稿</vt:lpstr>
      <vt:lpstr>OUTLINE</vt:lpstr>
      <vt:lpstr>OUTLINE</vt:lpstr>
      <vt:lpstr>Introduction</vt:lpstr>
      <vt:lpstr>Introduction</vt:lpstr>
      <vt:lpstr>Introduction</vt:lpstr>
      <vt:lpstr>OUTLINE</vt:lpstr>
      <vt:lpstr>Model</vt:lpstr>
      <vt:lpstr>Model — Overview</vt:lpstr>
      <vt:lpstr>Model — Another View</vt:lpstr>
      <vt:lpstr>Model — NL Reader</vt:lpstr>
      <vt:lpstr>Model — NL Reader</vt:lpstr>
      <vt:lpstr>Model — NL Reader</vt:lpstr>
      <vt:lpstr>Model — NL Reader</vt:lpstr>
      <vt:lpstr>Model — NL Reader</vt:lpstr>
      <vt:lpstr>Model — AST Reader</vt:lpstr>
      <vt:lpstr>Model — AST Reader</vt:lpstr>
      <vt:lpstr>Model — AST Reader</vt:lpstr>
      <vt:lpstr>Model — AST Reader</vt:lpstr>
      <vt:lpstr>Model — AST Reader</vt:lpstr>
      <vt:lpstr>Model — Decoder</vt:lpstr>
      <vt:lpstr>Model — Decoder</vt:lpstr>
      <vt:lpstr>Model — Decoder</vt:lpstr>
      <vt:lpstr>Model — Decoder</vt:lpstr>
      <vt:lpstr>Model — Decoder</vt:lpstr>
      <vt:lpstr>Model — Decoder</vt:lpstr>
      <vt:lpstr>OUTLINE</vt:lpstr>
      <vt:lpstr>Experiments — Dataset</vt:lpstr>
      <vt:lpstr>Experiments — HS</vt:lpstr>
      <vt:lpstr>Experiments — HS</vt:lpstr>
      <vt:lpstr>Experiments — HS</vt:lpstr>
      <vt:lpstr>Experiments — Semantic Parsing</vt:lpstr>
      <vt:lpstr>OUTLINE</vt:lpstr>
      <vt:lpstr>Conclusion</vt:lpstr>
      <vt:lpstr>THANKS！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傅 智毅</cp:lastModifiedBy>
  <cp:revision>1</cp:revision>
  <dcterms:modified xsi:type="dcterms:W3CDTF">2020-03-18T01:20:20Z</dcterms:modified>
</cp:coreProperties>
</file>