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7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4F34A-24EC-4993-A21C-114F73D3577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0208-E9F4-4205-A623-D691EB36E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60208-E9F4-4205-A623-D691EB36E7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9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60208-E9F4-4205-A623-D691EB36E7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0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60208-E9F4-4205-A623-D691EB36E7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60208-E9F4-4205-A623-D691EB36E7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60208-E9F4-4205-A623-D691EB36E7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8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DF9D5-57DE-4085-9847-4108C5D1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0B720-AC01-4689-B867-C3DC8B954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07436-4EB6-42FA-853F-84AC224E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28949-ED8D-4A44-AF09-D19DCB7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70813-776A-4232-B82D-DC468A0A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8EA8-31A0-4686-8EE0-51B7D54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0063F-5C7C-4389-9218-5BE90F5D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34768-5D91-435B-AEB8-E42E51F6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C78D6-1C6C-4962-8F70-C7AC8A93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E8832-673A-441F-B6CE-3E1D1A83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3E9965-E5C1-4192-8C39-DA3FE6B9E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84A4A-117B-4618-B930-CB7797368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DEBB3-B18E-4663-8DF2-B6B532A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EBB44-F785-4531-990D-5B40865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FD3E9-111A-4B00-9C83-33400569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69A4-49C1-40FF-8917-144F1C51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68DCA-A2D4-4348-98D9-A57AC4B7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8B43-E63A-4AA0-A308-436052C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B5703-1757-472B-85FB-3417A42E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A8DCC-6E6A-45C9-8251-EEEFD55F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D4F76-965F-4F29-A525-A933D9E1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1E16-7F58-467B-A36F-ACFA86B5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7F7F5-05DC-40D7-911F-5D61F8C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E83C7-3F52-46E4-9855-02E7BD21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3B1FF-9293-420C-9AFB-AFBA7B06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06A0-8780-4A22-9BFA-1B7B89AF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F4C8F-F8AC-44E2-A350-73DDF7205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9896B-00D0-45CC-A681-AAF0F3C3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C730F-3470-4DA8-AD6B-DAA0A667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7E264-5619-48E8-9442-B597F1F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33F79-5672-4701-8EB7-B004B85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5325-79AC-419D-9546-AC90F3D0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F21FC-2095-434A-8F1D-F38F6C4E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AA7FE-896F-49AA-BC5C-588DF9F0B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888CE-B24C-4C63-BD64-12F48B24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1BF58-6B48-46C8-AD0E-8F4004D9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A8EA7-EB95-46C6-86BC-36210FD3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E4AEC-2868-45C5-949B-DFFD27E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C38843-0394-4FD9-86A0-5B9146F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9E6E-13D1-4E0F-B82A-FC5157DA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CA0AE-C237-4561-AF70-024010BE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FE8146-C8F2-4B50-A8AF-3092C9AE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E28D1-478E-4B46-9861-E61FEE10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2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D1DE-3D6D-45DE-A8A3-B2A7E7DB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ACD47-6668-4CC5-A01F-AA89F8A4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36DFF-6EF2-43B8-A8CF-73CABB6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5A02-9E0D-45F6-88AE-BDC67E3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3109D-D483-4287-85B7-273F03D7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945A0-BB28-4004-B4CD-AE670218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0A2ED-8B33-4222-B117-3C0751E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CF974-BB30-4A6D-80E4-4EC9C5A6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49FDB-103A-4AB0-B337-691F1A46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6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10831-8A41-440F-9E48-A46717EC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CE873B-039F-4258-BE8A-787B179E8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2099E-6AF9-483B-8D96-A109D60D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075E-972B-40F9-9FD9-F49C73F7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F81F8-5C54-460C-8E2A-C1B300E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743C5-E749-48BC-8A5F-AB17CB80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9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3D804-E4AE-4C11-8893-18A2249B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BA374-33F1-4AD8-B028-78457AA1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E5A55-E5C3-4935-8C6A-43FC635F9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E870-0C7E-4764-ABB7-B658F7B0DA17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C687C-1D0E-45A3-B71E-3D70AF47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BA50-2A71-4867-B49B-6DFE69E5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37E4-E8B5-4D5D-A843-4604893BE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7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2C17-5C18-4797-9A4B-DE2A90730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Bridging the Gap between Training and Inference</a:t>
            </a:r>
            <a:br>
              <a:rPr lang="en-US" altLang="zh-CN" dirty="0"/>
            </a:br>
            <a:r>
              <a:rPr lang="en-US" altLang="zh-CN" dirty="0"/>
              <a:t>for Neural Machine Translation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A8E31-2A29-4105-92B4-AB54D9811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7F4F11-FAE2-40D0-9DEC-271C9ED4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88" y="3686849"/>
            <a:ext cx="5465223" cy="24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F8C6-5E20-421B-9D89-DED5040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</a:t>
            </a:r>
            <a:r>
              <a:rPr lang="en-US" altLang="zh-CN" dirty="0" err="1"/>
              <a:t>Zh</a:t>
            </a:r>
            <a:r>
              <a:rPr lang="en-US" altLang="zh-CN" dirty="0"/>
              <a:t> → </a:t>
            </a:r>
            <a:r>
              <a:rPr lang="en-US" altLang="zh-CN" dirty="0" err="1"/>
              <a:t>En</a:t>
            </a:r>
            <a:r>
              <a:rPr lang="en-US" altLang="zh-CN" dirty="0"/>
              <a:t>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72E0A-87D9-4137-AC04-6560D77A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DC660E-5931-4194-B538-20A16A51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89" y="2137390"/>
            <a:ext cx="95154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9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A025-D67F-4F78-AFE0-512CD1E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</a:t>
            </a:r>
            <a:r>
              <a:rPr lang="en-US" altLang="zh-CN" dirty="0" err="1"/>
              <a:t>En</a:t>
            </a:r>
            <a:r>
              <a:rPr lang="en-US" altLang="zh-CN" dirty="0"/>
              <a:t> → De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5CDD2-CD5F-4418-9839-3E663EDF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8EE402-6495-410F-9A5B-04A92680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13" y="2434220"/>
            <a:ext cx="3800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3E1CC-313A-4B0E-83A0-F00189BA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Factor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B748-1068-4BA3-A6A5-36836895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795FB-2FB1-406D-98C1-1D2723E9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92" y="2574762"/>
            <a:ext cx="32670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96E6-20F1-4B68-ADCE-479804F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Convergence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4558-AB0C-40EA-9FD3-E8786C9A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65DEAD-84AF-4104-AC03-BC2F4877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1" y="2006999"/>
            <a:ext cx="3959290" cy="25265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687942-CD00-437E-9695-6E94C4601918}"/>
              </a:ext>
            </a:extLst>
          </p:cNvPr>
          <p:cNvSpPr/>
          <p:nvPr/>
        </p:nvSpPr>
        <p:spPr>
          <a:xfrm>
            <a:off x="609794" y="4816220"/>
            <a:ext cx="338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Training loss curves on 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 translation with different factors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4EB70A-FF67-4F32-8BF6-BCCEB611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31" y="1876942"/>
            <a:ext cx="3996937" cy="26052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0EFE5FD-28D4-4F3D-80B6-310FFD3E6502}"/>
              </a:ext>
            </a:extLst>
          </p:cNvPr>
          <p:cNvSpPr/>
          <p:nvPr/>
        </p:nvSpPr>
        <p:spPr>
          <a:xfrm>
            <a:off x="4511156" y="4816220"/>
            <a:ext cx="3386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BLEU scores on the validation set on the 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 translation task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3FDBC0-73B2-45B8-BEE8-8C6362556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59" y="1876942"/>
            <a:ext cx="4118041" cy="26052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8B2EDB-FF7F-4225-A7DB-25D32CAD2ACF}"/>
              </a:ext>
            </a:extLst>
          </p:cNvPr>
          <p:cNvSpPr/>
          <p:nvPr/>
        </p:nvSpPr>
        <p:spPr>
          <a:xfrm>
            <a:off x="8439667" y="4816220"/>
            <a:ext cx="3386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BLEU scores on the MT03 test set on the 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 translation task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6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1D210-A088-48CD-ABE2-51BE6786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D288-CE9F-4A70-A3BC-EE97365C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4A424-CD53-49EA-A8C1-BC309FBA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17" y="2274239"/>
            <a:ext cx="4800600" cy="2981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8C6E6A-DC05-4953-B3C8-27302D894873}"/>
              </a:ext>
            </a:extLst>
          </p:cNvPr>
          <p:cNvSpPr/>
          <p:nvPr/>
        </p:nvSpPr>
        <p:spPr>
          <a:xfrm>
            <a:off x="2600131" y="54802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BLEU scores of generated translations on the MT03 test set with respect to the lengths of the source sentences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70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7D52E-0B42-4838-8DE5-3CD92F2D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38A44-188E-4666-A38A-E74E154C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NMT training: the ground truth words are used as context</a:t>
            </a:r>
          </a:p>
          <a:p>
            <a:r>
              <a:rPr lang="en-US" altLang="zh-CN" dirty="0"/>
              <a:t>Inference: the entire sequence is generated by the resulting model on its own</a:t>
            </a:r>
          </a:p>
          <a:p>
            <a:r>
              <a:rPr lang="en-US" altLang="zh-CN" dirty="0"/>
              <a:t>The predicted words at training and inference are drawn from different distributions</a:t>
            </a:r>
          </a:p>
          <a:p>
            <a:r>
              <a:rPr lang="en-US" altLang="zh-CN" b="1" i="1" dirty="0"/>
              <a:t>Exposure bias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936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A67BC-0F6C-4258-8F14-E590A6E7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1DC1D-8E6E-43D7-AF66-BCF37D3A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Overcorrection</a:t>
            </a:r>
          </a:p>
          <a:p>
            <a:r>
              <a:rPr lang="en-US" altLang="zh-CN" i="1" dirty="0"/>
              <a:t>reference</a:t>
            </a:r>
            <a:r>
              <a:rPr lang="en-US" altLang="zh-CN" dirty="0"/>
              <a:t>: We should comply with the rule.</a:t>
            </a:r>
          </a:p>
          <a:p>
            <a:r>
              <a:rPr lang="en-US" altLang="zh-CN" i="1" dirty="0"/>
              <a:t>cand1</a:t>
            </a:r>
            <a:r>
              <a:rPr lang="en-US" altLang="zh-CN" dirty="0"/>
              <a:t>: We should </a:t>
            </a:r>
            <a:r>
              <a:rPr lang="en-US" altLang="zh-CN" u="sng" dirty="0">
                <a:solidFill>
                  <a:srgbClr val="FF0000"/>
                </a:solidFill>
              </a:rPr>
              <a:t>abide</a:t>
            </a:r>
            <a:r>
              <a:rPr lang="en-US" altLang="zh-CN" dirty="0">
                <a:solidFill>
                  <a:srgbClr val="FF0000"/>
                </a:solidFill>
              </a:rPr>
              <a:t> with</a:t>
            </a:r>
            <a:r>
              <a:rPr lang="en-US" altLang="zh-CN" dirty="0"/>
              <a:t> the rule.</a:t>
            </a:r>
          </a:p>
          <a:p>
            <a:r>
              <a:rPr lang="en-US" altLang="zh-CN" i="1" dirty="0"/>
              <a:t>cand2</a:t>
            </a:r>
            <a:r>
              <a:rPr lang="en-US" altLang="zh-CN" dirty="0"/>
              <a:t>: We should </a:t>
            </a:r>
            <a:r>
              <a:rPr lang="en-US" altLang="zh-CN" u="sng" dirty="0"/>
              <a:t>abide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by the law</a:t>
            </a:r>
            <a:r>
              <a:rPr lang="en-US" altLang="zh-CN" dirty="0"/>
              <a:t>.</a:t>
            </a:r>
          </a:p>
          <a:p>
            <a:r>
              <a:rPr lang="en-US" altLang="zh-CN" i="1" dirty="0"/>
              <a:t>cand3</a:t>
            </a:r>
            <a:r>
              <a:rPr lang="en-US" altLang="zh-CN" dirty="0"/>
              <a:t>: We should </a:t>
            </a:r>
            <a:r>
              <a:rPr lang="en-US" altLang="zh-CN" u="sng" dirty="0"/>
              <a:t>abide</a:t>
            </a:r>
            <a:r>
              <a:rPr lang="en-US" altLang="zh-CN" dirty="0"/>
              <a:t> by the rule. (Overcorrection recovery)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0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3411-6B61-400E-93F0-495634F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959F6B-9AD6-4364-9C5F-A7C052C10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Select an oracle word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𝑜𝑟𝑎𝑐𝑙𝑒</m:t>
                        </m:r>
                      </m:sup>
                    </m:sSubSup>
                  </m:oMath>
                </a14:m>
                <a:r>
                  <a:rPr lang="en-US" altLang="zh-CN" dirty="0"/>
                  <a:t> (at word level or sentence level) at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step.</a:t>
                </a:r>
              </a:p>
              <a:p>
                <a:r>
                  <a:rPr lang="en-US" altLang="zh-CN" dirty="0"/>
                  <a:t>Sample from the ground truth word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with a probability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or from the oracle word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𝑜𝑟𝑎𝑐𝑙𝑒</m:t>
                        </m:r>
                      </m:sup>
                    </m:sSubSup>
                  </m:oMath>
                </a14:m>
                <a:r>
                  <a:rPr lang="en-US" altLang="zh-CN" dirty="0"/>
                  <a:t> with a probability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959F6B-9AD6-4364-9C5F-A7C052C10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C77656-E3C7-44DD-876D-8E336326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58" y="4001294"/>
            <a:ext cx="5019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E1388-9B82-4939-B1DC-E6FB6DBA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Word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E19EA-278C-4EDB-8E7B-0D021A62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Word-level Oracle (WO)</a:t>
            </a:r>
          </a:p>
          <a:p>
            <a:r>
              <a:rPr lang="en-US" altLang="zh-CN" dirty="0"/>
              <a:t>Direct way: pick the word with the highest probability</a:t>
            </a:r>
          </a:p>
          <a:p>
            <a:r>
              <a:rPr lang="en-US" altLang="zh-CN" dirty="0"/>
              <a:t>Acquire more robust word-level oracles: Gumbel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1162E-B30A-4B46-AE50-0D9F29BB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4267182"/>
            <a:ext cx="4914900" cy="1743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4E3C9D-C39A-4DF0-A6A0-D90BB590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361" y="3929986"/>
            <a:ext cx="3114675" cy="140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AE0260-9120-41A9-8A3E-57996603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472" y="3901427"/>
            <a:ext cx="1695450" cy="428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DF1A47-43F6-44C2-ADB1-B4ED4C4C5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361" y="5457807"/>
            <a:ext cx="33242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D476F-845B-498A-9856-EC055FB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Sentence-Level Oracle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6C52E-7FC7-4D36-A513-49347CB69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5935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Sentence-Level Oracle</a:t>
                </a:r>
              </a:p>
              <a:p>
                <a:r>
                  <a:rPr lang="en-US" altLang="zh-CN" dirty="0"/>
                  <a:t>Perform beam search: get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-best candidate translations</a:t>
                </a:r>
              </a:p>
              <a:p>
                <a:r>
                  <a:rPr lang="en-US" altLang="zh-CN" dirty="0"/>
                  <a:t>Use the translation with the highest BLEU score as the oracle sentence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Problem: the model samples from ground truth word and the oracle word at each step</a:t>
                </a:r>
              </a:p>
              <a:p>
                <a:pPr lvl="1"/>
                <a:r>
                  <a:rPr lang="en-US" altLang="zh-CN" dirty="0"/>
                  <a:t>two sequences should have the same number of words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6C52E-7FC7-4D36-A513-49347CB6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59356"/>
              </a:xfrm>
              <a:blipFill>
                <a:blip r:embed="rId2"/>
                <a:stretch>
                  <a:fillRect l="-1043" t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6ECFF68-EC96-449F-8CC8-178E7CE2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32" y="3702666"/>
            <a:ext cx="25527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713A-DFCC-4411-AF8B-161A9341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Force Decoding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0D39B-0952-4141-9E7C-47676EEF9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Generate a sequence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words followed by an EOS token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and EOS is the top first word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select the top second word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EOS is not the top first word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select EOS as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0D39B-0952-4141-9E7C-47676EEF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E729-3566-4F78-8145-47DDD546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with Decay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3659CF-5CCD-421E-9BC6-8F87C9759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At the beginning of training,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oracle</m:t>
                        </m:r>
                      </m:sup>
                    </m:sSubSup>
                  </m:oMath>
                </a14:m>
                <a:r>
                  <a:rPr lang="en-US" altLang="zh-CN" dirty="0"/>
                  <a:t> too often would lead to very slow convergence</a:t>
                </a:r>
              </a:p>
              <a:p>
                <a:r>
                  <a:rPr lang="en-US" altLang="zh-CN" dirty="0"/>
                  <a:t>At the end of training, the model should be fully exposed to the circumstance which it has to confront at inference</a:t>
                </a:r>
              </a:p>
              <a:p>
                <a:r>
                  <a:rPr lang="en-US" altLang="zh-CN" dirty="0"/>
                  <a:t>The probability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of selecting from the ground truth word has to decrease progressively as the training advances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 a decay function dependent on the index of training epochs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3659CF-5CCD-421E-9BC6-8F87C9759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B3F8E3-3C52-4F29-B04C-95693335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80" y="5249241"/>
            <a:ext cx="2562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A93B-6A07-42FE-ADBF-BB9A9B72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F515-79DB-41C1-BE1C-FCB08B95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NIST Chinese → English (</a:t>
            </a:r>
            <a:r>
              <a:rPr lang="en-US" altLang="zh-CN" dirty="0" err="1"/>
              <a:t>Zh</a:t>
            </a:r>
            <a:r>
              <a:rPr lang="en-US" altLang="zh-CN" dirty="0"/>
              <a:t> → </a:t>
            </a:r>
            <a:r>
              <a:rPr lang="en-US" altLang="zh-CN" dirty="0" err="1"/>
              <a:t>En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WMT’14 English → German (</a:t>
            </a:r>
            <a:r>
              <a:rPr lang="en-US" altLang="zh-CN" dirty="0" err="1"/>
              <a:t>En</a:t>
            </a:r>
            <a:r>
              <a:rPr lang="en-US" altLang="zh-CN" dirty="0"/>
              <a:t> → De)</a:t>
            </a:r>
          </a:p>
          <a:p>
            <a:r>
              <a:rPr lang="en-US" altLang="zh-CN" dirty="0"/>
              <a:t>Models:</a:t>
            </a:r>
          </a:p>
          <a:p>
            <a:pPr lvl="1"/>
            <a:r>
              <a:rPr lang="en-US" altLang="zh-CN" dirty="0" err="1"/>
              <a:t>RNNSearch</a:t>
            </a:r>
            <a:r>
              <a:rPr lang="en-US" altLang="zh-CN" dirty="0"/>
              <a:t> (decoder: 2 GRUs)</a:t>
            </a:r>
          </a:p>
          <a:p>
            <a:pPr lvl="1"/>
            <a:r>
              <a:rPr lang="en-US" altLang="zh-CN" dirty="0"/>
              <a:t>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444</Words>
  <Application>Microsoft Office PowerPoint</Application>
  <PresentationFormat>宽屏</PresentationFormat>
  <Paragraphs>58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Bridging the Gap between Training and Inference for Neural Machine Translation</vt:lpstr>
      <vt:lpstr>Introduction</vt:lpstr>
      <vt:lpstr>Introduction</vt:lpstr>
      <vt:lpstr>Approach</vt:lpstr>
      <vt:lpstr>Oracle Word Selection</vt:lpstr>
      <vt:lpstr>Sentence-Level Oracle</vt:lpstr>
      <vt:lpstr>Force Decoding</vt:lpstr>
      <vt:lpstr>Sampling with Decay</vt:lpstr>
      <vt:lpstr>Experiments</vt:lpstr>
      <vt:lpstr>Results on Zh → En Translation</vt:lpstr>
      <vt:lpstr>Results on En → De Translation</vt:lpstr>
      <vt:lpstr>Factor Analysis</vt:lpstr>
      <vt:lpstr>About Convergence</vt:lpstr>
      <vt:lpstr>About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Gap between Training and Inference for Neural Machine Translation</dc:title>
  <dc:creator>文翰 王</dc:creator>
  <cp:lastModifiedBy>文翰 王</cp:lastModifiedBy>
  <cp:revision>44</cp:revision>
  <dcterms:created xsi:type="dcterms:W3CDTF">2019-08-05T14:12:23Z</dcterms:created>
  <dcterms:modified xsi:type="dcterms:W3CDTF">2019-08-07T07:58:28Z</dcterms:modified>
</cp:coreProperties>
</file>