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9" r:id="rId3"/>
    <p:sldId id="258" r:id="rId4"/>
    <p:sldId id="266" r:id="rId5"/>
    <p:sldId id="267" r:id="rId6"/>
    <p:sldId id="287" r:id="rId7"/>
    <p:sldId id="261" r:id="rId8"/>
    <p:sldId id="268" r:id="rId9"/>
    <p:sldId id="269" r:id="rId10"/>
    <p:sldId id="270" r:id="rId11"/>
    <p:sldId id="286" r:id="rId12"/>
    <p:sldId id="271" r:id="rId13"/>
    <p:sldId id="280" r:id="rId14"/>
    <p:sldId id="289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2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31"/>
    <p:restoredTop sz="85014"/>
  </p:normalViewPr>
  <p:slideViewPr>
    <p:cSldViewPr snapToGrid="0" snapToObjects="1">
      <p:cViewPr varScale="1">
        <p:scale>
          <a:sx n="106" d="100"/>
          <a:sy n="106" d="100"/>
        </p:scale>
        <p:origin x="1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B2D2B-00E9-ED47-AA61-F3A3300F06A5}" type="datetime1">
              <a:rPr kumimoji="1" lang="zh-TW" altLang="en-US" smtClean="0"/>
              <a:t>2018/12/19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kumimoji="1" lang="en-US" altLang="zh-TW" smtClean="0"/>
              <a:t>kl;j;lj;j</a:t>
            </a:r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F3B34-6D6C-2740-812D-7EE2C41B0F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068680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A6F875-35A6-9C4B-A886-4AC5577E5513}" type="datetime1">
              <a:rPr kumimoji="1" lang="zh-TW" altLang="en-US" smtClean="0"/>
              <a:t>2018/12/19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kumimoji="1" lang="en-US" altLang="zh-TW" smtClean="0"/>
              <a:t>kl;j;lj;j</a:t>
            </a:r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E384E-E749-1C4C-93E2-E8F7DFDF2F5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399542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en-US" altLang="zh-TW" dirty="0" smtClean="0"/>
              <a:t>2017</a:t>
            </a:r>
            <a:r>
              <a:rPr kumimoji="1" lang="zh-TW" altLang="en-US" dirty="0" smtClean="0"/>
              <a:t>發在 </a:t>
            </a:r>
            <a:r>
              <a:rPr kumimoji="1" lang="en-US" altLang="zh-TW" dirty="0" err="1" smtClean="0"/>
              <a:t>arxiv</a:t>
            </a:r>
            <a:r>
              <a:rPr kumimoji="1" lang="zh-TW" altLang="en-US" dirty="0" smtClean="0"/>
              <a:t> 上的文章，作者提出了兩個主要方法，並結合了眾多現有的正則化策略，最終提出一個叫 </a:t>
            </a:r>
            <a:r>
              <a:rPr kumimoji="1" lang="en-US" altLang="zh-TW" dirty="0" smtClean="0"/>
              <a:t>AWD-LSTM</a:t>
            </a:r>
            <a:r>
              <a:rPr kumimoji="1" lang="zh-TW" altLang="en-US" baseline="0" dirty="0" smtClean="0"/>
              <a:t> 的語言模型</a:t>
            </a:r>
            <a:r>
              <a:rPr kumimoji="1" lang="zh-TW" altLang="en-US" dirty="0" smtClean="0"/>
              <a:t> 。</a:t>
            </a:r>
            <a:endParaRPr kumimoji="1" lang="en-US" altLang="zh-TW" dirty="0" smtClean="0"/>
          </a:p>
          <a:p>
            <a:pPr marL="228600" indent="-228600">
              <a:buAutoNum type="arabicPeriod"/>
            </a:pPr>
            <a:r>
              <a:rPr kumimoji="1" lang="zh-TW" altLang="en-US" dirty="0" smtClean="0"/>
              <a:t>在對字級模型研究的領域，有許多頂會論文都採用了</a:t>
            </a:r>
            <a:r>
              <a:rPr kumimoji="1" lang="en-US" altLang="zh-TW" dirty="0" smtClean="0"/>
              <a:t>AWD-LSTMs</a:t>
            </a:r>
            <a:r>
              <a:rPr kumimoji="1" lang="zh-TW" altLang="en-US" dirty="0" smtClean="0"/>
              <a:t>，並且其在字符級模型中的表現也同樣出色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E384E-E749-1C4C-93E2-E8F7DFDF2F5E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23408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en-US" altLang="zh-TW" baseline="0" dirty="0" smtClean="0"/>
              <a:t>k</a:t>
            </a:r>
            <a:r>
              <a:rPr kumimoji="1" lang="zh-TW" altLang="en-US" baseline="0" dirty="0" smtClean="0"/>
              <a:t> 是 當前迭代次數、</a:t>
            </a:r>
            <a:r>
              <a:rPr kumimoji="1" lang="en-US" altLang="zh-TW" baseline="0" dirty="0" smtClean="0"/>
              <a:t>T</a:t>
            </a:r>
            <a:r>
              <a:rPr kumimoji="1" lang="zh-TW" altLang="en-US" baseline="0" dirty="0" smtClean="0"/>
              <a:t> 是平均觸發值、</a:t>
            </a:r>
            <a:r>
              <a:rPr kumimoji="1" lang="en-US" altLang="zh-TW" baseline="0" dirty="0" smtClean="0"/>
              <a:t>logs[]</a:t>
            </a:r>
            <a:r>
              <a:rPr kumimoji="1" lang="zh-TW" altLang="en-US" baseline="0" dirty="0" smtClean="0"/>
              <a:t> 是所有的困惑度。</a:t>
            </a:r>
            <a:endParaRPr kumimoji="1" lang="en-US" altLang="zh-TW" baseline="0" dirty="0" smtClean="0"/>
          </a:p>
          <a:p>
            <a:pPr marL="228600" indent="-228600">
              <a:buAutoNum type="arabicPeriod"/>
            </a:pPr>
            <a:r>
              <a:rPr kumimoji="1" lang="zh-TW" altLang="en-US" baseline="0" dirty="0" smtClean="0"/>
              <a:t>超參 </a:t>
            </a:r>
            <a:r>
              <a:rPr kumimoji="1" lang="en-US" altLang="zh-TW" baseline="0" dirty="0" smtClean="0"/>
              <a:t>L</a:t>
            </a:r>
            <a:r>
              <a:rPr kumimoji="1" lang="zh-TW" altLang="en-US" baseline="0" dirty="0" smtClean="0"/>
              <a:t> 是一個 </a:t>
            </a:r>
            <a:r>
              <a:rPr kumimoji="1" lang="en-US" altLang="zh-TW" baseline="0" dirty="0" smtClean="0"/>
              <a:t>epoch</a:t>
            </a:r>
            <a:r>
              <a:rPr kumimoji="1" lang="zh-TW" altLang="en-US" baseline="0" dirty="0" smtClean="0"/>
              <a:t> 的迭代總數、超參 </a:t>
            </a:r>
            <a:r>
              <a:rPr kumimoji="1" lang="en-US" altLang="zh-TW" baseline="0" dirty="0" smtClean="0"/>
              <a:t>n</a:t>
            </a:r>
            <a:r>
              <a:rPr kumimoji="1" lang="zh-TW" altLang="en-US" baseline="0" dirty="0" smtClean="0"/>
              <a:t> 是非單調區間。</a:t>
            </a:r>
            <a:endParaRPr kumimoji="1" lang="en-US" altLang="zh-TW" baseline="0" dirty="0" smtClean="0"/>
          </a:p>
          <a:p>
            <a:pPr marL="228600" indent="-228600">
              <a:buAutoNum type="arabicPeriod"/>
            </a:pPr>
            <a:r>
              <a:rPr kumimoji="1" lang="zh-TW" altLang="en-US" baseline="0" dirty="0" smtClean="0"/>
              <a:t>在</a:t>
            </a:r>
            <a:r>
              <a:rPr kumimoji="1" lang="zh-TW" altLang="en-US" baseline="0" dirty="0" smtClean="0"/>
              <a:t>迭代一個 </a:t>
            </a:r>
            <a:r>
              <a:rPr kumimoji="1" lang="en-US" altLang="zh-TW" baseline="0" dirty="0" smtClean="0"/>
              <a:t>epoch</a:t>
            </a:r>
            <a:r>
              <a:rPr kumimoji="1" lang="zh-TW" altLang="en-US" baseline="0" dirty="0" smtClean="0"/>
              <a:t> 的次數</a:t>
            </a:r>
            <a:r>
              <a:rPr kumimoji="1" lang="zh-TW" altLang="en-US" baseline="0" dirty="0" smtClean="0"/>
              <a:t>後（橘框），梯度算法還</a:t>
            </a:r>
            <a:r>
              <a:rPr kumimoji="1" lang="zh-TW" altLang="en-US" baseline="0" dirty="0" smtClean="0"/>
              <a:t>沒停止的話，就先判斷是否已經迭代超過設定的 </a:t>
            </a:r>
            <a:r>
              <a:rPr kumimoji="1" lang="en-US" altLang="zh-TW" baseline="0" dirty="0" smtClean="0"/>
              <a:t>non-monotone</a:t>
            </a:r>
            <a:r>
              <a:rPr kumimoji="1" lang="zh-TW" altLang="en-US" baseline="0" dirty="0" smtClean="0"/>
              <a:t> </a:t>
            </a:r>
            <a:r>
              <a:rPr kumimoji="1" lang="en-US" altLang="zh-TW" baseline="0" dirty="0" smtClean="0"/>
              <a:t>interval</a:t>
            </a:r>
            <a:r>
              <a:rPr kumimoji="1" lang="zh-TW" altLang="en-US" baseline="0" dirty="0" smtClean="0"/>
              <a:t> </a:t>
            </a:r>
            <a:r>
              <a:rPr kumimoji="1" lang="en-US" altLang="zh-TW" baseline="0" dirty="0" smtClean="0"/>
              <a:t>n</a:t>
            </a:r>
            <a:r>
              <a:rPr kumimoji="1" lang="zh-TW" altLang="en-US" baseline="0" dirty="0" smtClean="0"/>
              <a:t>。</a:t>
            </a:r>
            <a:endParaRPr kumimoji="1" lang="en-US" altLang="zh-TW" baseline="0" dirty="0" smtClean="0"/>
          </a:p>
          <a:p>
            <a:pPr marL="228600" indent="-228600">
              <a:buAutoNum type="arabicPeriod"/>
            </a:pPr>
            <a:r>
              <a:rPr kumimoji="1" lang="zh-TW" altLang="en-US" baseline="0" dirty="0" smtClean="0"/>
              <a:t>再判斷模型當前的困惑度是否</a:t>
            </a:r>
            <a:r>
              <a:rPr kumimoji="1" lang="zh-TW" altLang="en-US" baseline="0" dirty="0" smtClean="0"/>
              <a:t>已經開始</a:t>
            </a:r>
            <a:r>
              <a:rPr kumimoji="1" lang="zh-TW" altLang="en-US" baseline="0" dirty="0" smtClean="0"/>
              <a:t>惡化或</a:t>
            </a:r>
            <a:r>
              <a:rPr kumimoji="1" lang="zh-TW" altLang="en-US" baseline="0" dirty="0" smtClean="0"/>
              <a:t>停滯（紅框），</a:t>
            </a:r>
            <a:endParaRPr kumimoji="1" lang="en-US" altLang="zh-TW" baseline="0" dirty="0" smtClean="0"/>
          </a:p>
          <a:p>
            <a:pPr marL="228600" indent="-228600">
              <a:buAutoNum type="arabicPeriod"/>
            </a:pPr>
            <a:r>
              <a:rPr kumimoji="1" lang="zh-TW" altLang="en-US" baseline="0" dirty="0" smtClean="0"/>
              <a:t>都成立的話就將平均觸發的次數存在 </a:t>
            </a:r>
            <a:r>
              <a:rPr kumimoji="1" lang="en-US" altLang="zh-TW" baseline="0" dirty="0" smtClean="0"/>
              <a:t>T</a:t>
            </a:r>
            <a:r>
              <a:rPr kumimoji="1" lang="zh-TW" altLang="en-US" baseline="0" dirty="0" smtClean="0"/>
              <a:t> 當中，在最後回傳 </a:t>
            </a:r>
            <a:r>
              <a:rPr kumimoji="1" lang="en-US" altLang="zh-TW" baseline="0" dirty="0" smtClean="0"/>
              <a:t>ASGD</a:t>
            </a:r>
            <a:r>
              <a:rPr kumimoji="1" lang="zh-TW" altLang="en-US" baseline="0" dirty="0" smtClean="0"/>
              <a:t> </a:t>
            </a:r>
            <a:r>
              <a:rPr kumimoji="1" lang="zh-TW" altLang="en-US" baseline="0" dirty="0" smtClean="0"/>
              <a:t>的值時使用（藍框）。</a:t>
            </a:r>
            <a:endParaRPr kumimoji="1" lang="en-US" altLang="zh-TW" baseline="0" dirty="0" smtClean="0"/>
          </a:p>
          <a:p>
            <a:pPr marL="228600" indent="-228600">
              <a:buAutoNum type="arabicPeriod"/>
            </a:pP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E384E-E749-1C4C-93E2-E8F7DFDF2F5E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82523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除了上面的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Weight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dropped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LSTM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與 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NT-ASGD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非單調觸發的平均隨機梯度下降，這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兩個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技術之外，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作者還使用了其他防止過擬合、提升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數據使用效率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的正則化技術。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TW" altLang="en-US" dirty="0" smtClean="0"/>
              <a:t>作者指出基於時間的反向傳播算法（</a:t>
            </a:r>
            <a:r>
              <a:rPr lang="en-US" altLang="zh-TW" dirty="0" smtClean="0"/>
              <a:t>BPTT</a:t>
            </a:r>
            <a:r>
              <a:rPr lang="zh-TW" altLang="en-US" dirty="0" smtClean="0"/>
              <a:t>）在固定序列長度下，無法有效的利用資料集。</a:t>
            </a:r>
            <a:endParaRPr lang="en-US" altLang="zh-TW" dirty="0" smtClean="0"/>
          </a:p>
          <a:p>
            <a:pPr marL="228600" indent="-228600">
              <a:buAutoNum type="arabicPeriod"/>
            </a:pPr>
            <a:r>
              <a:rPr lang="zh-TW" altLang="en-US" dirty="0" smtClean="0"/>
              <a:t>例如假設</a:t>
            </a:r>
            <a:r>
              <a:rPr lang="zh-TW" altLang="en-US" dirty="0" smtClean="0"/>
              <a:t>有 </a:t>
            </a:r>
            <a:r>
              <a:rPr lang="en-US" altLang="zh-TW" dirty="0" smtClean="0"/>
              <a:t>100 </a:t>
            </a:r>
            <a:r>
              <a:rPr lang="zh-TW" altLang="en-US" dirty="0" smtClean="0"/>
              <a:t>個元素要做</a:t>
            </a:r>
            <a:r>
              <a:rPr lang="zh-TW" altLang="en-US" dirty="0" smtClean="0"/>
              <a:t>固定序列長度</a:t>
            </a:r>
            <a:r>
              <a:rPr lang="zh-TW" altLang="en-US" dirty="0" smtClean="0"/>
              <a:t>為 </a:t>
            </a:r>
            <a:r>
              <a:rPr lang="en-US" altLang="zh-TW" dirty="0" smtClean="0"/>
              <a:t>10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BPTT </a:t>
            </a:r>
            <a:r>
              <a:rPr lang="zh-TW" altLang="en-US" dirty="0" smtClean="0"/>
              <a:t>，則任何</a:t>
            </a:r>
            <a:r>
              <a:rPr lang="zh-TW" altLang="en-US" dirty="0" smtClean="0"/>
              <a:t>可以被 </a:t>
            </a:r>
            <a:r>
              <a:rPr lang="en-US" altLang="zh-TW" dirty="0" smtClean="0"/>
              <a:t>10</a:t>
            </a:r>
            <a:r>
              <a:rPr lang="zh-TW" altLang="en-US" dirty="0" smtClean="0"/>
              <a:t> 整除的元素將沒有任何元素可以進行反向傳播。</a:t>
            </a:r>
            <a:endParaRPr lang="en-US" altLang="zh-TW" dirty="0" smtClean="0"/>
          </a:p>
          <a:p>
            <a:pPr marL="228600" indent="-228600">
              <a:buAutoNum type="arabicPeriod"/>
            </a:pPr>
            <a:r>
              <a:rPr lang="zh-TW" altLang="en-US" dirty="0" smtClean="0"/>
              <a:t>所以最終會有 </a:t>
            </a:r>
            <a:r>
              <a:rPr lang="en-US" altLang="zh-TW" dirty="0" smtClean="0"/>
              <a:t>1/10 </a:t>
            </a:r>
            <a:r>
              <a:rPr lang="zh-TW" altLang="en-US" dirty="0" smtClean="0"/>
              <a:t>的資料沒有參與到反向傳播</a:t>
            </a:r>
            <a:r>
              <a:rPr lang="zh-TW" altLang="en-US" dirty="0" smtClean="0"/>
              <a:t>、</a:t>
            </a:r>
            <a:r>
              <a:rPr lang="en-US" altLang="zh-TW" dirty="0" smtClean="0"/>
              <a:t>8/10 </a:t>
            </a:r>
            <a:r>
              <a:rPr lang="zh-TW" altLang="en-US" dirty="0" smtClean="0"/>
              <a:t>的資料只接受到</a:t>
            </a:r>
            <a:r>
              <a:rPr lang="zh-TW" altLang="en-US" dirty="0" smtClean="0"/>
              <a:t>部分而非完整的反向</a:t>
            </a:r>
            <a:r>
              <a:rPr lang="zh-TW" altLang="en-US" dirty="0" smtClean="0"/>
              <a:t>傳播。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E384E-E749-1C4C-93E2-E8F7DFDF2F5E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232125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 smtClean="0">
                <a:effectLst/>
              </a:rPr>
              <a:t>作者</a:t>
            </a:r>
            <a:r>
              <a:rPr lang="zh-TW" altLang="en-US" dirty="0" smtClean="0">
                <a:effectLst/>
              </a:rPr>
              <a:t>提出了可</a:t>
            </a:r>
            <a:r>
              <a:rPr lang="zh-TW" altLang="en-US" dirty="0" smtClean="0">
                <a:effectLst/>
              </a:rPr>
              <a:t>變序列長度的 </a:t>
            </a:r>
            <a:r>
              <a:rPr lang="en-US" altLang="zh-TW" dirty="0" smtClean="0">
                <a:effectLst/>
              </a:rPr>
              <a:t>BPTT</a:t>
            </a:r>
            <a:r>
              <a:rPr lang="zh-TW" altLang="en-US" dirty="0" smtClean="0">
                <a:effectLst/>
              </a:rPr>
              <a:t>，</a:t>
            </a:r>
            <a:r>
              <a:rPr lang="en-US" altLang="zh-TW" dirty="0" smtClean="0">
                <a:effectLst/>
              </a:rPr>
              <a:t/>
            </a:r>
            <a:br>
              <a:rPr lang="en-US" altLang="zh-TW" dirty="0" smtClean="0">
                <a:effectLst/>
              </a:rPr>
            </a:br>
            <a:r>
              <a:rPr lang="zh-TW" altLang="en-US" dirty="0" smtClean="0">
                <a:effectLst/>
              </a:rPr>
              <a:t>一</a:t>
            </a:r>
            <a:r>
              <a:rPr lang="zh-TW" altLang="en-US" dirty="0" smtClean="0">
                <a:effectLst/>
              </a:rPr>
              <a:t>開始先決定 </a:t>
            </a:r>
            <a:r>
              <a:rPr lang="en-US" altLang="zh-TW" dirty="0" err="1" smtClean="0">
                <a:effectLst/>
              </a:rPr>
              <a:t>base_bptt</a:t>
            </a:r>
            <a:r>
              <a:rPr lang="zh-TW" altLang="en-US" dirty="0" smtClean="0">
                <a:effectLst/>
              </a:rPr>
              <a:t> 的值，以一個接近 </a:t>
            </a:r>
            <a:r>
              <a:rPr lang="en-US" altLang="zh-TW" dirty="0" smtClean="0">
                <a:effectLst/>
              </a:rPr>
              <a:t>1 </a:t>
            </a:r>
            <a:r>
              <a:rPr lang="zh-TW" altLang="en-US" dirty="0" smtClean="0">
                <a:effectLst/>
              </a:rPr>
              <a:t>的機率 </a:t>
            </a:r>
            <a:r>
              <a:rPr lang="en-US" altLang="zh-TW" dirty="0" smtClean="0">
                <a:effectLst/>
              </a:rPr>
              <a:t>P</a:t>
            </a:r>
            <a:r>
              <a:rPr lang="zh-TW" altLang="en-US" dirty="0" smtClean="0">
                <a:effectLst/>
              </a:rPr>
              <a:t>（在</a:t>
            </a:r>
            <a:r>
              <a:rPr lang="zh-TW" altLang="en-US" dirty="0" smtClean="0">
                <a:effectLst/>
              </a:rPr>
              <a:t>實際使用中</a:t>
            </a:r>
            <a:r>
              <a:rPr lang="zh-TW" altLang="en-US" dirty="0" smtClean="0">
                <a:effectLst/>
              </a:rPr>
              <a:t>是 </a:t>
            </a:r>
            <a:r>
              <a:rPr lang="en-US" altLang="zh-TW" dirty="0" smtClean="0">
                <a:effectLst/>
              </a:rPr>
              <a:t>0.95</a:t>
            </a:r>
            <a:r>
              <a:rPr lang="zh-TW" altLang="en-US" dirty="0" smtClean="0">
                <a:effectLst/>
              </a:rPr>
              <a:t>）來選擇序列</a:t>
            </a:r>
            <a:r>
              <a:rPr lang="zh-TW" altLang="en-US" dirty="0" smtClean="0">
                <a:effectLst/>
              </a:rPr>
              <a:t>長度 </a:t>
            </a:r>
            <a:r>
              <a:rPr lang="en-US" altLang="zh-TW" dirty="0" err="1" smtClean="0">
                <a:effectLst/>
              </a:rPr>
              <a:t>bptt</a:t>
            </a:r>
            <a:r>
              <a:rPr lang="zh-TW" altLang="en-US" dirty="0" smtClean="0">
                <a:effectLst/>
              </a:rPr>
              <a:t>， 或以 </a:t>
            </a:r>
            <a:r>
              <a:rPr lang="en-US" altLang="zh-TW" dirty="0" smtClean="0">
                <a:effectLst/>
              </a:rPr>
              <a:t>1 - P </a:t>
            </a:r>
            <a:r>
              <a:rPr lang="zh-TW" altLang="en-US" dirty="0" smtClean="0">
                <a:effectLst/>
              </a:rPr>
              <a:t>的機率來選擇序列長度 </a:t>
            </a:r>
            <a:r>
              <a:rPr lang="en-US" altLang="zh-TW" dirty="0" err="1" smtClean="0">
                <a:effectLst/>
              </a:rPr>
              <a:t>bptt</a:t>
            </a:r>
            <a:r>
              <a:rPr lang="en-US" altLang="zh-TW" dirty="0" smtClean="0">
                <a:effectLst/>
              </a:rPr>
              <a:t> </a:t>
            </a:r>
            <a:r>
              <a:rPr lang="en-US" altLang="zh-TW" dirty="0" smtClean="0">
                <a:effectLst/>
              </a:rPr>
              <a:t>/ 2 </a:t>
            </a:r>
            <a:r>
              <a:rPr lang="zh-TW" altLang="en-US" dirty="0" smtClean="0">
                <a:effectLst/>
              </a:rPr>
              <a:t>。</a:t>
            </a:r>
            <a:endParaRPr lang="en-US" altLang="zh-TW" dirty="0" smtClean="0">
              <a:effectLst/>
            </a:endParaRPr>
          </a:p>
          <a:p>
            <a:pPr marL="228600" indent="-228600">
              <a:buAutoNum type="arabicPeriod"/>
            </a:pPr>
            <a:r>
              <a:rPr lang="zh-TW" altLang="en-US" dirty="0" smtClean="0">
                <a:effectLst/>
              </a:rPr>
              <a:t>之後再</a:t>
            </a:r>
            <a:r>
              <a:rPr lang="zh-TW" altLang="en-US" dirty="0" smtClean="0">
                <a:effectLst/>
              </a:rPr>
              <a:t>根據</a:t>
            </a:r>
            <a:r>
              <a:rPr lang="zh-TW" altLang="en-US" baseline="0" dirty="0" smtClean="0">
                <a:effectLst/>
              </a:rPr>
              <a:t> </a:t>
            </a:r>
            <a:r>
              <a:rPr lang="en-US" altLang="zh-TW" dirty="0" err="1" smtClean="0">
                <a:effectLst/>
              </a:rPr>
              <a:t>base_bptt</a:t>
            </a:r>
            <a:r>
              <a:rPr lang="zh-TW" altLang="en-US" baseline="0" dirty="0" smtClean="0">
                <a:effectLst/>
              </a:rPr>
              <a:t> 與一個決定好的</a:t>
            </a:r>
            <a:r>
              <a:rPr lang="zh-TW" altLang="en-US" dirty="0" smtClean="0">
                <a:effectLst/>
              </a:rPr>
              <a:t>標準差 </a:t>
            </a:r>
            <a:r>
              <a:rPr lang="en-US" altLang="zh-TW" dirty="0" smtClean="0">
                <a:effectLst/>
              </a:rPr>
              <a:t>s</a:t>
            </a:r>
            <a:r>
              <a:rPr lang="zh-TW" altLang="en-US" dirty="0" smtClean="0">
                <a:effectLst/>
              </a:rPr>
              <a:t>，取常態分佈來作為每次的序列長度。</a:t>
            </a:r>
            <a:endParaRPr lang="en-US" altLang="zh-TW" dirty="0" smtClean="0">
              <a:effectLst/>
            </a:endParaRPr>
          </a:p>
          <a:p>
            <a:pPr marL="228600" indent="-228600">
              <a:buAutoNum type="arabicPeriod"/>
            </a:pPr>
            <a:r>
              <a:rPr lang="zh-TW" altLang="en-US" dirty="0" smtClean="0"/>
              <a:t>值得注意的是，在訓練過程中，需要比較所得到的序列與初始指定序列的長度</a:t>
            </a:r>
            <a:r>
              <a:rPr lang="zh-TW" altLang="en-US" dirty="0" smtClean="0"/>
              <a:t>差異，來</a:t>
            </a:r>
            <a:r>
              <a:rPr lang="zh-TW" altLang="en-US" dirty="0" smtClean="0"/>
              <a:t>調整學習速率，因為在對序列長度採樣時，固定的學習速率</a:t>
            </a:r>
            <a:r>
              <a:rPr lang="zh-TW" altLang="en-US" dirty="0" smtClean="0"/>
              <a:t>會偏向於</a:t>
            </a:r>
            <a:r>
              <a:rPr lang="zh-TW" altLang="en-US" dirty="0" smtClean="0"/>
              <a:t>取樣到短序列。</a:t>
            </a:r>
            <a:endParaRPr lang="en-US" altLang="zh-TW" dirty="0" smtClean="0"/>
          </a:p>
          <a:p>
            <a:pPr marL="228600" indent="-228600">
              <a:buAutoNum type="arabicPeriod"/>
            </a:pPr>
            <a:r>
              <a:rPr lang="zh-TW" altLang="en-US" dirty="0" smtClean="0"/>
              <a:t>透過以上方式，能確保在足夠多的 </a:t>
            </a:r>
            <a:r>
              <a:rPr lang="en-US" altLang="zh-TW" dirty="0" smtClean="0"/>
              <a:t>epoch </a:t>
            </a:r>
            <a:r>
              <a:rPr lang="zh-TW" altLang="en-US" dirty="0" smtClean="0"/>
              <a:t>後，</a:t>
            </a:r>
            <a:r>
              <a:rPr lang="zh-TW" altLang="en-US" dirty="0" smtClean="0"/>
              <a:t>數據集裡的</a:t>
            </a:r>
            <a:r>
              <a:rPr lang="zh-TW" altLang="en-US" dirty="0" smtClean="0"/>
              <a:t>所有元素都經歷了完整的 </a:t>
            </a:r>
            <a:r>
              <a:rPr lang="en-US" altLang="zh-TW" dirty="0" smtClean="0"/>
              <a:t>BPTT</a:t>
            </a:r>
            <a:r>
              <a:rPr lang="zh-TW" altLang="en-US" dirty="0" smtClean="0"/>
              <a:t>，並同時將平均序列長度保持在 </a:t>
            </a:r>
            <a:r>
              <a:rPr lang="en-US" altLang="zh-TW" dirty="0" err="1" smtClean="0"/>
              <a:t>base_bptt</a:t>
            </a:r>
            <a:r>
              <a:rPr lang="zh-TW" altLang="en-US" dirty="0" smtClean="0"/>
              <a:t> 周圍，來保持計算的效率。</a:t>
            </a:r>
            <a:endParaRPr lang="en-US" altLang="zh-TW" dirty="0" smtClean="0">
              <a:effectLst/>
            </a:endParaRPr>
          </a:p>
          <a:p>
            <a:endParaRPr lang="en-US" altLang="zh-TW" dirty="0" smtClean="0">
              <a:effectLst/>
            </a:endParaRPr>
          </a:p>
          <a:p>
            <a:endParaRPr lang="zh-TW" altLang="en-US" dirty="0" smtClean="0"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E384E-E749-1C4C-93E2-E8F7DFDF2F5E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43167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 smtClean="0"/>
              <a:t>標準的 </a:t>
            </a:r>
            <a:r>
              <a:rPr lang="en-US" altLang="zh-TW" dirty="0" smtClean="0"/>
              <a:t>dropout </a:t>
            </a:r>
            <a:r>
              <a:rPr lang="zh-TW" altLang="en-US" dirty="0" smtClean="0"/>
              <a:t>會在每次調用時都採樣一個新的 </a:t>
            </a:r>
            <a:r>
              <a:rPr lang="en-US" altLang="zh-TW" dirty="0" smtClean="0"/>
              <a:t>dropout mask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228600" indent="-228600">
              <a:buAutoNum type="arabicPeriod"/>
            </a:pPr>
            <a:r>
              <a:rPr lang="zh-TW" altLang="en-US" dirty="0" smtClean="0"/>
              <a:t>但是在 </a:t>
            </a:r>
            <a:r>
              <a:rPr lang="en-US" altLang="zh-TW" dirty="0" err="1" smtClean="0"/>
              <a:t>Variational</a:t>
            </a:r>
            <a:r>
              <a:rPr lang="en-US" altLang="zh-TW" dirty="0" smtClean="0"/>
              <a:t> dropout </a:t>
            </a:r>
            <a:r>
              <a:rPr lang="zh-TW" altLang="en-US" dirty="0" smtClean="0"/>
              <a:t>中則是只有在第一次調用時採樣 </a:t>
            </a:r>
            <a:r>
              <a:rPr lang="en-US" altLang="zh-TW" dirty="0" smtClean="0"/>
              <a:t>dropout mask</a:t>
            </a:r>
            <a:r>
              <a:rPr lang="zh-TW" altLang="en-US" dirty="0" smtClean="0"/>
              <a:t>，之後重複對所有前向與後向傳播的連接使用同一個 </a:t>
            </a:r>
            <a:r>
              <a:rPr lang="en-US" altLang="zh-TW" dirty="0" smtClean="0"/>
              <a:t>dropout mask</a:t>
            </a:r>
            <a:r>
              <a:rPr lang="zh-TW" altLang="en-US" dirty="0" smtClean="0"/>
              <a:t>。</a:t>
            </a:r>
            <a:endParaRPr kumimoji="1" lang="en-US" altLang="zh-TW" dirty="0" smtClean="0"/>
          </a:p>
          <a:p>
            <a:pPr marL="228600" indent="-228600">
              <a:buAutoNum type="arabicPeriod"/>
            </a:pPr>
            <a:r>
              <a:rPr lang="zh-TW" altLang="en-US" dirty="0" smtClean="0"/>
              <a:t>雖然作者一開始提出了對 </a:t>
            </a:r>
            <a:r>
              <a:rPr lang="en-US" altLang="zh-TW" dirty="0" smtClean="0"/>
              <a:t>RNN </a:t>
            </a:r>
            <a:r>
              <a:rPr lang="zh-TW" altLang="en-US" dirty="0" smtClean="0"/>
              <a:t>中隱藏層的</a:t>
            </a:r>
            <a:r>
              <a:rPr lang="zh-TW" altLang="en-US" dirty="0" smtClean="0"/>
              <a:t>權重矩陣來使用 </a:t>
            </a:r>
            <a:r>
              <a:rPr lang="en-US" altLang="zh-TW" dirty="0" err="1" smtClean="0"/>
              <a:t>DropConnect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 marL="228600" indent="-228600">
              <a:buAutoNum type="arabicPeriod"/>
            </a:pPr>
            <a:r>
              <a:rPr lang="zh-TW" altLang="en-US" dirty="0" smtClean="0"/>
              <a:t>但對於其他的 </a:t>
            </a:r>
            <a:r>
              <a:rPr lang="en-US" altLang="zh-TW" dirty="0" smtClean="0"/>
              <a:t>dropout </a:t>
            </a:r>
            <a:r>
              <a:rPr lang="zh-TW" altLang="en-US" dirty="0" smtClean="0"/>
              <a:t>操作，則皆使用 </a:t>
            </a:r>
            <a:r>
              <a:rPr lang="en-US" altLang="zh-TW" dirty="0" err="1" smtClean="0"/>
              <a:t>Variational</a:t>
            </a:r>
            <a:r>
              <a:rPr lang="en-US" altLang="zh-TW" dirty="0" smtClean="0"/>
              <a:t> dropout</a:t>
            </a:r>
            <a:r>
              <a:rPr lang="zh-TW" altLang="en-US" dirty="0" smtClean="0"/>
              <a:t>，特別是對</a:t>
            </a:r>
            <a:r>
              <a:rPr lang="zh-TW" altLang="en-US" dirty="0" smtClean="0"/>
              <a:t>給定了前</a:t>
            </a:r>
            <a:r>
              <a:rPr lang="zh-TW" altLang="en-US" dirty="0" smtClean="0"/>
              <a:t>向與後向傳遞的 </a:t>
            </a:r>
            <a:r>
              <a:rPr lang="en-US" altLang="zh-TW" dirty="0" smtClean="0"/>
              <a:t>LSTM </a:t>
            </a:r>
            <a:r>
              <a:rPr lang="zh-TW" altLang="en-US" dirty="0" smtClean="0"/>
              <a:t>中的所有輸入和輸出使用相同的 </a:t>
            </a:r>
            <a:r>
              <a:rPr lang="en-US" altLang="zh-TW" dirty="0" smtClean="0"/>
              <a:t>dropout mask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228600" indent="-228600">
              <a:buAutoNum type="arabicPeriod"/>
            </a:pPr>
            <a:r>
              <a:rPr lang="zh-TW" altLang="en-US" dirty="0" smtClean="0">
                <a:effectLst/>
              </a:rPr>
              <a:t>而對每</a:t>
            </a:r>
            <a:r>
              <a:rPr lang="zh-TW" altLang="en-US" dirty="0" smtClean="0">
                <a:effectLst/>
              </a:rPr>
              <a:t>一組 </a:t>
            </a:r>
            <a:r>
              <a:rPr lang="en-US" altLang="zh-TW" dirty="0" smtClean="0">
                <a:effectLst/>
              </a:rPr>
              <a:t>mini-batch </a:t>
            </a:r>
            <a:r>
              <a:rPr lang="zh-TW" altLang="en-US" dirty="0" smtClean="0">
                <a:effectLst/>
              </a:rPr>
              <a:t>中的所有示例都各自使用不同的 </a:t>
            </a:r>
            <a:r>
              <a:rPr lang="en-US" altLang="zh-TW" dirty="0" smtClean="0">
                <a:effectLst/>
              </a:rPr>
              <a:t>dropout mask</a:t>
            </a:r>
            <a:r>
              <a:rPr lang="zh-TW" altLang="en-US" dirty="0" smtClean="0">
                <a:effectLst/>
              </a:rPr>
              <a:t>，進而確保元素 </a:t>
            </a:r>
            <a:r>
              <a:rPr lang="en-US" altLang="zh-TW" dirty="0" smtClean="0">
                <a:effectLst/>
              </a:rPr>
              <a:t>dropout </a:t>
            </a:r>
            <a:r>
              <a:rPr lang="zh-TW" altLang="en-US" dirty="0" smtClean="0">
                <a:effectLst/>
              </a:rPr>
              <a:t>的多樣性。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E384E-E749-1C4C-93E2-E8F7DFDF2F5E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44312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E384E-E749-1C4C-93E2-E8F7DFDF2F5E}" type="slidenum">
              <a:rPr kumimoji="1" lang="zh-TW" altLang="en-US" smtClean="0"/>
              <a:t>14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57469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這是報告的大綱，今天</a:t>
            </a:r>
            <a:r>
              <a:rPr kumimoji="1" lang="zh-TW" altLang="en-US" dirty="0" smtClean="0"/>
              <a:t>主要報告前三項，與第四項中作者使用的五個正則化方法中的兩個</a:t>
            </a:r>
            <a:endParaRPr kumimoji="1" lang="en-US" altLang="zh-TW" dirty="0" smtClean="0"/>
          </a:p>
          <a:p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E384E-E749-1C4C-93E2-E8F7DFDF2F5E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32100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zh-TW" altLang="en-US" dirty="0" smtClean="0"/>
              <a:t>有鑒於神經網路的過度參數化，</a:t>
            </a:r>
            <a:r>
              <a:rPr kumimoji="1" lang="zh-TW" altLang="en-US" dirty="0" smtClean="0"/>
              <a:t>使模型的泛化</a:t>
            </a:r>
            <a:r>
              <a:rPr kumimoji="1" lang="zh-TW" altLang="en-US" dirty="0" smtClean="0"/>
              <a:t>能力依賴於是否有效的</a:t>
            </a:r>
            <a:r>
              <a:rPr kumimoji="1" lang="zh-TW" altLang="en-US" dirty="0" smtClean="0"/>
              <a:t>對其進行</a:t>
            </a:r>
            <a:r>
              <a:rPr kumimoji="1" lang="zh-TW" altLang="en-US" dirty="0" smtClean="0"/>
              <a:t>正則化。</a:t>
            </a:r>
            <a:endParaRPr kumimoji="1" lang="en-US" altLang="zh-TW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zh-TW" dirty="0" smtClean="0"/>
              <a:t>Dropout</a:t>
            </a:r>
            <a:r>
              <a:rPr kumimoji="1" lang="zh-TW" altLang="en-US" dirty="0" smtClean="0"/>
              <a:t>、</a:t>
            </a:r>
            <a:r>
              <a:rPr kumimoji="1" lang="en-US" altLang="zh-TW" dirty="0" smtClean="0"/>
              <a:t>batch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normalization</a:t>
            </a:r>
            <a:r>
              <a:rPr kumimoji="1" lang="zh-TW" altLang="en-US" baseline="0" dirty="0" smtClean="0"/>
              <a:t> 等</a:t>
            </a:r>
            <a:r>
              <a:rPr lang="zh-TW" altLang="en-US" dirty="0" smtClean="0">
                <a:effectLst/>
              </a:rPr>
              <a:t>常用在</a:t>
            </a:r>
            <a:r>
              <a:rPr lang="zh-TW" altLang="en-US" b="1" dirty="0" smtClean="0">
                <a:effectLst/>
              </a:rPr>
              <a:t>前饋神經網絡</a:t>
            </a:r>
            <a:r>
              <a:rPr lang="zh-TW" altLang="en-US" dirty="0" smtClean="0">
                <a:effectLst/>
              </a:rPr>
              <a:t>與</a:t>
            </a:r>
            <a:r>
              <a:rPr lang="zh-TW" altLang="en-US" b="1" dirty="0" smtClean="0">
                <a:effectLst/>
              </a:rPr>
              <a:t>卷積神經網絡</a:t>
            </a:r>
            <a:r>
              <a:rPr lang="zh-TW" altLang="en-US" dirty="0" smtClean="0">
                <a:effectLst/>
              </a:rPr>
              <a:t>的策略，被發現用</a:t>
            </a:r>
            <a:r>
              <a:rPr lang="zh-TW" altLang="en-US" b="1" dirty="0" smtClean="0">
                <a:effectLst/>
              </a:rPr>
              <a:t>在 </a:t>
            </a:r>
            <a:r>
              <a:rPr lang="en-US" altLang="zh-TW" b="1" dirty="0" smtClean="0">
                <a:effectLst/>
              </a:rPr>
              <a:t>RNN </a:t>
            </a:r>
            <a:r>
              <a:rPr lang="zh-TW" altLang="en-US" b="1" dirty="0" smtClean="0">
                <a:effectLst/>
              </a:rPr>
              <a:t>上的效果並不理想</a:t>
            </a:r>
            <a:r>
              <a:rPr lang="zh-TW" altLang="en-US" dirty="0" smtClean="0">
                <a:effectLst/>
              </a:rPr>
              <a:t>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en-US" dirty="0" smtClean="0">
                <a:effectLst/>
              </a:rPr>
              <a:t>因為直接使用這些策略會</a:t>
            </a:r>
            <a:r>
              <a:rPr lang="zh-TW" altLang="en-US" b="1" dirty="0" smtClean="0">
                <a:effectLst/>
              </a:rPr>
              <a:t>破壞</a:t>
            </a:r>
            <a:r>
              <a:rPr lang="zh-TW" altLang="en-US" b="1" dirty="0" smtClean="0">
                <a:effectLst/>
              </a:rPr>
              <a:t>了 </a:t>
            </a:r>
            <a:r>
              <a:rPr lang="en-US" altLang="zh-TW" b="1" dirty="0" smtClean="0">
                <a:effectLst/>
              </a:rPr>
              <a:t>RNN </a:t>
            </a:r>
            <a:r>
              <a:rPr lang="zh-TW" altLang="en-US" b="1" dirty="0" smtClean="0">
                <a:effectLst/>
              </a:rPr>
              <a:t>獲取長期依賴的能力</a:t>
            </a:r>
            <a:endParaRPr lang="zh-TW" altLang="en-US" dirty="0" smtClean="0">
              <a:effectLst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作者調查了一系列基於單詞的語言建模任務的正則化和優化策略，這些策略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不僅高效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，還可以直接應用於現有的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LSTM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實現上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作者最終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把提出的 </a:t>
            </a:r>
            <a:r>
              <a:rPr kumimoji="1" lang="en-US" altLang="zh-TW" dirty="0" smtClean="0"/>
              <a:t>Weight-dropped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LSTM</a:t>
            </a:r>
            <a:r>
              <a:rPr kumimoji="1" lang="zh-TW" altLang="en-US" baseline="0" dirty="0" smtClean="0"/>
              <a:t> 跟 </a:t>
            </a:r>
            <a:r>
              <a:rPr kumimoji="1" lang="zh-TW" altLang="en-US" baseline="0" dirty="0" smtClean="0"/>
              <a:t> </a:t>
            </a:r>
            <a:r>
              <a:rPr kumimoji="1" lang="en-US" altLang="zh-TW" baseline="0" dirty="0" smtClean="0"/>
              <a:t>NT-ASGD</a:t>
            </a:r>
            <a:r>
              <a:rPr kumimoji="1" lang="zh-TW" altLang="en-US" baseline="0" dirty="0" smtClean="0"/>
              <a:t> </a:t>
            </a:r>
            <a:r>
              <a:rPr kumimoji="1" lang="zh-TW" altLang="en-US" dirty="0" smtClean="0"/>
              <a:t>非</a:t>
            </a:r>
            <a:r>
              <a:rPr kumimoji="1" lang="zh-TW" altLang="en-US" dirty="0" smtClean="0"/>
              <a:t>單調觸發的平均隨機梯度下降</a:t>
            </a:r>
            <a:r>
              <a:rPr kumimoji="1" lang="zh-TW" altLang="en-US" baseline="0" dirty="0" smtClean="0"/>
              <a:t> </a:t>
            </a:r>
            <a:r>
              <a:rPr kumimoji="1" lang="zh-TW" altLang="en-US" baseline="0" dirty="0" smtClean="0"/>
              <a:t>和其他 </a:t>
            </a:r>
            <a:r>
              <a:rPr kumimoji="1" lang="en-US" altLang="zh-TW" baseline="0" dirty="0" smtClean="0"/>
              <a:t>5</a:t>
            </a:r>
            <a:r>
              <a:rPr kumimoji="1" lang="zh-TW" altLang="en-US" baseline="0" dirty="0" smtClean="0"/>
              <a:t> 個正則化</a:t>
            </a:r>
            <a:r>
              <a:rPr kumimoji="1" lang="zh-TW" altLang="en-US" baseline="0" dirty="0" smtClean="0"/>
              <a:t>策略，結合在一起所得</a:t>
            </a:r>
            <a:r>
              <a:rPr kumimoji="1" lang="zh-TW" altLang="en-US" baseline="0" dirty="0" smtClean="0"/>
              <a:t>出的模型稱為 </a:t>
            </a:r>
            <a:r>
              <a:rPr kumimoji="1" lang="en-US" altLang="zh-TW" baseline="0" dirty="0" smtClean="0"/>
              <a:t>ASGD</a:t>
            </a:r>
            <a:r>
              <a:rPr kumimoji="1" lang="zh-TW" altLang="en-US" baseline="0" dirty="0" smtClean="0"/>
              <a:t> </a:t>
            </a:r>
            <a:r>
              <a:rPr kumimoji="1" lang="en-US" altLang="zh-TW" baseline="0" dirty="0" smtClean="0"/>
              <a:t>Weight-Dropped</a:t>
            </a:r>
            <a:r>
              <a:rPr kumimoji="1" lang="zh-TW" altLang="en-US" baseline="0" dirty="0" smtClean="0"/>
              <a:t> </a:t>
            </a:r>
            <a:r>
              <a:rPr kumimoji="1" lang="en-US" altLang="zh-TW" baseline="0" dirty="0" smtClean="0"/>
              <a:t>LSTM</a:t>
            </a:r>
            <a:endParaRPr kumimoji="1" lang="en-US" altLang="zh-TW" dirty="0" smtClean="0"/>
          </a:p>
          <a:p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E384E-E749-1C4C-93E2-E8F7DFDF2F5E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2641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TW" altLang="en-US" dirty="0" smtClean="0"/>
              <a:t>論文</a:t>
            </a:r>
            <a:r>
              <a:rPr kumimoji="1" lang="zh-TW" altLang="en-US" dirty="0" smtClean="0"/>
              <a:t>中的方法，皆是使用在原始標準的 </a:t>
            </a:r>
            <a:r>
              <a:rPr kumimoji="1" lang="en-US" altLang="zh-TW" dirty="0" smtClean="0"/>
              <a:t>LSTM</a:t>
            </a:r>
            <a:r>
              <a:rPr kumimoji="1" lang="zh-TW" altLang="en-US" dirty="0" smtClean="0"/>
              <a:t> </a:t>
            </a:r>
            <a:r>
              <a:rPr kumimoji="1" lang="zh-TW" altLang="en-US" dirty="0" smtClean="0"/>
              <a:t>上</a:t>
            </a:r>
            <a:endParaRPr kumimoji="1" lang="en-US" altLang="zh-TW" dirty="0" smtClean="0"/>
          </a:p>
          <a:p>
            <a:pPr marL="228600" indent="-228600">
              <a:buAutoNum type="arabicPeriod"/>
            </a:pPr>
            <a:r>
              <a:rPr kumimoji="1" lang="en-US" altLang="zh-TW" dirty="0" smtClean="0"/>
              <a:t>W</a:t>
            </a:r>
            <a:r>
              <a:rPr kumimoji="1" lang="zh-TW" altLang="en-US" dirty="0" smtClean="0"/>
              <a:t> 與 </a:t>
            </a:r>
            <a:r>
              <a:rPr kumimoji="1" lang="en-US" altLang="zh-TW" dirty="0" smtClean="0"/>
              <a:t>U</a:t>
            </a:r>
            <a:r>
              <a:rPr kumimoji="1" lang="zh-TW" altLang="en-US" dirty="0" smtClean="0"/>
              <a:t> 是三個門控單元跟記憶單元的權重矩陣</a:t>
            </a:r>
            <a:endParaRPr kumimoji="1" lang="en-US" altLang="zh-TW" dirty="0" smtClean="0"/>
          </a:p>
          <a:p>
            <a:pPr marL="228600" indent="-228600">
              <a:buAutoNum type="arabicPeriod"/>
            </a:pPr>
            <a:r>
              <a:rPr kumimoji="1" lang="en-US" altLang="zh-TW" dirty="0" err="1" smtClean="0"/>
              <a:t>Xt</a:t>
            </a:r>
            <a:r>
              <a:rPr kumimoji="1" lang="zh-TW" altLang="en-US" dirty="0" smtClean="0"/>
              <a:t> 是 </a:t>
            </a:r>
            <a:r>
              <a:rPr kumimoji="1" lang="en-US" altLang="zh-TW" dirty="0" smtClean="0"/>
              <a:t>t</a:t>
            </a:r>
            <a:r>
              <a:rPr kumimoji="1" lang="zh-TW" altLang="en-US" dirty="0" smtClean="0"/>
              <a:t> 時間步的輸入</a:t>
            </a:r>
            <a:endParaRPr kumimoji="1" lang="en-US" altLang="zh-TW" dirty="0" smtClean="0"/>
          </a:p>
          <a:p>
            <a:pPr marL="228600" indent="-228600">
              <a:buAutoNum type="arabicPeriod"/>
            </a:pPr>
            <a:r>
              <a:rPr kumimoji="1" lang="en-US" altLang="zh-TW" dirty="0" err="1" smtClean="0"/>
              <a:t>Ht</a:t>
            </a:r>
            <a:r>
              <a:rPr kumimoji="1" lang="zh-TW" altLang="en-US" dirty="0" smtClean="0"/>
              <a:t> 是當前隱藏狀態的輸出</a:t>
            </a:r>
            <a:endParaRPr kumimoji="1" lang="en-US" altLang="zh-TW" dirty="0" smtClean="0"/>
          </a:p>
          <a:p>
            <a:pPr marL="228600" indent="-228600">
              <a:buAutoNum type="arabicPeriod"/>
            </a:pPr>
            <a:r>
              <a:rPr kumimoji="1" lang="en-US" altLang="zh-TW" dirty="0" smtClean="0"/>
              <a:t>Ct</a:t>
            </a:r>
            <a:r>
              <a:rPr kumimoji="1" lang="zh-TW" altLang="en-US" dirty="0" smtClean="0"/>
              <a:t> 是記憶單元的儲存狀態</a:t>
            </a:r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E384E-E749-1C4C-93E2-E8F7DFDF2F5E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3123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TW" altLang="en-US" baseline="0" dirty="0" smtClean="0"/>
              <a:t>像第二</a:t>
            </a:r>
            <a:r>
              <a:rPr kumimoji="1" lang="zh-TW" altLang="en-US" baseline="0" dirty="0" smtClean="0"/>
              <a:t>頁投影片提到</a:t>
            </a:r>
            <a:r>
              <a:rPr kumimoji="1" lang="zh-TW" altLang="en-US" baseline="0" dirty="0" smtClean="0"/>
              <a:t>的，</a:t>
            </a:r>
            <a:r>
              <a:rPr kumimoji="1" lang="en-US" altLang="zh-TW" baseline="0" dirty="0" smtClean="0"/>
              <a:t>Dropout</a:t>
            </a:r>
            <a:r>
              <a:rPr kumimoji="1" lang="zh-TW" altLang="en-US" baseline="0" dirty="0" smtClean="0"/>
              <a:t> 用在 </a:t>
            </a:r>
            <a:r>
              <a:rPr kumimoji="1" lang="en-US" altLang="zh-TW" baseline="0" dirty="0" smtClean="0"/>
              <a:t>RNN</a:t>
            </a:r>
            <a:r>
              <a:rPr kumimoji="1" lang="zh-TW" altLang="en-US" baseline="0" dirty="0" smtClean="0"/>
              <a:t> 的表現不如用在</a:t>
            </a:r>
            <a:r>
              <a:rPr lang="zh-TW" altLang="en-US" b="1" dirty="0" smtClean="0">
                <a:effectLst/>
              </a:rPr>
              <a:t>前饋神經網絡</a:t>
            </a:r>
            <a:r>
              <a:rPr lang="zh-TW" altLang="en-US" dirty="0" smtClean="0">
                <a:effectLst/>
              </a:rPr>
              <a:t>與</a:t>
            </a:r>
            <a:r>
              <a:rPr lang="zh-TW" altLang="en-US" b="1" dirty="0" smtClean="0">
                <a:effectLst/>
              </a:rPr>
              <a:t>卷積神經網絡上來得好。</a:t>
            </a:r>
            <a:endParaRPr lang="en-US" altLang="zh-TW" b="1" dirty="0" smtClean="0">
              <a:effectLst/>
            </a:endParaRPr>
          </a:p>
          <a:p>
            <a:pPr marL="228600" indent="-228600">
              <a:buAutoNum type="arabicPeriod"/>
            </a:pPr>
            <a:r>
              <a:rPr kumimoji="1" lang="zh-TW" altLang="en-US" b="0" baseline="0" dirty="0" smtClean="0">
                <a:effectLst/>
              </a:rPr>
              <a:t>作者調查了一些已有的正則化技術，發現雖然它們已經對隱藏層向量起了作用</a:t>
            </a:r>
            <a:r>
              <a:rPr kumimoji="1" lang="zh-TW" altLang="en-US" b="0" baseline="0" dirty="0" smtClean="0">
                <a:effectLst/>
              </a:rPr>
              <a:t>，例如</a:t>
            </a:r>
            <a:r>
              <a:rPr lang="zh-TW" altLang="en-US" b="0" dirty="0" smtClean="0"/>
              <a:t>常見</a:t>
            </a:r>
            <a:r>
              <a:rPr lang="zh-TW" altLang="en-US" b="0" dirty="0" smtClean="0"/>
              <a:t>的像是在每個時間步中引入 </a:t>
            </a:r>
            <a:r>
              <a:rPr lang="en-US" altLang="zh-TW" b="0" dirty="0" smtClean="0"/>
              <a:t>dropout</a:t>
            </a:r>
            <a:r>
              <a:rPr lang="zh-TW" altLang="en-US" b="0" dirty="0" smtClean="0"/>
              <a:t>，或對存儲器狀態 </a:t>
            </a:r>
            <a:r>
              <a:rPr lang="en-US" altLang="zh-TW" b="0" dirty="0" smtClean="0"/>
              <a:t>Ct </a:t>
            </a:r>
            <a:r>
              <a:rPr lang="zh-TW" altLang="en-US" b="0" dirty="0" smtClean="0"/>
              <a:t>的更新進行 </a:t>
            </a:r>
            <a:r>
              <a:rPr lang="en-US" altLang="zh-TW" b="0" dirty="0" smtClean="0"/>
              <a:t>dropout</a:t>
            </a:r>
            <a:r>
              <a:rPr lang="zh-TW" altLang="en-US" b="0" dirty="0" smtClean="0"/>
              <a:t>；</a:t>
            </a:r>
            <a:endParaRPr lang="en-US" altLang="zh-TW" b="0" dirty="0" smtClean="0"/>
          </a:p>
          <a:p>
            <a:pPr marL="228600" indent="-228600">
              <a:buAutoNum type="arabicPeriod"/>
            </a:pPr>
            <a:r>
              <a:rPr lang="zh-TW" altLang="en-US" b="0" dirty="0" smtClean="0"/>
              <a:t>但</a:t>
            </a:r>
            <a:r>
              <a:rPr lang="zh-TW" altLang="en-US" b="0" dirty="0" smtClean="0"/>
              <a:t>這些的技術改動，阻止了一些藉由 低層級特規硬件最佳化 </a:t>
            </a:r>
            <a:r>
              <a:rPr lang="en-US" altLang="zh-TW" b="0" dirty="0" smtClean="0"/>
              <a:t>(low-level hardware-specific optimizations) </a:t>
            </a:r>
            <a:r>
              <a:rPr lang="zh-TW" altLang="en-US" b="0" dirty="0" smtClean="0"/>
              <a:t>的黑盒 </a:t>
            </a:r>
            <a:r>
              <a:rPr lang="en-US" altLang="zh-TW" b="0" dirty="0" smtClean="0"/>
              <a:t>RNN </a:t>
            </a:r>
            <a:r>
              <a:rPr lang="zh-TW" altLang="en-US" b="0" dirty="0" smtClean="0"/>
              <a:t>的實現</a:t>
            </a:r>
            <a:r>
              <a:rPr lang="zh-TW" altLang="en-US" b="0" dirty="0" smtClean="0"/>
              <a:t>。像是 </a:t>
            </a:r>
            <a:r>
              <a:rPr lang="en-US" altLang="zh-TW" b="0" dirty="0" smtClean="0"/>
              <a:t>NVIDIA</a:t>
            </a:r>
            <a:r>
              <a:rPr lang="zh-TW" altLang="en-US" b="0" baseline="0" dirty="0" smtClean="0"/>
              <a:t> 的 </a:t>
            </a:r>
            <a:r>
              <a:rPr lang="en-US" altLang="zh-TW" b="0" baseline="0" dirty="0" err="1" smtClean="0"/>
              <a:t>cuDNN</a:t>
            </a:r>
            <a:r>
              <a:rPr lang="zh-TW" altLang="en-US" b="0" baseline="0" dirty="0" smtClean="0"/>
              <a:t> </a:t>
            </a:r>
            <a:r>
              <a:rPr lang="en-US" altLang="zh-TW" b="0" baseline="0" dirty="0" smtClean="0"/>
              <a:t>LSTM</a:t>
            </a:r>
            <a:endParaRPr kumimoji="1" lang="en-US" altLang="zh-TW" b="0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E384E-E749-1C4C-93E2-E8F7DFDF2F5E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32361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en-US" altLang="zh-TW" baseline="0" dirty="0" smtClean="0"/>
              <a:t>Dropout</a:t>
            </a:r>
            <a:r>
              <a:rPr kumimoji="1" lang="zh-TW" altLang="en-US" baseline="0" dirty="0" smtClean="0"/>
              <a:t> </a:t>
            </a:r>
            <a:r>
              <a:rPr kumimoji="1" lang="zh-TW" altLang="en-US" baseline="0" dirty="0" smtClean="0"/>
              <a:t>中的每個神經單元會以 </a:t>
            </a:r>
            <a:r>
              <a:rPr kumimoji="1" lang="en-US" altLang="zh-TW" baseline="0" dirty="0" smtClean="0"/>
              <a:t>1-p</a:t>
            </a:r>
            <a:r>
              <a:rPr kumimoji="1" lang="zh-TW" altLang="en-US" baseline="0" dirty="0" smtClean="0"/>
              <a:t> 的</a:t>
            </a:r>
            <a:r>
              <a:rPr kumimoji="1" lang="zh-TW" altLang="en-US" baseline="0" dirty="0" smtClean="0"/>
              <a:t>機率被捨棄，</a:t>
            </a:r>
            <a:r>
              <a:rPr kumimoji="1" lang="zh-TW" altLang="en-US" baseline="0" dirty="0" smtClean="0"/>
              <a:t>藉</a:t>
            </a:r>
            <a:r>
              <a:rPr kumimoji="1" lang="zh-TW" altLang="en-US" baseline="0" dirty="0" smtClean="0"/>
              <a:t>此降低</a:t>
            </a:r>
            <a:r>
              <a:rPr kumimoji="1" lang="zh-TW" altLang="en-US" baseline="0" dirty="0" smtClean="0"/>
              <a:t>神經單元之間的依賴性來防止過擬合，但也因此破壞了長期記憶能力</a:t>
            </a:r>
            <a:endParaRPr kumimoji="1" lang="en-US" altLang="zh-TW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dirty="0" err="1" smtClean="0">
                <a:effectLst/>
              </a:rPr>
              <a:t>DropConnect</a:t>
            </a:r>
            <a:r>
              <a:rPr lang="en-US" altLang="zh-TW" dirty="0" smtClean="0">
                <a:effectLst/>
              </a:rPr>
              <a:t> </a:t>
            </a:r>
            <a:r>
              <a:rPr lang="zh-TW" altLang="en-US" dirty="0" smtClean="0">
                <a:effectLst/>
              </a:rPr>
              <a:t>則是使用在隱藏層的權重矩陣上，</a:t>
            </a:r>
            <a:r>
              <a:rPr kumimoji="1" lang="zh-TW" altLang="en-US" baseline="0" dirty="0" smtClean="0"/>
              <a:t>以 </a:t>
            </a:r>
            <a:r>
              <a:rPr kumimoji="1" lang="en-US" altLang="zh-TW" baseline="0" dirty="0" smtClean="0"/>
              <a:t>1-p</a:t>
            </a:r>
            <a:r>
              <a:rPr kumimoji="1" lang="zh-TW" altLang="en-US" baseline="0" dirty="0" smtClean="0"/>
              <a:t> 的</a:t>
            </a:r>
            <a:r>
              <a:rPr kumimoji="1" lang="zh-TW" altLang="en-US" baseline="0" dirty="0" smtClean="0"/>
              <a:t>機率捨棄某些連接</a:t>
            </a:r>
            <a:r>
              <a:rPr lang="zh-TW" altLang="en-US" dirty="0" smtClean="0">
                <a:effectLst/>
              </a:rPr>
              <a:t>，其對訓練的速度影響細微，且不需修改 </a:t>
            </a:r>
            <a:r>
              <a:rPr lang="en-US" altLang="zh-TW" dirty="0" smtClean="0">
                <a:effectLst/>
              </a:rPr>
              <a:t>RNN </a:t>
            </a:r>
            <a:r>
              <a:rPr lang="zh-TW" altLang="en-US" dirty="0" smtClean="0">
                <a:effectLst/>
              </a:rPr>
              <a:t>的任何公式，在所有標準的 </a:t>
            </a:r>
            <a:r>
              <a:rPr lang="en-US" altLang="zh-TW" dirty="0" smtClean="0">
                <a:effectLst/>
              </a:rPr>
              <a:t>RNN </a:t>
            </a:r>
            <a:r>
              <a:rPr lang="zh-TW" altLang="en-US" dirty="0" smtClean="0">
                <a:effectLst/>
              </a:rPr>
              <a:t>實踐中都能使用。</a:t>
            </a:r>
            <a:endParaRPr lang="en-US" altLang="zh-TW" dirty="0" smtClean="0">
              <a:effectLst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en-US" dirty="0" smtClean="0">
                <a:effectLst/>
              </a:rPr>
              <a:t>作者</a:t>
            </a:r>
            <a:r>
              <a:rPr lang="zh-TW" altLang="en-US" dirty="0" smtClean="0"/>
              <a:t>將 </a:t>
            </a:r>
            <a:r>
              <a:rPr lang="en-US" altLang="zh-TW" dirty="0" err="1" smtClean="0"/>
              <a:t>DropConnect</a:t>
            </a:r>
            <a:r>
              <a:rPr lang="en-US" altLang="zh-TW" dirty="0" smtClean="0"/>
              <a:t> </a:t>
            </a:r>
            <a:r>
              <a:rPr lang="zh-TW" altLang="en-US" dirty="0" smtClean="0"/>
              <a:t>用在 </a:t>
            </a:r>
            <a:r>
              <a:rPr lang="en-US" altLang="zh-TW" dirty="0" smtClean="0"/>
              <a:t>LSTM </a:t>
            </a:r>
            <a:r>
              <a:rPr lang="zh-TW" altLang="en-US" dirty="0" smtClean="0"/>
              <a:t>隱藏層的循環權重矩陣中（</a:t>
            </a:r>
            <a:r>
              <a:rPr lang="en-US" altLang="zh-TW" dirty="0" err="1" smtClean="0"/>
              <a:t>Ui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Uf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Uo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Uc</a:t>
            </a:r>
            <a:r>
              <a:rPr lang="zh-TW" altLang="en-US" dirty="0" smtClean="0"/>
              <a:t>）來避免循環連接上的過擬合。</a:t>
            </a:r>
            <a:endParaRPr lang="en-US" altLang="zh-TW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en-US" dirty="0" smtClean="0"/>
              <a:t>在多個時間步上重複使用相同權重，因此使每個下降的權重在整個前向與後向傳遞中保持一致。</a:t>
            </a:r>
            <a:endParaRPr lang="zh-TW" altLang="en-US" dirty="0" smtClean="0">
              <a:effectLst/>
            </a:endParaRPr>
          </a:p>
          <a:p>
            <a:pPr marL="228600" indent="-228600">
              <a:buAutoNum type="arabicPeriod"/>
            </a:pPr>
            <a:endParaRPr kumimoji="1" lang="en-US" altLang="zh-TW" baseline="0" dirty="0" smtClean="0"/>
          </a:p>
          <a:p>
            <a:pPr marL="228600" indent="-228600">
              <a:buAutoNum type="arabicPeriod"/>
            </a:pP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E384E-E749-1C4C-93E2-E8F7DFDF2F5E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03446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 smtClean="0"/>
              <a:t>在正則化模型的背景下，優化算法的選擇變得更為重要，尤其是像 </a:t>
            </a:r>
            <a:r>
              <a:rPr lang="en-US" altLang="zh-TW" dirty="0" smtClean="0"/>
              <a:t>dropout </a:t>
            </a:r>
            <a:r>
              <a:rPr lang="zh-TW" altLang="en-US" dirty="0" smtClean="0"/>
              <a:t>等策略可能會妨礙訓練過程。</a:t>
            </a:r>
            <a:endParaRPr lang="en-US" altLang="zh-TW" dirty="0" smtClean="0"/>
          </a:p>
          <a:p>
            <a:pPr marL="228600" indent="-228600">
              <a:buAutoNum type="arabicPeriod"/>
            </a:pPr>
            <a:r>
              <a:rPr lang="zh-TW" altLang="en-US" dirty="0" smtClean="0"/>
              <a:t>研究發現對於語言建模任務，傳統不帶動量的 </a:t>
            </a:r>
            <a:r>
              <a:rPr lang="en-US" altLang="zh-TW" dirty="0" smtClean="0"/>
              <a:t>SGD </a:t>
            </a:r>
            <a:r>
              <a:rPr lang="zh-TW" altLang="en-US" dirty="0" smtClean="0"/>
              <a:t>是優於</a:t>
            </a:r>
            <a:r>
              <a:rPr lang="zh-TW" altLang="en-US" dirty="0" smtClean="0"/>
              <a:t>其他的優化算法的</a:t>
            </a:r>
            <a:endParaRPr lang="en-US" altLang="zh-TW" dirty="0" smtClean="0"/>
          </a:p>
          <a:p>
            <a:pPr marL="228600" indent="-228600">
              <a:buAutoNum type="arabicPeriod"/>
            </a:pPr>
            <a:r>
              <a:rPr lang="zh-TW" altLang="en-US" dirty="0" smtClean="0"/>
              <a:t>基於以上原因，作者</a:t>
            </a:r>
            <a:r>
              <a:rPr lang="zh-TW" altLang="en-US" dirty="0" smtClean="0"/>
              <a:t>回顧了 </a:t>
            </a:r>
            <a:r>
              <a:rPr lang="en-US" altLang="zh-TW" dirty="0" smtClean="0"/>
              <a:t>1992 </a:t>
            </a:r>
            <a:r>
              <a:rPr lang="zh-TW" altLang="en-US" dirty="0" smtClean="0"/>
              <a:t>年的一個優化算法 </a:t>
            </a:r>
            <a:r>
              <a:rPr lang="en-US" altLang="zh-TW" dirty="0" smtClean="0"/>
              <a:t>ASGD</a:t>
            </a:r>
            <a:r>
              <a:rPr lang="zh-TW" altLang="en-US" dirty="0" smtClean="0"/>
              <a:t>（</a:t>
            </a:r>
            <a:r>
              <a:rPr lang="en-US" altLang="zh-TW" dirty="0" smtClean="0"/>
              <a:t>averaged </a:t>
            </a:r>
            <a:r>
              <a:rPr lang="en-US" altLang="zh-TW" dirty="0" smtClean="0"/>
              <a:t>SGD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marL="228600" indent="-228600">
              <a:buAutoNum type="arabicPeriod"/>
            </a:pPr>
            <a:r>
              <a:rPr lang="zh-TW" altLang="en-US" dirty="0" smtClean="0"/>
              <a:t>其採取與 </a:t>
            </a:r>
            <a:r>
              <a:rPr lang="en-US" altLang="zh-TW" dirty="0" smtClean="0"/>
              <a:t>SGD </a:t>
            </a:r>
            <a:r>
              <a:rPr lang="zh-TW" altLang="en-US" dirty="0" smtClean="0"/>
              <a:t>相同的步驟，但其結果並不是傳回最後一次的迭代，而是</a:t>
            </a:r>
            <a:r>
              <a:rPr lang="zh-TW" altLang="en-US" dirty="0" smtClean="0"/>
              <a:t>回傳一個介於 </a:t>
            </a:r>
            <a:r>
              <a:rPr lang="en-US" altLang="zh-TW" dirty="0" smtClean="0"/>
              <a:t>1</a:t>
            </a:r>
            <a:r>
              <a:rPr lang="zh-TW" altLang="en-US" baseline="0" dirty="0" smtClean="0"/>
              <a:t> </a:t>
            </a:r>
            <a:r>
              <a:rPr lang="zh-TW" altLang="en-US" dirty="0" smtClean="0"/>
              <a:t>到</a:t>
            </a:r>
            <a:r>
              <a:rPr lang="zh-TW" altLang="en-US" baseline="0" dirty="0" smtClean="0"/>
              <a:t> </a:t>
            </a:r>
            <a:r>
              <a:rPr lang="en-US" altLang="zh-TW" dirty="0" smtClean="0"/>
              <a:t>1 </a:t>
            </a:r>
            <a:r>
              <a:rPr lang="en-US" altLang="zh-TW" dirty="0" smtClean="0"/>
              <a:t>/ (K - T + 1) </a:t>
            </a:r>
            <a:r>
              <a:rPr lang="zh-TW" altLang="en-US" dirty="0" smtClean="0"/>
              <a:t>的平均因子，去乘上</a:t>
            </a:r>
            <a:r>
              <a:rPr lang="en-US" altLang="zh-TW" dirty="0" smtClean="0"/>
              <a:t> </a:t>
            </a:r>
            <a:r>
              <a:rPr lang="en-US" altLang="zh-TW" dirty="0" smtClean="0"/>
              <a:t>( T </a:t>
            </a:r>
            <a:r>
              <a:rPr lang="zh-TW" altLang="en-US" dirty="0" smtClean="0"/>
              <a:t>到 </a:t>
            </a:r>
            <a:r>
              <a:rPr lang="en-US" altLang="zh-TW" dirty="0" smtClean="0"/>
              <a:t>K </a:t>
            </a:r>
            <a:r>
              <a:rPr lang="zh-TW" altLang="en-US" dirty="0" smtClean="0"/>
              <a:t>的權重總和 </a:t>
            </a:r>
            <a:r>
              <a:rPr lang="en-US" altLang="zh-TW" dirty="0" smtClean="0"/>
              <a:t>)</a:t>
            </a:r>
          </a:p>
          <a:p>
            <a:pPr marL="228600" indent="-228600">
              <a:buAutoNum type="arabicPeriod"/>
            </a:pPr>
            <a:r>
              <a:rPr lang="zh-TW" altLang="en-US" dirty="0" smtClean="0"/>
              <a:t>在</a:t>
            </a:r>
            <a:r>
              <a:rPr lang="zh-TW" altLang="en-US" dirty="0" smtClean="0"/>
              <a:t>此的 </a:t>
            </a:r>
            <a:r>
              <a:rPr lang="en-US" altLang="zh-TW" dirty="0" smtClean="0"/>
              <a:t>K </a:t>
            </a:r>
            <a:r>
              <a:rPr lang="zh-TW" altLang="en-US" dirty="0" smtClean="0"/>
              <a:t>是所有的迭代次數，</a:t>
            </a:r>
            <a:r>
              <a:rPr lang="en-US" altLang="zh-TW" dirty="0" smtClean="0"/>
              <a:t>T </a:t>
            </a:r>
            <a:r>
              <a:rPr lang="zh-TW" altLang="en-US" dirty="0" smtClean="0"/>
              <a:t>是使用者自訂的平均</a:t>
            </a:r>
            <a:r>
              <a:rPr lang="zh-TW" altLang="en-US" dirty="0" smtClean="0"/>
              <a:t>觸發值，可以發現在 </a:t>
            </a:r>
            <a:r>
              <a:rPr lang="en-US" altLang="zh-TW" dirty="0" smtClean="0"/>
              <a:t>T</a:t>
            </a:r>
            <a:r>
              <a:rPr lang="zh-TW" altLang="en-US" baseline="0" dirty="0" smtClean="0"/>
              <a:t> </a:t>
            </a:r>
            <a:r>
              <a:rPr lang="zh-TW" altLang="en-US" dirty="0" smtClean="0"/>
              <a:t>次迭代開始之前， </a:t>
            </a:r>
            <a:r>
              <a:rPr lang="en-US" altLang="zh-TW" dirty="0" smtClean="0"/>
              <a:t>ASGD</a:t>
            </a:r>
            <a:r>
              <a:rPr lang="zh-TW" altLang="en-US" dirty="0" smtClean="0"/>
              <a:t> 與傳統的 </a:t>
            </a:r>
            <a:r>
              <a:rPr lang="en-US" altLang="zh-TW" dirty="0" smtClean="0"/>
              <a:t>SGD</a:t>
            </a:r>
            <a:r>
              <a:rPr lang="zh-TW" altLang="en-US" dirty="0" smtClean="0"/>
              <a:t> 相似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E384E-E749-1C4C-93E2-E8F7DFDF2F5E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89600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 smtClean="0"/>
              <a:t>但 </a:t>
            </a:r>
            <a:r>
              <a:rPr lang="en-US" altLang="zh-TW" dirty="0" smtClean="0"/>
              <a:t>ASGD </a:t>
            </a:r>
            <a:r>
              <a:rPr lang="zh-TW" altLang="en-US" dirty="0" smtClean="0"/>
              <a:t>在</a:t>
            </a:r>
            <a:r>
              <a:rPr lang="zh-TW" altLang="en-US" dirty="0" smtClean="0"/>
              <a:t>實際運用於訓練時的</a:t>
            </a:r>
            <a:r>
              <a:rPr lang="zh-TW" altLang="en-US" dirty="0" smtClean="0"/>
              <a:t>效果並不太好，</a:t>
            </a:r>
            <a:r>
              <a:rPr lang="zh-TW" altLang="en-US" dirty="0" smtClean="0"/>
              <a:t>原因是</a:t>
            </a:r>
            <a:r>
              <a:rPr lang="zh-TW" altLang="en-US" dirty="0" smtClean="0"/>
              <a:t>沒有明確</a:t>
            </a:r>
            <a:r>
              <a:rPr lang="zh-TW" altLang="en-US" dirty="0" smtClean="0"/>
              <a:t>的準則來對學習率 和 平均觸發值 </a:t>
            </a:r>
            <a:r>
              <a:rPr lang="en-US" altLang="zh-TW" dirty="0" smtClean="0"/>
              <a:t>T </a:t>
            </a:r>
            <a:r>
              <a:rPr lang="zh-TW" altLang="en-US" dirty="0" smtClean="0"/>
              <a:t>去進行</a:t>
            </a:r>
            <a:r>
              <a:rPr lang="zh-TW" altLang="en-US" dirty="0" smtClean="0"/>
              <a:t>調整。</a:t>
            </a:r>
            <a:endParaRPr lang="en-US" altLang="zh-TW" dirty="0" smtClean="0"/>
          </a:p>
          <a:p>
            <a:pPr marL="228600" indent="-228600">
              <a:buAutoNum type="arabicPeriod"/>
            </a:pPr>
            <a:r>
              <a:rPr lang="zh-TW" altLang="en-US" dirty="0" smtClean="0"/>
              <a:t>如果觸發值太小導致太早</a:t>
            </a:r>
            <a:r>
              <a:rPr lang="zh-TW" altLang="en-US" dirty="0" smtClean="0"/>
              <a:t>觸發，該方法的效果會受影響。</a:t>
            </a:r>
            <a:endParaRPr lang="en-US" altLang="zh-TW" dirty="0" smtClean="0"/>
          </a:p>
          <a:p>
            <a:pPr marL="228600" indent="-228600">
              <a:buAutoNum type="arabicPeriod"/>
            </a:pPr>
            <a:r>
              <a:rPr lang="zh-TW" altLang="en-US" dirty="0" smtClean="0"/>
              <a:t>太晚觸發，</a:t>
            </a:r>
            <a:r>
              <a:rPr lang="zh-TW" altLang="en-US" dirty="0" smtClean="0"/>
              <a:t>則需要許多輪額外</a:t>
            </a:r>
            <a:r>
              <a:rPr lang="zh-TW" altLang="en-US" dirty="0" smtClean="0"/>
              <a:t>的迭代才能收斂。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E384E-E749-1C4C-93E2-E8F7DFDF2F5E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0530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en-US" dirty="0" smtClean="0">
                <a:effectLst/>
              </a:rPr>
              <a:t>基於以上原因，作者提出 </a:t>
            </a:r>
            <a:r>
              <a:rPr lang="en-US" altLang="zh-TW" b="1" dirty="0" smtClean="0">
                <a:effectLst/>
              </a:rPr>
              <a:t>NT-ASGD</a:t>
            </a:r>
            <a:r>
              <a:rPr lang="zh-TW" altLang="en-US" dirty="0" smtClean="0">
                <a:effectLst/>
              </a:rPr>
              <a:t> ，也就</a:t>
            </a:r>
            <a:r>
              <a:rPr lang="zh-TW" altLang="en-US" dirty="0" smtClean="0">
                <a:effectLst/>
              </a:rPr>
              <a:t>是 </a:t>
            </a:r>
            <a:r>
              <a:rPr lang="en-US" altLang="zh-TW" dirty="0" smtClean="0">
                <a:effectLst/>
              </a:rPr>
              <a:t>ASGD</a:t>
            </a:r>
            <a:r>
              <a:rPr lang="zh-TW" altLang="en-US" dirty="0" smtClean="0">
                <a:effectLst/>
              </a:rPr>
              <a:t> 的非</a:t>
            </a:r>
            <a:r>
              <a:rPr lang="zh-TW" altLang="en-US" dirty="0" smtClean="0">
                <a:effectLst/>
              </a:rPr>
              <a:t>單調觸發的變體。</a:t>
            </a:r>
            <a:endParaRPr lang="en-US" altLang="zh-TW" dirty="0" smtClean="0">
              <a:effectLst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en-US" dirty="0" smtClean="0">
                <a:effectLst/>
              </a:rPr>
              <a:t>借鑑 </a:t>
            </a:r>
            <a:r>
              <a:rPr lang="en-US" altLang="zh-TW" dirty="0" smtClean="0">
                <a:effectLst/>
              </a:rPr>
              <a:t>SGD </a:t>
            </a:r>
            <a:r>
              <a:rPr lang="zh-TW" altLang="en-US" dirty="0" smtClean="0">
                <a:effectLst/>
              </a:rPr>
              <a:t>在模型的主要指標</a:t>
            </a:r>
            <a:r>
              <a:rPr lang="zh-TW" altLang="en-US" dirty="0" smtClean="0">
                <a:effectLst/>
              </a:rPr>
              <a:t>（像是困惑度</a:t>
            </a:r>
            <a:r>
              <a:rPr lang="zh-TW" altLang="en-US" dirty="0" smtClean="0">
                <a:effectLst/>
              </a:rPr>
              <a:t>）表現惡化或停滯時，會將學習率降低固定比例的常見策略，</a:t>
            </a:r>
            <a:endParaRPr lang="en-US" altLang="zh-TW" dirty="0" smtClean="0">
              <a:effectLst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en-US" dirty="0" smtClean="0"/>
              <a:t>來引入一種 </a:t>
            </a:r>
            <a:r>
              <a:rPr lang="en-US" altLang="zh-TW" dirty="0" smtClean="0"/>
              <a:t>non-monotonic criterion</a:t>
            </a:r>
            <a:r>
              <a:rPr lang="zh-TW" altLang="en-US" dirty="0" smtClean="0"/>
              <a:t>，藉由兩個超參數</a:t>
            </a:r>
            <a:r>
              <a:rPr lang="zh-TW" altLang="en-US" baseline="0" dirty="0" smtClean="0"/>
              <a:t> </a:t>
            </a:r>
            <a:r>
              <a:rPr lang="en-US" altLang="zh-TW" dirty="0" smtClean="0"/>
              <a:t>logging interval L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non-monotone interval 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en-US" dirty="0" smtClean="0">
                <a:effectLst/>
              </a:rPr>
              <a:t>來達到不需要對 </a:t>
            </a:r>
            <a:r>
              <a:rPr lang="en-US" altLang="zh-TW" dirty="0" smtClean="0">
                <a:effectLst/>
              </a:rPr>
              <a:t>T </a:t>
            </a:r>
            <a:r>
              <a:rPr lang="zh-TW" altLang="en-US" dirty="0" smtClean="0">
                <a:effectLst/>
              </a:rPr>
              <a:t>進行調整</a:t>
            </a:r>
            <a:r>
              <a:rPr lang="zh-TW" altLang="en-US" dirty="0" smtClean="0"/>
              <a:t>，而是</a:t>
            </a:r>
            <a:r>
              <a:rPr lang="zh-TW" altLang="en-US" dirty="0" smtClean="0"/>
              <a:t>在模型的驗證度量經歷多個週期都</a:t>
            </a:r>
            <a:r>
              <a:rPr lang="zh-TW" altLang="en-US" dirty="0" smtClean="0"/>
              <a:t>無法改善</a:t>
            </a:r>
            <a:r>
              <a:rPr lang="zh-TW" altLang="en-US" dirty="0" smtClean="0"/>
              <a:t>時，觸發平均。藉由這</a:t>
            </a:r>
            <a:r>
              <a:rPr lang="zh-TW" altLang="en-US" dirty="0" smtClean="0"/>
              <a:t>個保守</a:t>
            </a:r>
            <a:r>
              <a:rPr lang="zh-TW" altLang="en-US" dirty="0" smtClean="0"/>
              <a:t>策略來降低</a:t>
            </a:r>
            <a:r>
              <a:rPr lang="zh-TW" altLang="en-US" dirty="0" smtClean="0"/>
              <a:t>了訓練的隨機性對</a:t>
            </a:r>
            <a:r>
              <a:rPr lang="zh-TW" altLang="en-US" dirty="0" smtClean="0"/>
              <a:t>決策所造成</a:t>
            </a:r>
            <a:r>
              <a:rPr lang="zh-TW" altLang="en-US" dirty="0" smtClean="0"/>
              <a:t>的影響，</a:t>
            </a:r>
            <a:endParaRPr lang="en-US" altLang="zh-TW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en-US" dirty="0" smtClean="0"/>
              <a:t>作者發現將 </a:t>
            </a:r>
            <a:r>
              <a:rPr lang="en-US" altLang="zh-TW" dirty="0" smtClean="0"/>
              <a:t>L </a:t>
            </a:r>
            <a:r>
              <a:rPr lang="zh-TW" altLang="en-US" dirty="0" smtClean="0"/>
              <a:t>設成每個時期（</a:t>
            </a:r>
            <a:r>
              <a:rPr lang="en-US" altLang="zh-TW" dirty="0" smtClean="0"/>
              <a:t>epoch</a:t>
            </a:r>
            <a:r>
              <a:rPr lang="zh-TW" altLang="en-US" dirty="0" smtClean="0"/>
              <a:t>）的迭代次數、</a:t>
            </a:r>
            <a:r>
              <a:rPr lang="en-US" altLang="zh-TW" dirty="0" smtClean="0"/>
              <a:t>n </a:t>
            </a:r>
            <a:r>
              <a:rPr lang="zh-TW" altLang="en-US" dirty="0" smtClean="0"/>
              <a:t>設成 </a:t>
            </a:r>
            <a:r>
              <a:rPr lang="en-US" altLang="zh-TW" dirty="0" smtClean="0"/>
              <a:t>5 </a:t>
            </a:r>
            <a:r>
              <a:rPr lang="zh-TW" altLang="en-US" dirty="0" smtClean="0"/>
              <a:t>時，表現最好。</a:t>
            </a:r>
            <a:endParaRPr lang="en-US" altLang="zh-TW" dirty="0" smtClean="0">
              <a:effectLst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en-US" dirty="0" smtClean="0">
                <a:effectLst/>
              </a:rPr>
              <a:t>並且在整個過程中使用恆定的</a:t>
            </a:r>
            <a:r>
              <a:rPr lang="zh-TW" altLang="en-US" dirty="0" smtClean="0">
                <a:effectLst/>
              </a:rPr>
              <a:t>學習率</a:t>
            </a:r>
            <a:endParaRPr lang="en-US" altLang="zh-TW" baseline="0" dirty="0" smtClean="0"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E384E-E749-1C4C-93E2-E8F7DFDF2F5E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93985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TW" smtClean="0"/>
              <a:t>2018/12/19</a:t>
            </a:r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dirty="0" smtClean="0"/>
              <a:t>Regularizing and optimizing LSTM language models.</a:t>
            </a:r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C595-19F0-804B-B732-EEFF9D94194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55706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TW" smtClean="0"/>
              <a:t>2018/12/19</a:t>
            </a:r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dirty="0" smtClean="0"/>
              <a:t>Regularizing and optimizing LSTM language models.</a:t>
            </a:r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C595-19F0-804B-B732-EEFF9D94194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54509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TW" smtClean="0"/>
              <a:t>2018/12/19</a:t>
            </a:r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dirty="0" smtClean="0"/>
              <a:t>Regularizing and optimizing LSTM language models.</a:t>
            </a:r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C595-19F0-804B-B732-EEFF9D94194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42138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kumimoji="1" lang="zh-TW" altLang="en-US" dirty="0" smtClean="0"/>
              <a:t>按一下以編輯母片文字樣式</a:t>
            </a:r>
          </a:p>
          <a:p>
            <a:pPr lvl="1"/>
            <a:r>
              <a:rPr kumimoji="1" lang="zh-TW" altLang="en-US" dirty="0" smtClean="0"/>
              <a:t>第二層</a:t>
            </a:r>
          </a:p>
          <a:p>
            <a:pPr lvl="2"/>
            <a:r>
              <a:rPr kumimoji="1" lang="zh-TW" altLang="en-US" dirty="0" smtClean="0"/>
              <a:t>第三層</a:t>
            </a:r>
          </a:p>
          <a:p>
            <a:pPr lvl="3"/>
            <a:r>
              <a:rPr kumimoji="1" lang="zh-TW" altLang="en-US" dirty="0" smtClean="0"/>
              <a:t>第四層</a:t>
            </a:r>
          </a:p>
          <a:p>
            <a:pPr lvl="4"/>
            <a:r>
              <a:rPr kumimoji="1" lang="zh-TW" altLang="en-US" dirty="0" smtClean="0"/>
              <a:t>第五層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TW" smtClean="0"/>
              <a:t>2018/12/19</a:t>
            </a:r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dirty="0" smtClean="0"/>
              <a:t>Regularizing and optimizing LSTM language models.</a:t>
            </a:r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C595-19F0-804B-B732-EEFF9D94194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8098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TW" smtClean="0"/>
              <a:t>2018/12/19</a:t>
            </a:r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dirty="0" smtClean="0"/>
              <a:t>Regularizing and optimizing LSTM language models.</a:t>
            </a:r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C595-19F0-804B-B732-EEFF9D94194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72333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TW" smtClean="0"/>
              <a:t>2018/12/19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dirty="0" smtClean="0"/>
              <a:t>Regularizing and optimizing LSTM language models.</a:t>
            </a:r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C595-19F0-804B-B732-EEFF9D94194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3858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TW" smtClean="0"/>
              <a:t>2018/12/19</a:t>
            </a:r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dirty="0" smtClean="0"/>
              <a:t>Regularizing and optimizing LSTM language models.</a:t>
            </a:r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C595-19F0-804B-B732-EEFF9D94194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0315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TW" smtClean="0"/>
              <a:t>2018/12/19</a:t>
            </a:r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dirty="0" smtClean="0"/>
              <a:t>Regularizing and optimizing LSTM language models.</a:t>
            </a:r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C595-19F0-804B-B732-EEFF9D94194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7870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TW" smtClean="0"/>
              <a:t>2018/12/19</a:t>
            </a:r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dirty="0" smtClean="0"/>
              <a:t>Regularizing and optimizing LSTM language models.</a:t>
            </a:r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C595-19F0-804B-B732-EEFF9D94194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1308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TW" smtClean="0"/>
              <a:t>2018/12/19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dirty="0" smtClean="0"/>
              <a:t>Regularizing and optimizing LSTM language models.</a:t>
            </a:r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C595-19F0-804B-B732-EEFF9D94194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79413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TW" smtClean="0"/>
              <a:t>2018/12/19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dirty="0" smtClean="0"/>
              <a:t>Regularizing and optimizing LSTM language models.</a:t>
            </a:r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C595-19F0-804B-B732-EEFF9D94194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5810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zh-TW" smtClean="0"/>
              <a:t>2018/12/19</a:t>
            </a:r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zh-TW" dirty="0" smtClean="0"/>
              <a:t>Regularizing and optimizing LSTM language models.</a:t>
            </a:r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6C595-19F0-804B-B732-EEFF9D94194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30600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smtClean="0"/>
              <a:t>Regularizing and Optimizing LSTM Language Models</a:t>
            </a:r>
            <a:endParaRPr kumimoji="1" lang="zh-TW" altLang="en-US" sz="5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085084"/>
          </a:xfrm>
        </p:spPr>
        <p:txBody>
          <a:bodyPr>
            <a:noAutofit/>
          </a:bodyPr>
          <a:lstStyle/>
          <a:p>
            <a:r>
              <a:rPr lang="en-US" altLang="zh-TW" dirty="0" smtClean="0"/>
              <a:t>Stephen </a:t>
            </a:r>
            <a:r>
              <a:rPr lang="en-US" altLang="zh-TW" dirty="0" err="1" smtClean="0"/>
              <a:t>Merity</a:t>
            </a:r>
            <a:r>
              <a:rPr lang="en-US" altLang="zh-TW" dirty="0" smtClean="0"/>
              <a:t> </a:t>
            </a:r>
            <a:r>
              <a:rPr lang="en-US" altLang="zh-TW" baseline="30000" dirty="0" smtClean="0"/>
              <a:t>1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Nitish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Shirish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Keskar</a:t>
            </a:r>
            <a:r>
              <a:rPr lang="en-US" altLang="zh-TW" dirty="0" smtClean="0"/>
              <a:t> </a:t>
            </a:r>
            <a:r>
              <a:rPr lang="en-US" altLang="zh-TW" baseline="30000" dirty="0" smtClean="0"/>
              <a:t>1</a:t>
            </a:r>
            <a:r>
              <a:rPr lang="en-US" altLang="zh-TW" dirty="0" smtClean="0"/>
              <a:t> Richard </a:t>
            </a:r>
            <a:r>
              <a:rPr lang="en-US" altLang="zh-TW" dirty="0" err="1" smtClean="0"/>
              <a:t>Socher</a:t>
            </a:r>
            <a:r>
              <a:rPr lang="en-US" altLang="zh-TW" dirty="0" smtClean="0"/>
              <a:t> </a:t>
            </a:r>
            <a:r>
              <a:rPr lang="en-US" altLang="zh-TW" baseline="30000" dirty="0" smtClean="0"/>
              <a:t>1</a:t>
            </a:r>
          </a:p>
          <a:p>
            <a:endParaRPr kumimoji="1" lang="en-US" altLang="zh-TW" baseline="30000" dirty="0"/>
          </a:p>
          <a:p>
            <a:endParaRPr kumimoji="1" lang="en-US" altLang="zh-TW" baseline="30000" dirty="0" smtClean="0"/>
          </a:p>
          <a:p>
            <a:r>
              <a:rPr kumimoji="1" lang="zh-TW" altLang="en-US" baseline="30000" dirty="0" smtClean="0"/>
              <a:t>黄令杰</a:t>
            </a:r>
            <a:endParaRPr kumimoji="1" lang="en-US" altLang="zh-TW" baseline="30000" dirty="0" smtClean="0"/>
          </a:p>
          <a:p>
            <a:r>
              <a:rPr kumimoji="1" lang="en-US" altLang="zh-TW" baseline="30000" dirty="0" smtClean="0"/>
              <a:t>2018/12/19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-1" y="6581001"/>
            <a:ext cx="12192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err="1">
                <a:solidFill>
                  <a:schemeClr val="bg1">
                    <a:lumMod val="50000"/>
                  </a:schemeClr>
                </a:solidFill>
              </a:rPr>
              <a:t>Merity</a:t>
            </a:r>
            <a:r>
              <a:rPr lang="en-US" altLang="zh-TW" sz="1200">
                <a:solidFill>
                  <a:schemeClr val="bg1">
                    <a:lumMod val="50000"/>
                  </a:schemeClr>
                </a:solidFill>
              </a:rPr>
              <a:t>, S., </a:t>
            </a:r>
            <a:r>
              <a:rPr lang="en-US" altLang="zh-TW" sz="1200" err="1">
                <a:solidFill>
                  <a:schemeClr val="bg1">
                    <a:lumMod val="50000"/>
                  </a:schemeClr>
                </a:solidFill>
              </a:rPr>
              <a:t>Keskar</a:t>
            </a:r>
            <a:r>
              <a:rPr lang="en-US" altLang="zh-TW" sz="1200">
                <a:solidFill>
                  <a:schemeClr val="bg1">
                    <a:lumMod val="50000"/>
                  </a:schemeClr>
                </a:solidFill>
              </a:rPr>
              <a:t>, N. S., &amp; </a:t>
            </a:r>
            <a:r>
              <a:rPr lang="en-US" altLang="zh-TW" sz="1200" err="1">
                <a:solidFill>
                  <a:schemeClr val="bg1">
                    <a:lumMod val="50000"/>
                  </a:schemeClr>
                </a:solidFill>
              </a:rPr>
              <a:t>Socher</a:t>
            </a:r>
            <a:r>
              <a:rPr lang="en-US" altLang="zh-TW" sz="1200">
                <a:solidFill>
                  <a:schemeClr val="bg1">
                    <a:lumMod val="50000"/>
                  </a:schemeClr>
                </a:solidFill>
              </a:rPr>
              <a:t>, R. (2017). Regularizing and optimizing LSTM language models. </a:t>
            </a:r>
            <a:r>
              <a:rPr lang="en-US" altLang="zh-TW" sz="1200" i="1" err="1">
                <a:solidFill>
                  <a:schemeClr val="bg1">
                    <a:lumMod val="50000"/>
                  </a:schemeClr>
                </a:solidFill>
              </a:rPr>
              <a:t>arXiv</a:t>
            </a:r>
            <a:r>
              <a:rPr lang="en-US" altLang="zh-TW" sz="1200" i="1">
                <a:solidFill>
                  <a:schemeClr val="bg1">
                    <a:lumMod val="50000"/>
                  </a:schemeClr>
                </a:solidFill>
              </a:rPr>
              <a:t> preprint arXiv:1708.02182</a:t>
            </a:r>
            <a:endParaRPr kumimoji="1" lang="zh-TW" altLang="en-US" sz="12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41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mtClean="0"/>
              <a:t>NT-ASGD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4687825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k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current</a:t>
            </a:r>
            <a:r>
              <a:rPr lang="zh-TW" altLang="en-US" dirty="0" smtClean="0"/>
              <a:t> </a:t>
            </a:r>
            <a:r>
              <a:rPr lang="en-US" altLang="zh-TW" dirty="0" smtClean="0"/>
              <a:t>iteration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T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averaging trigger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l</a:t>
            </a:r>
            <a:r>
              <a:rPr lang="en-US" altLang="zh-TW" dirty="0" smtClean="0"/>
              <a:t>ogs[]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each</a:t>
            </a:r>
            <a:r>
              <a:rPr lang="zh-TW" altLang="en-US" dirty="0" smtClean="0"/>
              <a:t> </a:t>
            </a:r>
            <a:r>
              <a:rPr lang="en-US" altLang="zh-TW" dirty="0" smtClean="0"/>
              <a:t>perplexity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Hyper-parameter</a:t>
            </a:r>
            <a:r>
              <a:rPr lang="zh-TW" altLang="en-US" dirty="0" smtClean="0"/>
              <a:t> </a:t>
            </a:r>
            <a:r>
              <a:rPr lang="en-US" altLang="zh-TW" dirty="0" smtClean="0"/>
              <a:t>setting: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L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num</a:t>
            </a:r>
            <a:r>
              <a:rPr lang="en-US" altLang="zh-TW" dirty="0" smtClean="0"/>
              <a:t>(iterations</a:t>
            </a:r>
            <a:r>
              <a:rPr lang="zh-TW" altLang="en-US" dirty="0" smtClean="0"/>
              <a:t> </a:t>
            </a:r>
            <a:r>
              <a:rPr lang="en-US" altLang="zh-TW" dirty="0" smtClean="0"/>
              <a:t>in</a:t>
            </a:r>
            <a:r>
              <a:rPr lang="zh-TW" altLang="en-US" dirty="0" smtClean="0"/>
              <a:t> </a:t>
            </a:r>
            <a:r>
              <a:rPr lang="en-US" altLang="zh-TW" dirty="0" smtClean="0"/>
              <a:t>an</a:t>
            </a:r>
            <a:r>
              <a:rPr lang="zh-TW" altLang="en-US" dirty="0" smtClean="0"/>
              <a:t> </a:t>
            </a:r>
            <a:r>
              <a:rPr lang="en-US" altLang="zh-TW" dirty="0" smtClean="0"/>
              <a:t>epoch)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n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5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TW" smtClean="0"/>
              <a:t>2018/12/19</a:t>
            </a:r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Regularizing and optimizing LSTM language models.</a:t>
            </a:r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C595-19F0-804B-B732-EEFF9D94194E}" type="slidenum">
              <a:rPr kumimoji="1" lang="zh-TW" altLang="en-US" smtClean="0"/>
              <a:t>10</a:t>
            </a:fld>
            <a:endParaRPr kumimoji="1" lang="zh-TW" altLang="en-US"/>
          </a:p>
        </p:txBody>
      </p:sp>
      <p:pic>
        <p:nvPicPr>
          <p:cNvPr id="9" name="內容版面配置區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025" y="365125"/>
            <a:ext cx="6169150" cy="6082262"/>
          </a:xfrm>
          <a:prstGeom prst="rect">
            <a:avLst/>
          </a:prstGeom>
        </p:spPr>
      </p:pic>
      <p:sp>
        <p:nvSpPr>
          <p:cNvPr id="12" name="圓角矩形 11"/>
          <p:cNvSpPr/>
          <p:nvPr/>
        </p:nvSpPr>
        <p:spPr>
          <a:xfrm>
            <a:off x="6400801" y="5842660"/>
            <a:ext cx="950026" cy="513690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7441346" y="5512920"/>
            <a:ext cx="7120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TW" smtClean="0">
                <a:solidFill>
                  <a:schemeClr val="accent1"/>
                </a:solidFill>
              </a:rPr>
              <a:t>ASGD</a:t>
            </a:r>
            <a:endParaRPr kumimoji="1" lang="zh-TW" altLang="en-US">
              <a:solidFill>
                <a:schemeClr val="accent1"/>
              </a:solidFill>
            </a:endParaRPr>
          </a:p>
        </p:txBody>
      </p:sp>
      <p:cxnSp>
        <p:nvCxnSpPr>
          <p:cNvPr id="15" name="曲線接點 14"/>
          <p:cNvCxnSpPr>
            <a:stCxn id="12" idx="3"/>
            <a:endCxn id="13" idx="2"/>
          </p:cNvCxnSpPr>
          <p:nvPr/>
        </p:nvCxnSpPr>
        <p:spPr>
          <a:xfrm flipV="1">
            <a:off x="7350827" y="5882251"/>
            <a:ext cx="446546" cy="217254"/>
          </a:xfrm>
          <a:prstGeom prst="curved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7"/>
          <p:cNvSpPr/>
          <p:nvPr/>
        </p:nvSpPr>
        <p:spPr>
          <a:xfrm>
            <a:off x="6519553" y="3000094"/>
            <a:ext cx="1645721" cy="313121"/>
          </a:xfrm>
          <a:prstGeom prst="roundRect">
            <a:avLst/>
          </a:prstGeom>
          <a:noFill/>
          <a:ln w="28575">
            <a:solidFill>
              <a:srgbClr val="FFB2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圓角矩形 19"/>
          <p:cNvSpPr/>
          <p:nvPr/>
        </p:nvSpPr>
        <p:spPr>
          <a:xfrm>
            <a:off x="6743206" y="3598224"/>
            <a:ext cx="3908960" cy="46313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510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mtClean="0"/>
              <a:t>Other</a:t>
            </a:r>
            <a:r>
              <a:rPr kumimoji="1" lang="zh-TW" altLang="en-US" smtClean="0"/>
              <a:t> </a:t>
            </a:r>
            <a:r>
              <a:rPr kumimoji="1" lang="en-US" altLang="zh-TW" smtClean="0"/>
              <a:t>Strategies</a:t>
            </a:r>
            <a:r>
              <a:rPr kumimoji="1" lang="zh-TW" altLang="en-US"/>
              <a:t> </a:t>
            </a:r>
            <a:r>
              <a:rPr kumimoji="1" lang="en-US" altLang="zh-TW" smtClean="0"/>
              <a:t>–</a:t>
            </a:r>
            <a:r>
              <a:rPr kumimoji="1" lang="zh-TW" altLang="en-US" smtClean="0"/>
              <a:t> </a:t>
            </a:r>
            <a:r>
              <a:rPr lang="en-US" altLang="zh-TW"/>
              <a:t>V</a:t>
            </a:r>
            <a:r>
              <a:rPr lang="en-US" altLang="zh-TW" smtClean="0"/>
              <a:t>ariable sequence lengths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B</a:t>
            </a:r>
            <a:r>
              <a:rPr lang="en-US" altLang="zh-TW" dirty="0" smtClean="0"/>
              <a:t>ackpropagation </a:t>
            </a:r>
            <a:r>
              <a:rPr lang="en-US" altLang="zh-TW" dirty="0"/>
              <a:t>through time (</a:t>
            </a:r>
            <a:r>
              <a:rPr lang="en-US" altLang="zh-TW" dirty="0" smtClean="0"/>
              <a:t>BPTT)</a:t>
            </a:r>
            <a:r>
              <a:rPr lang="zh-TW" altLang="en-US" dirty="0" smtClean="0"/>
              <a:t> </a:t>
            </a:r>
            <a:r>
              <a:rPr lang="en-US" altLang="zh-TW" dirty="0" smtClean="0"/>
              <a:t>with</a:t>
            </a:r>
            <a:r>
              <a:rPr lang="zh-TW" altLang="en-US" dirty="0" smtClean="0"/>
              <a:t> </a:t>
            </a:r>
            <a:r>
              <a:rPr lang="en-US" altLang="zh-TW" dirty="0" smtClean="0"/>
              <a:t>fixed</a:t>
            </a:r>
            <a:r>
              <a:rPr lang="zh-TW" altLang="en-US" dirty="0" smtClean="0"/>
              <a:t> </a:t>
            </a:r>
            <a:r>
              <a:rPr lang="en-US" altLang="zh-TW" dirty="0" smtClean="0"/>
              <a:t>length</a:t>
            </a:r>
            <a:r>
              <a:rPr lang="zh-TW" altLang="en-US" dirty="0" smtClean="0"/>
              <a:t> </a:t>
            </a:r>
            <a:r>
              <a:rPr lang="en-US" altLang="zh-TW" dirty="0" smtClean="0"/>
              <a:t>is</a:t>
            </a:r>
            <a:r>
              <a:rPr lang="zh-TW" altLang="en-US" dirty="0" smtClean="0"/>
              <a:t> 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 </a:t>
            </a:r>
            <a:r>
              <a:rPr lang="en-US" altLang="zh-TW" dirty="0" smtClean="0"/>
              <a:t>inefficient.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E.g.</a:t>
            </a:r>
            <a:r>
              <a:rPr lang="zh-TW" altLang="en-US" dirty="0" smtClean="0"/>
              <a:t> </a:t>
            </a:r>
            <a:r>
              <a:rPr lang="en-US" altLang="zh-TW" dirty="0"/>
              <a:t>100 elements to perform backpropagation with a fixed BPTT window of </a:t>
            </a:r>
            <a:r>
              <a:rPr lang="en-US" altLang="zh-TW" dirty="0" smtClean="0"/>
              <a:t>10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1/10 </a:t>
            </a:r>
            <a:r>
              <a:rPr lang="en-US" altLang="zh-TW" dirty="0"/>
              <a:t>of the data </a:t>
            </a:r>
            <a:r>
              <a:rPr lang="en-US" altLang="zh-TW" dirty="0" smtClean="0"/>
              <a:t>can’t</a:t>
            </a:r>
            <a:r>
              <a:rPr lang="zh-TW" altLang="en-US" dirty="0" smtClean="0"/>
              <a:t> </a:t>
            </a:r>
            <a:r>
              <a:rPr lang="en-US" altLang="zh-TW" dirty="0" smtClean="0"/>
              <a:t>improve </a:t>
            </a:r>
            <a:r>
              <a:rPr lang="en-US" altLang="zh-TW" dirty="0"/>
              <a:t>itself 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8/10 </a:t>
            </a:r>
            <a:r>
              <a:rPr lang="en-US" altLang="zh-TW" dirty="0"/>
              <a:t>of the data only uses partial BPTT </a:t>
            </a:r>
            <a:r>
              <a:rPr lang="en-US" altLang="zh-TW" dirty="0" smtClean="0"/>
              <a:t>window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TW" smtClean="0"/>
              <a:t>2018/12/19</a:t>
            </a:r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Regularizing and optimizing LSTM language models.</a:t>
            </a:r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C595-19F0-804B-B732-EEFF9D94194E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1219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mtClean="0"/>
              <a:t>Other</a:t>
            </a:r>
            <a:r>
              <a:rPr kumimoji="1" lang="zh-TW" altLang="en-US" smtClean="0"/>
              <a:t> </a:t>
            </a:r>
            <a:r>
              <a:rPr kumimoji="1" lang="en-US" altLang="zh-TW" smtClean="0"/>
              <a:t>Strategies</a:t>
            </a:r>
            <a:r>
              <a:rPr kumimoji="1" lang="zh-TW" altLang="en-US"/>
              <a:t> </a:t>
            </a:r>
            <a:r>
              <a:rPr kumimoji="1" lang="en-US" altLang="zh-TW" smtClean="0"/>
              <a:t>–</a:t>
            </a:r>
            <a:r>
              <a:rPr kumimoji="1" lang="zh-TW" altLang="en-US" smtClean="0"/>
              <a:t> </a:t>
            </a:r>
            <a:r>
              <a:rPr lang="en-US" altLang="zh-TW"/>
              <a:t>V</a:t>
            </a:r>
            <a:r>
              <a:rPr lang="en-US" altLang="zh-TW" smtClean="0"/>
              <a:t>ariable sequence lengths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Proposed the use of variable length backpropagation sequences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First,</a:t>
            </a:r>
            <a:r>
              <a:rPr lang="zh-TW" altLang="en-US" dirty="0" smtClean="0"/>
              <a:t> </a:t>
            </a:r>
            <a:r>
              <a:rPr lang="en-US" altLang="zh-TW" dirty="0" smtClean="0"/>
              <a:t>Select </a:t>
            </a:r>
            <a:r>
              <a:rPr lang="en-US" altLang="zh-TW" dirty="0"/>
              <a:t>the base </a:t>
            </a:r>
            <a:r>
              <a:rPr lang="en-US" altLang="zh-TW" dirty="0" smtClean="0"/>
              <a:t>length</a:t>
            </a:r>
            <a:r>
              <a:rPr lang="zh-TW" altLang="en-US" dirty="0" smtClean="0"/>
              <a:t> </a:t>
            </a:r>
            <a:r>
              <a:rPr lang="en-US" altLang="zh-TW" b="1" dirty="0" err="1" smtClean="0"/>
              <a:t>base_bptt</a:t>
            </a:r>
            <a:r>
              <a:rPr lang="zh-TW" altLang="en-US" b="1" dirty="0" smtClean="0"/>
              <a:t> </a:t>
            </a:r>
            <a:r>
              <a:rPr lang="en-US" altLang="zh-TW" dirty="0" smtClean="0"/>
              <a:t>as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en-US" altLang="zh-TW" dirty="0" err="1" smtClean="0"/>
              <a:t>bptt</a:t>
            </a:r>
            <a:r>
              <a:rPr lang="en-US" altLang="zh-TW" dirty="0"/>
              <a:t> </a:t>
            </a:r>
            <a:r>
              <a:rPr lang="en-US" altLang="zh-TW" dirty="0" smtClean="0"/>
              <a:t>with probability</a:t>
            </a:r>
            <a:r>
              <a:rPr lang="en-US" altLang="zh-TW" dirty="0"/>
              <a:t> </a:t>
            </a:r>
            <a:r>
              <a:rPr lang="en-US" altLang="zh-TW" dirty="0" smtClean="0"/>
              <a:t>p</a:t>
            </a:r>
          </a:p>
          <a:p>
            <a:pPr lvl="1">
              <a:lnSpc>
                <a:spcPct val="150000"/>
              </a:lnSpc>
            </a:pPr>
            <a:r>
              <a:rPr lang="en-US" altLang="zh-TW" dirty="0" err="1" smtClean="0"/>
              <a:t>bptt</a:t>
            </a:r>
            <a:r>
              <a:rPr lang="en-US" altLang="zh-TW" dirty="0" smtClean="0"/>
              <a:t>/2</a:t>
            </a:r>
            <a:r>
              <a:rPr lang="en-US" altLang="zh-TW" dirty="0"/>
              <a:t> with </a:t>
            </a:r>
            <a:r>
              <a:rPr lang="en-US" altLang="zh-TW" dirty="0" smtClean="0"/>
              <a:t>probability</a:t>
            </a:r>
            <a:r>
              <a:rPr lang="zh-TW" altLang="en-US" dirty="0" smtClean="0"/>
              <a:t> </a:t>
            </a:r>
            <a:r>
              <a:rPr lang="en-US" altLang="zh-TW" dirty="0" smtClean="0"/>
              <a:t>(1-p)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Then</a:t>
            </a:r>
            <a:r>
              <a:rPr lang="zh-TW" altLang="en-US" dirty="0" smtClean="0"/>
              <a:t> </a:t>
            </a:r>
            <a:r>
              <a:rPr lang="en-US" altLang="zh-TW" dirty="0"/>
              <a:t>get the </a:t>
            </a:r>
            <a:r>
              <a:rPr lang="en-US" altLang="zh-TW" b="1" dirty="0" err="1"/>
              <a:t>seq_len</a:t>
            </a:r>
            <a:r>
              <a:rPr lang="zh-TW" altLang="en-US" dirty="0" smtClean="0"/>
              <a:t> </a:t>
            </a:r>
            <a:r>
              <a:rPr lang="en-US" altLang="zh-TW" dirty="0" smtClean="0"/>
              <a:t>by</a:t>
            </a:r>
            <a:r>
              <a:rPr lang="zh-TW" altLang="en-US" dirty="0" smtClean="0"/>
              <a:t> </a:t>
            </a:r>
            <a:r>
              <a:rPr lang="en-US" altLang="zh-TW" dirty="0"/>
              <a:t>N(</a:t>
            </a:r>
            <a:r>
              <a:rPr lang="en-US" altLang="zh-TW" b="1" dirty="0" err="1"/>
              <a:t>base_bpt</a:t>
            </a:r>
            <a:r>
              <a:rPr lang="en-US" altLang="zh-TW" dirty="0" err="1"/>
              <a:t>t</a:t>
            </a:r>
            <a:r>
              <a:rPr lang="en-US" altLang="zh-TW" dirty="0"/>
              <a:t>, </a:t>
            </a:r>
            <a:r>
              <a:rPr lang="en-US" altLang="zh-TW" dirty="0" smtClean="0"/>
              <a:t>s)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N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normal distribution,</a:t>
            </a:r>
            <a:r>
              <a:rPr lang="en-US" altLang="zh-TW" dirty="0"/>
              <a:t> </a:t>
            </a:r>
            <a:r>
              <a:rPr lang="en-US" altLang="zh-TW" b="1" dirty="0" smtClean="0"/>
              <a:t>s</a:t>
            </a:r>
            <a:r>
              <a:rPr lang="zh-TW" altLang="en-US" b="1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standard deviation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Must</a:t>
            </a:r>
            <a:r>
              <a:rPr lang="zh-TW" altLang="en-US" dirty="0" smtClean="0"/>
              <a:t>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</a:t>
            </a:r>
            <a:r>
              <a:rPr lang="en-US" altLang="zh-TW" dirty="0"/>
              <a:t>r</a:t>
            </a:r>
            <a:r>
              <a:rPr lang="en-US" altLang="zh-TW" dirty="0" smtClean="0"/>
              <a:t>escale 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learning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rate</a:t>
            </a:r>
            <a:r>
              <a:rPr lang="zh-TW" altLang="en-US" dirty="0" smtClean="0"/>
              <a:t> </a:t>
            </a:r>
            <a:r>
              <a:rPr lang="en-US" altLang="zh-TW" dirty="0" smtClean="0"/>
              <a:t>according to the </a:t>
            </a:r>
            <a:r>
              <a:rPr lang="en-US" altLang="zh-TW" b="1" dirty="0" err="1" smtClean="0"/>
              <a:t>seq_len</a:t>
            </a:r>
            <a:r>
              <a:rPr lang="en-US" altLang="zh-TW" dirty="0" smtClean="0"/>
              <a:t> being used.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TW" smtClean="0"/>
              <a:t>2018/12/19</a:t>
            </a:r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Regularizing and optimizing LSTM language models.</a:t>
            </a:r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C595-19F0-804B-B732-EEFF9D94194E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189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Other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Strategies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–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Variational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dropout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TW" dirty="0"/>
              <a:t>S</a:t>
            </a:r>
            <a:r>
              <a:rPr lang="en-US" altLang="zh-TW" dirty="0" smtClean="0"/>
              <a:t>tandard dropout</a:t>
            </a:r>
          </a:p>
          <a:p>
            <a:pPr lvl="1">
              <a:lnSpc>
                <a:spcPct val="120000"/>
              </a:lnSpc>
            </a:pPr>
            <a:r>
              <a:rPr lang="en-US" altLang="zh-TW" dirty="0"/>
              <a:t>S</a:t>
            </a:r>
            <a:r>
              <a:rPr lang="en-US" altLang="zh-TW" dirty="0" smtClean="0"/>
              <a:t>ample</a:t>
            </a:r>
            <a:r>
              <a:rPr lang="zh-TW" altLang="en-US" dirty="0" smtClean="0"/>
              <a:t> </a:t>
            </a:r>
            <a:r>
              <a:rPr lang="en-US" altLang="zh-TW" dirty="0" smtClean="0"/>
              <a:t>new </a:t>
            </a:r>
            <a:r>
              <a:rPr lang="en-US" altLang="zh-TW" dirty="0"/>
              <a:t>dropout mask </a:t>
            </a:r>
            <a:r>
              <a:rPr lang="en-US" altLang="zh-TW" dirty="0" smtClean="0"/>
              <a:t>each time</a:t>
            </a:r>
            <a:r>
              <a:rPr lang="zh-TW" altLang="en-US" dirty="0" smtClean="0"/>
              <a:t> </a:t>
            </a:r>
            <a:r>
              <a:rPr lang="en-US" altLang="zh-TW" dirty="0" smtClean="0"/>
              <a:t>when</a:t>
            </a:r>
            <a:r>
              <a:rPr lang="zh-TW" altLang="en-US" dirty="0" smtClean="0"/>
              <a:t> </a:t>
            </a:r>
            <a:r>
              <a:rPr lang="en-US" altLang="zh-TW" dirty="0" smtClean="0"/>
              <a:t>called</a:t>
            </a:r>
          </a:p>
          <a:p>
            <a:pPr>
              <a:lnSpc>
                <a:spcPct val="120000"/>
              </a:lnSpc>
            </a:pPr>
            <a:r>
              <a:rPr kumimoji="1" lang="en-US" altLang="zh-TW" dirty="0" err="1" smtClean="0"/>
              <a:t>Variational</a:t>
            </a:r>
            <a:r>
              <a:rPr kumimoji="1" lang="en-US" altLang="zh-TW" dirty="0" smtClean="0"/>
              <a:t> dropout</a:t>
            </a:r>
            <a:r>
              <a:rPr kumimoji="1" lang="zh-TW" altLang="en-US" dirty="0" smtClean="0"/>
              <a:t> </a:t>
            </a:r>
            <a:endParaRPr kumimoji="1" lang="en-US" altLang="zh-TW" dirty="0" smtClean="0"/>
          </a:p>
          <a:p>
            <a:pPr lvl="1">
              <a:lnSpc>
                <a:spcPct val="120000"/>
              </a:lnSpc>
            </a:pPr>
            <a:r>
              <a:rPr kumimoji="1" lang="en-US" altLang="zh-TW" dirty="0"/>
              <a:t>O</a:t>
            </a:r>
            <a:r>
              <a:rPr kumimoji="1" lang="en-US" altLang="zh-TW" dirty="0" smtClean="0"/>
              <a:t>nly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sample</a:t>
            </a:r>
            <a:r>
              <a:rPr kumimoji="1" lang="zh-TW" altLang="en-US" dirty="0"/>
              <a:t> </a:t>
            </a:r>
            <a:r>
              <a:rPr kumimoji="1" lang="en-US" altLang="zh-TW" dirty="0" smtClean="0"/>
              <a:t>dropout</a:t>
            </a:r>
            <a:r>
              <a:rPr kumimoji="1" lang="zh-TW" altLang="en-US" dirty="0"/>
              <a:t> </a:t>
            </a:r>
            <a:r>
              <a:rPr kumimoji="1" lang="en-US" altLang="zh-TW" dirty="0" smtClean="0"/>
              <a:t>mask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once</a:t>
            </a:r>
            <a:r>
              <a:rPr kumimoji="1" lang="zh-TW" altLang="en-US" dirty="0" smtClean="0"/>
              <a:t> </a:t>
            </a:r>
            <a:r>
              <a:rPr lang="en-US" altLang="zh-TW" dirty="0"/>
              <a:t>upon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first called </a:t>
            </a:r>
          </a:p>
          <a:p>
            <a:pPr lvl="1">
              <a:lnSpc>
                <a:spcPct val="120000"/>
              </a:lnSpc>
            </a:pPr>
            <a:r>
              <a:rPr lang="en-US" altLang="zh-TW" dirty="0" smtClean="0"/>
              <a:t>Repeatedly </a:t>
            </a:r>
            <a:r>
              <a:rPr lang="en-US" altLang="zh-TW" dirty="0"/>
              <a:t>used for all connections within the forward and backward pass</a:t>
            </a:r>
            <a:r>
              <a:rPr lang="en-US" altLang="zh-TW" dirty="0" smtClean="0"/>
              <a:t>.</a:t>
            </a:r>
            <a:endParaRPr kumimoji="1" lang="en-US" altLang="zh-TW" dirty="0" smtClean="0"/>
          </a:p>
          <a:p>
            <a:pPr>
              <a:lnSpc>
                <a:spcPct val="120000"/>
              </a:lnSpc>
            </a:pPr>
            <a:r>
              <a:rPr kumimoji="1" lang="en-US" altLang="zh-TW" dirty="0" smtClean="0"/>
              <a:t>Author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proposed:</a:t>
            </a:r>
          </a:p>
          <a:p>
            <a:pPr lvl="1">
              <a:lnSpc>
                <a:spcPct val="120000"/>
              </a:lnSpc>
            </a:pPr>
            <a:r>
              <a:rPr kumimoji="1" lang="en-US" altLang="zh-TW" dirty="0" smtClean="0"/>
              <a:t>Use</a:t>
            </a:r>
            <a:r>
              <a:rPr kumimoji="1" lang="zh-TW" altLang="en-US" dirty="0" smtClean="0"/>
              <a:t> </a:t>
            </a:r>
            <a:r>
              <a:rPr lang="en-US" altLang="zh-TW" dirty="0" err="1"/>
              <a:t>DropConnect</a:t>
            </a:r>
            <a:r>
              <a:rPr lang="en-US" altLang="zh-TW" dirty="0"/>
              <a:t> to </a:t>
            </a:r>
            <a:r>
              <a:rPr lang="en-US" altLang="zh-TW" dirty="0" smtClean="0"/>
              <a:t>regularize</a:t>
            </a:r>
            <a:r>
              <a:rPr lang="en-US" altLang="zh-TW" dirty="0"/>
              <a:t> </a:t>
            </a:r>
            <a:r>
              <a:rPr lang="en-US" altLang="zh-TW" dirty="0" smtClean="0"/>
              <a:t>hidden-to-hidden</a:t>
            </a:r>
            <a:r>
              <a:rPr lang="zh-TW" altLang="en-US" dirty="0" smtClean="0"/>
              <a:t> </a:t>
            </a:r>
            <a:r>
              <a:rPr lang="en-US" altLang="zh-TW" dirty="0" smtClean="0"/>
              <a:t>transition</a:t>
            </a:r>
          </a:p>
          <a:p>
            <a:pPr lvl="1">
              <a:lnSpc>
                <a:spcPct val="120000"/>
              </a:lnSpc>
            </a:pPr>
            <a:r>
              <a:rPr lang="en-US" altLang="zh-TW" dirty="0" smtClean="0"/>
              <a:t>Use </a:t>
            </a:r>
            <a:r>
              <a:rPr lang="en-US" altLang="zh-TW" dirty="0" err="1" smtClean="0"/>
              <a:t>Variational</a:t>
            </a:r>
            <a:r>
              <a:rPr lang="zh-TW" altLang="en-US" dirty="0" smtClean="0"/>
              <a:t> </a:t>
            </a:r>
            <a:r>
              <a:rPr lang="en-US" altLang="zh-TW" dirty="0" smtClean="0"/>
              <a:t>dropout</a:t>
            </a:r>
            <a:r>
              <a:rPr lang="zh-TW" altLang="en-US" dirty="0" smtClean="0"/>
              <a:t> </a:t>
            </a:r>
            <a:r>
              <a:rPr lang="en-US" altLang="zh-TW" dirty="0" smtClean="0"/>
              <a:t>for </a:t>
            </a:r>
            <a:r>
              <a:rPr lang="en-US" altLang="zh-TW" dirty="0"/>
              <a:t>all other dropout </a:t>
            </a:r>
            <a:r>
              <a:rPr lang="en-US" altLang="zh-TW" dirty="0" smtClean="0"/>
              <a:t>operations</a:t>
            </a:r>
            <a:endParaRPr lang="en-US" altLang="zh-TW" dirty="0"/>
          </a:p>
          <a:p>
            <a:pPr lvl="1">
              <a:lnSpc>
                <a:spcPct val="120000"/>
              </a:lnSpc>
            </a:pPr>
            <a:r>
              <a:rPr lang="en-US" altLang="zh-TW" dirty="0" smtClean="0"/>
              <a:t>Each</a:t>
            </a:r>
            <a:r>
              <a:rPr lang="zh-TW" altLang="en-US" dirty="0" smtClean="0"/>
              <a:t> </a:t>
            </a:r>
            <a:r>
              <a:rPr lang="en-US" altLang="zh-TW" dirty="0" smtClean="0"/>
              <a:t>example</a:t>
            </a:r>
            <a:r>
              <a:rPr lang="zh-TW" altLang="en-US" dirty="0" smtClean="0"/>
              <a:t> </a:t>
            </a:r>
            <a:r>
              <a:rPr lang="en-US" altLang="zh-TW" dirty="0" smtClean="0"/>
              <a:t>within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mini-batch</a:t>
            </a:r>
            <a:r>
              <a:rPr lang="zh-TW" altLang="en-US" dirty="0" smtClean="0"/>
              <a:t> </a:t>
            </a:r>
            <a:r>
              <a:rPr lang="en-US" altLang="zh-TW" dirty="0" smtClean="0"/>
              <a:t>uses</a:t>
            </a:r>
            <a:r>
              <a:rPr lang="zh-TW" altLang="en-US" dirty="0" smtClean="0"/>
              <a:t> </a:t>
            </a:r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dirty="0" smtClean="0"/>
              <a:t>unique</a:t>
            </a:r>
            <a:r>
              <a:rPr lang="zh-TW" altLang="en-US" dirty="0" smtClean="0"/>
              <a:t> </a:t>
            </a:r>
            <a:r>
              <a:rPr lang="en-US" altLang="zh-TW" dirty="0" smtClean="0"/>
              <a:t>dropout</a:t>
            </a:r>
            <a:r>
              <a:rPr lang="zh-TW" altLang="en-US" dirty="0" smtClean="0"/>
              <a:t> </a:t>
            </a:r>
            <a:r>
              <a:rPr lang="en-US" altLang="zh-TW" dirty="0" smtClean="0"/>
              <a:t>mask</a:t>
            </a:r>
            <a:r>
              <a:rPr lang="zh-TW" altLang="en-US" dirty="0" smtClean="0"/>
              <a:t>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</a:t>
            </a:r>
            <a:r>
              <a:rPr lang="en-US" altLang="zh-TW" dirty="0" smtClean="0"/>
              <a:t>ensuring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diversity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TW" dirty="0" smtClean="0"/>
              <a:t>2018/12/19</a:t>
            </a:r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dirty="0" smtClean="0"/>
              <a:t>Regularizing and optimizing LSTM language models.</a:t>
            </a:r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C595-19F0-804B-B732-EEFF9D94194E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6623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TW" smtClean="0"/>
              <a:t>2018/12/19</a:t>
            </a:r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Regularizing and optimizing LSTM language models.</a:t>
            </a:r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C595-19F0-804B-B732-EEFF9D94194E}" type="slidenum">
              <a:rPr kumimoji="1" lang="zh-TW" altLang="en-US" smtClean="0"/>
              <a:t>14</a:t>
            </a:fld>
            <a:endParaRPr kumimoji="1"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274233" y="2986088"/>
            <a:ext cx="56435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5400" dirty="0" smtClean="0"/>
              <a:t>Thanks</a:t>
            </a:r>
            <a:r>
              <a:rPr kumimoji="1" lang="zh-TW" altLang="en-US" sz="5400" dirty="0" smtClean="0"/>
              <a:t> </a:t>
            </a:r>
            <a:r>
              <a:rPr kumimoji="1" lang="en-US" altLang="zh-TW" sz="5400" dirty="0" smtClean="0"/>
              <a:t>for</a:t>
            </a:r>
            <a:r>
              <a:rPr kumimoji="1" lang="zh-TW" altLang="en-US" sz="5400" dirty="0" smtClean="0"/>
              <a:t> </a:t>
            </a:r>
            <a:r>
              <a:rPr kumimoji="1" lang="en-US" altLang="zh-TW" sz="5400" dirty="0" smtClean="0"/>
              <a:t>listening</a:t>
            </a:r>
            <a:endParaRPr kumimoji="1"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0737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mtClean="0"/>
              <a:t>Outline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4267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TW" sz="2400" dirty="0" smtClean="0"/>
              <a:t>Introduction</a:t>
            </a:r>
          </a:p>
          <a:p>
            <a:pPr>
              <a:lnSpc>
                <a:spcPct val="120000"/>
              </a:lnSpc>
            </a:pPr>
            <a:r>
              <a:rPr kumimoji="1" lang="en-US" altLang="zh-TW" sz="2400" dirty="0" smtClean="0"/>
              <a:t>Weight-dropped</a:t>
            </a:r>
            <a:r>
              <a:rPr kumimoji="1" lang="zh-TW" altLang="en-US" sz="2400" dirty="0" smtClean="0"/>
              <a:t> </a:t>
            </a:r>
            <a:r>
              <a:rPr kumimoji="1" lang="en-US" altLang="zh-TW" sz="2400" dirty="0" smtClean="0"/>
              <a:t>LSTM</a:t>
            </a:r>
          </a:p>
          <a:p>
            <a:pPr>
              <a:lnSpc>
                <a:spcPct val="120000"/>
              </a:lnSpc>
            </a:pPr>
            <a:r>
              <a:rPr kumimoji="1" lang="en-US" altLang="zh-TW" sz="2400" dirty="0" smtClean="0"/>
              <a:t>NT-ASGD</a:t>
            </a:r>
          </a:p>
          <a:p>
            <a:pPr>
              <a:lnSpc>
                <a:spcPct val="120000"/>
              </a:lnSpc>
            </a:pPr>
            <a:r>
              <a:rPr kumimoji="1" lang="en-US" altLang="zh-TW" sz="2400" dirty="0" smtClean="0">
                <a:solidFill>
                  <a:schemeClr val="bg1">
                    <a:lumMod val="65000"/>
                  </a:schemeClr>
                </a:solidFill>
              </a:rPr>
              <a:t>Other</a:t>
            </a:r>
            <a:r>
              <a:rPr kumimoji="1" lang="zh-TW" alt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TW" sz="2400" dirty="0" smtClean="0">
                <a:solidFill>
                  <a:schemeClr val="bg1">
                    <a:lumMod val="65000"/>
                  </a:schemeClr>
                </a:solidFill>
              </a:rPr>
              <a:t>Strategies</a:t>
            </a:r>
          </a:p>
          <a:p>
            <a:pPr>
              <a:lnSpc>
                <a:spcPct val="120000"/>
              </a:lnSpc>
            </a:pPr>
            <a:r>
              <a:rPr kumimoji="1" lang="en-US" altLang="zh-TW" sz="2400" dirty="0" smtClean="0">
                <a:solidFill>
                  <a:schemeClr val="bg1">
                    <a:lumMod val="65000"/>
                  </a:schemeClr>
                </a:solidFill>
              </a:rPr>
              <a:t>Experiment</a:t>
            </a:r>
          </a:p>
          <a:p>
            <a:pPr>
              <a:lnSpc>
                <a:spcPct val="120000"/>
              </a:lnSpc>
            </a:pPr>
            <a:r>
              <a:rPr kumimoji="1" lang="en-US" altLang="zh-TW" sz="2400" dirty="0" smtClean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TW" smtClean="0"/>
              <a:t>2018/12/19</a:t>
            </a:r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C595-19F0-804B-B732-EEFF9D94194E}" type="slidenum">
              <a:rPr kumimoji="1" lang="zh-TW" altLang="en-US" smtClean="0"/>
              <a:t>2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Regularizing and optimizing LSTM language models.</a:t>
            </a:r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1658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mtClean="0"/>
              <a:t>Introduction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dirty="0" smtClean="0"/>
              <a:t>Over-parameterization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of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neural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network</a:t>
            </a:r>
          </a:p>
          <a:p>
            <a:pPr>
              <a:lnSpc>
                <a:spcPct val="150000"/>
              </a:lnSpc>
            </a:pPr>
            <a:r>
              <a:rPr kumimoji="1" lang="en-US" altLang="zh-TW" dirty="0" smtClean="0"/>
              <a:t>Dropout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and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batch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normalization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not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been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highly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successful</a:t>
            </a:r>
            <a:r>
              <a:rPr kumimoji="1" lang="zh-TW" altLang="en-US" dirty="0"/>
              <a:t> </a:t>
            </a:r>
            <a:r>
              <a:rPr kumimoji="1" lang="en-US" altLang="zh-TW" dirty="0" smtClean="0"/>
              <a:t>for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RNN</a:t>
            </a:r>
          </a:p>
          <a:p>
            <a:pPr>
              <a:lnSpc>
                <a:spcPct val="150000"/>
              </a:lnSpc>
            </a:pPr>
            <a:r>
              <a:rPr kumimoji="1" lang="en-US" altLang="zh-TW" dirty="0" smtClean="0"/>
              <a:t>Disrupt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RNN’s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ability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to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retain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long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term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dependencies</a:t>
            </a:r>
          </a:p>
          <a:p>
            <a:pPr>
              <a:lnSpc>
                <a:spcPct val="150000"/>
              </a:lnSpc>
            </a:pPr>
            <a:r>
              <a:rPr kumimoji="1" lang="en-US" altLang="zh-TW" dirty="0" smtClean="0"/>
              <a:t>Investigate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set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of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regularization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strategies</a:t>
            </a:r>
          </a:p>
          <a:p>
            <a:pPr>
              <a:lnSpc>
                <a:spcPct val="150000"/>
              </a:lnSpc>
            </a:pPr>
            <a:r>
              <a:rPr kumimoji="1" lang="en-US" altLang="zh-TW" dirty="0" smtClean="0"/>
              <a:t>ASGD Weight-Dropped LSTM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(AWD-LSTM)</a:t>
            </a:r>
            <a:br>
              <a:rPr kumimoji="1" lang="en-US" altLang="zh-TW" dirty="0" smtClean="0"/>
            </a:br>
            <a:r>
              <a:rPr kumimoji="1" lang="zh-TW" altLang="en-US" dirty="0" smtClean="0"/>
              <a:t>＝ </a:t>
            </a:r>
            <a:r>
              <a:rPr kumimoji="1" lang="en-US" altLang="zh-TW" dirty="0" smtClean="0"/>
              <a:t>Weight-dropped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LSTM</a:t>
            </a:r>
            <a:r>
              <a:rPr kumimoji="1" lang="zh-TW" altLang="en-US" dirty="0" smtClean="0"/>
              <a:t> ＋ </a:t>
            </a:r>
            <a:r>
              <a:rPr kumimoji="1" lang="en-US" altLang="zh-TW" dirty="0" smtClean="0"/>
              <a:t>NT-ASGD</a:t>
            </a:r>
            <a:r>
              <a:rPr kumimoji="1" lang="zh-TW" altLang="en-US" dirty="0"/>
              <a:t> </a:t>
            </a:r>
            <a:r>
              <a:rPr kumimoji="1" lang="zh-TW" altLang="en-US" dirty="0" smtClean="0"/>
              <a:t>＋ </a:t>
            </a:r>
            <a:r>
              <a:rPr kumimoji="1" lang="en-US" altLang="zh-TW" dirty="0" smtClean="0"/>
              <a:t>Other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Regularization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Strategies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TW" dirty="0" smtClean="0"/>
              <a:t>2018/12/19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C595-19F0-804B-B732-EEFF9D94194E}" type="slidenum">
              <a:rPr kumimoji="1" lang="zh-TW" altLang="en-US" smtClean="0"/>
              <a:t>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Regularizing and optimizing LSTM language models.</a:t>
            </a:r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2977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kumimoji="1" lang="en-US" altLang="zh-TW" smtClean="0"/>
              <a:t>Weight-dropped</a:t>
            </a:r>
            <a:r>
              <a:rPr kumimoji="1" lang="zh-TW" altLang="en-US" smtClean="0"/>
              <a:t> </a:t>
            </a:r>
            <a:r>
              <a:rPr kumimoji="1" lang="en-US" altLang="zh-TW" smtClean="0"/>
              <a:t>LSTM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TW" smtClean="0"/>
              <a:t>2018/12/19</a:t>
            </a:r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Regularizing and optimizing LSTM language models.</a:t>
            </a:r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C595-19F0-804B-B732-EEFF9D94194E}" type="slidenum">
              <a:rPr kumimoji="1" lang="zh-TW" altLang="en-US" smtClean="0"/>
              <a:t>4</a:t>
            </a:fld>
            <a:endParaRPr kumimoji="1"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106390" y="2297503"/>
            <a:ext cx="66528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en-US" altLang="zh-TW" sz="2400" b="1" dirty="0" smtClean="0"/>
              <a:t>W</a:t>
            </a:r>
            <a:r>
              <a:rPr lang="en-US" altLang="zh-TW" sz="2400" b="1" baseline="30000" dirty="0" smtClean="0"/>
              <a:t>i</a:t>
            </a:r>
            <a:r>
              <a:rPr lang="en-US" altLang="zh-TW" sz="2400" b="1" dirty="0"/>
              <a:t>, </a:t>
            </a:r>
            <a:r>
              <a:rPr lang="en-US" altLang="zh-TW" sz="2400" b="1" dirty="0" err="1"/>
              <a:t>W</a:t>
            </a:r>
            <a:r>
              <a:rPr lang="en-US" altLang="zh-TW" sz="2400" b="1" baseline="30000" dirty="0" err="1"/>
              <a:t>f</a:t>
            </a:r>
            <a:r>
              <a:rPr lang="en-US" altLang="zh-TW" sz="2400" b="1" dirty="0"/>
              <a:t>, W</a:t>
            </a:r>
            <a:r>
              <a:rPr lang="en-US" altLang="zh-TW" sz="2400" b="1" baseline="30000" dirty="0"/>
              <a:t>o</a:t>
            </a:r>
            <a:r>
              <a:rPr lang="en-US" altLang="zh-TW" sz="2400" b="1" dirty="0"/>
              <a:t>, </a:t>
            </a:r>
            <a:r>
              <a:rPr lang="en-US" altLang="zh-TW" sz="2400" b="1" dirty="0" err="1"/>
              <a:t>W</a:t>
            </a:r>
            <a:r>
              <a:rPr lang="en-US" altLang="zh-TW" sz="2400" b="1" baseline="30000" dirty="0" err="1"/>
              <a:t>c</a:t>
            </a:r>
            <a:r>
              <a:rPr lang="en-US" altLang="zh-TW" sz="2400" b="1" dirty="0"/>
              <a:t>, </a:t>
            </a:r>
            <a:r>
              <a:rPr lang="en-US" altLang="zh-TW" sz="2400" b="1" dirty="0" err="1"/>
              <a:t>U</a:t>
            </a:r>
            <a:r>
              <a:rPr lang="en-US" altLang="zh-TW" sz="2400" b="1" baseline="30000" dirty="0" err="1"/>
              <a:t>i</a:t>
            </a:r>
            <a:r>
              <a:rPr lang="en-US" altLang="zh-TW" sz="2400" b="1" dirty="0"/>
              <a:t>, </a:t>
            </a:r>
            <a:r>
              <a:rPr lang="en-US" altLang="zh-TW" sz="2400" b="1" dirty="0" err="1"/>
              <a:t>U</a:t>
            </a:r>
            <a:r>
              <a:rPr lang="en-US" altLang="zh-TW" sz="2400" b="1" baseline="30000" dirty="0" err="1"/>
              <a:t>f</a:t>
            </a:r>
            <a:r>
              <a:rPr lang="en-US" altLang="zh-TW" sz="2400" b="1" dirty="0"/>
              <a:t>, </a:t>
            </a:r>
            <a:r>
              <a:rPr lang="en-US" altLang="zh-TW" sz="2400" b="1" dirty="0" err="1"/>
              <a:t>U</a:t>
            </a:r>
            <a:r>
              <a:rPr lang="en-US" altLang="zh-TW" sz="2400" b="1" baseline="30000" dirty="0" err="1"/>
              <a:t>o</a:t>
            </a:r>
            <a:r>
              <a:rPr lang="en-US" altLang="zh-TW" sz="2400" b="1" dirty="0"/>
              <a:t>, </a:t>
            </a:r>
            <a:r>
              <a:rPr lang="en-US" altLang="zh-TW" sz="2400" b="1" dirty="0" err="1"/>
              <a:t>U</a:t>
            </a:r>
            <a:r>
              <a:rPr lang="en-US" altLang="zh-TW" sz="2400" b="1" baseline="30000" dirty="0" err="1"/>
              <a:t>c</a:t>
            </a:r>
            <a:r>
              <a:rPr lang="en-US" altLang="zh-TW" sz="2400" b="1" baseline="30000" dirty="0"/>
              <a:t> </a:t>
            </a:r>
            <a:r>
              <a:rPr lang="zh-TW" altLang="en-US" sz="2400" b="1" baseline="30000" dirty="0" smtClean="0"/>
              <a:t> </a:t>
            </a:r>
            <a:r>
              <a:rPr lang="en-US" altLang="zh-TW" sz="2400" dirty="0" smtClean="0"/>
              <a:t>are weight matrices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en-US" altLang="zh-TW" sz="2400" b="1" dirty="0" err="1" smtClean="0"/>
              <a:t>x</a:t>
            </a:r>
            <a:r>
              <a:rPr lang="en-US" altLang="zh-TW" sz="2400" b="1" baseline="-25000" dirty="0" err="1" smtClean="0"/>
              <a:t>t</a:t>
            </a:r>
            <a:r>
              <a:rPr lang="en-US" altLang="zh-TW" sz="2400" dirty="0"/>
              <a:t> </a:t>
            </a:r>
            <a:r>
              <a:rPr lang="en-US" altLang="zh-TW" sz="2400" dirty="0" smtClean="0"/>
              <a:t>is the </a:t>
            </a:r>
            <a:r>
              <a:rPr lang="en-US" altLang="zh-TW" sz="2400" dirty="0"/>
              <a:t>vector input to </a:t>
            </a:r>
            <a:r>
              <a:rPr lang="en-US" altLang="zh-TW" sz="2400" dirty="0" err="1"/>
              <a:t>timestep</a:t>
            </a:r>
            <a:r>
              <a:rPr lang="en-US" altLang="zh-TW" sz="2400" dirty="0"/>
              <a:t> </a:t>
            </a:r>
            <a:r>
              <a:rPr lang="en-US" altLang="zh-TW" sz="2400" b="1" dirty="0" smtClean="0"/>
              <a:t>t</a:t>
            </a:r>
            <a:endParaRPr lang="en-US" altLang="zh-TW" sz="2400" dirty="0" smtClean="0"/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en-US" altLang="zh-TW" sz="2400" b="1" dirty="0" err="1" smtClean="0"/>
              <a:t>h</a:t>
            </a:r>
            <a:r>
              <a:rPr lang="en-US" altLang="zh-TW" sz="2400" b="1" baseline="-25000" dirty="0" err="1" smtClean="0"/>
              <a:t>t</a:t>
            </a:r>
            <a:r>
              <a:rPr lang="en-US" altLang="zh-TW" sz="2400" dirty="0"/>
              <a:t> </a:t>
            </a:r>
            <a:r>
              <a:rPr lang="en-US" altLang="zh-TW" sz="2400" dirty="0" smtClean="0"/>
              <a:t>is the </a:t>
            </a:r>
            <a:r>
              <a:rPr lang="en-US" altLang="zh-TW" sz="2400" dirty="0"/>
              <a:t>current exposed hidden </a:t>
            </a:r>
            <a:r>
              <a:rPr lang="en-US" altLang="zh-TW" sz="2400" dirty="0" smtClean="0"/>
              <a:t>state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en-US" altLang="zh-TW" sz="2400" b="1" dirty="0" err="1" smtClean="0"/>
              <a:t>c</a:t>
            </a:r>
            <a:r>
              <a:rPr lang="en-US" altLang="zh-TW" sz="2400" b="1" baseline="-25000" dirty="0" err="1" smtClean="0"/>
              <a:t>t</a:t>
            </a:r>
            <a:r>
              <a:rPr lang="en-US" altLang="zh-TW" sz="2400" dirty="0"/>
              <a:t> </a:t>
            </a:r>
            <a:r>
              <a:rPr lang="en-US" altLang="zh-TW" sz="2400" dirty="0" smtClean="0"/>
              <a:t>is the </a:t>
            </a:r>
            <a:r>
              <a:rPr lang="en-US" altLang="zh-TW" sz="2400" dirty="0"/>
              <a:t>memory cell </a:t>
            </a:r>
            <a:r>
              <a:rPr lang="en-US" altLang="zh-TW" sz="2400" dirty="0" smtClean="0"/>
              <a:t>state</a:t>
            </a:r>
            <a:endParaRPr lang="en-US" altLang="zh-TW" sz="2400" dirty="0"/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en-US" altLang="zh-TW" sz="2400" b="1" dirty="0" smtClean="0"/>
              <a:t>⊙</a:t>
            </a:r>
            <a:r>
              <a:rPr lang="en-US" altLang="zh-TW" sz="2400" dirty="0"/>
              <a:t> is element-wise </a:t>
            </a:r>
            <a:r>
              <a:rPr lang="en-US" altLang="zh-TW" sz="2400" dirty="0" smtClean="0"/>
              <a:t>multiplication</a:t>
            </a:r>
            <a:endParaRPr kumimoji="1"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38200" y="1690686"/>
            <a:ext cx="4268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kumimoji="1" lang="en-US" altLang="zh-TW" sz="2800" smtClean="0"/>
              <a:t>Standard</a:t>
            </a:r>
            <a:r>
              <a:rPr kumimoji="1" lang="zh-TW" altLang="en-US" sz="2800" smtClean="0"/>
              <a:t> </a:t>
            </a:r>
            <a:r>
              <a:rPr kumimoji="1" lang="en-US" altLang="zh-TW" sz="2800" smtClean="0"/>
              <a:t>LSTM:</a:t>
            </a:r>
            <a:r>
              <a:rPr kumimoji="1" lang="zh-TW" altLang="en-US" sz="2800" smtClean="0"/>
              <a:t> </a:t>
            </a:r>
            <a:endParaRPr kumimoji="1" lang="zh-TW" altLang="en-US" sz="2800"/>
          </a:p>
        </p:txBody>
      </p:sp>
      <p:pic>
        <p:nvPicPr>
          <p:cNvPr id="14" name="內容版面配置區 1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97503"/>
            <a:ext cx="4174483" cy="3346213"/>
          </a:xfrm>
        </p:spPr>
      </p:pic>
    </p:spTree>
    <p:extLst>
      <p:ext uri="{BB962C8B-B14F-4D97-AF65-F5344CB8AC3E}">
        <p14:creationId xmlns:p14="http://schemas.microsoft.com/office/powerpoint/2010/main" val="139662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kumimoji="1" lang="en-US" altLang="zh-TW" smtClean="0"/>
              <a:t>Weight-dropped</a:t>
            </a:r>
            <a:r>
              <a:rPr kumimoji="1" lang="zh-TW" altLang="en-US" smtClean="0"/>
              <a:t> </a:t>
            </a:r>
            <a:r>
              <a:rPr kumimoji="1" lang="en-US" altLang="zh-TW" smtClean="0"/>
              <a:t>LSTM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TW" smtClean="0"/>
              <a:t>2018/12/19</a:t>
            </a:r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Regularizing and optimizing LSTM language models.</a:t>
            </a:r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C595-19F0-804B-B732-EEFF9D94194E}" type="slidenum">
              <a:rPr kumimoji="1" lang="zh-TW" altLang="en-US" smtClean="0"/>
              <a:t>5</a:t>
            </a:fld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Dropout</a:t>
            </a:r>
            <a:r>
              <a:rPr lang="en-US" altLang="zh-TW" dirty="0"/>
              <a:t> </a:t>
            </a:r>
            <a:r>
              <a:rPr lang="en-US" altLang="zh-TW" dirty="0" smtClean="0"/>
              <a:t>has</a:t>
            </a:r>
            <a:r>
              <a:rPr lang="zh-TW" altLang="en-US" dirty="0" smtClean="0"/>
              <a:t> </a:t>
            </a:r>
            <a:r>
              <a:rPr lang="en-US" altLang="zh-TW" dirty="0" smtClean="0"/>
              <a:t>been</a:t>
            </a:r>
            <a:r>
              <a:rPr lang="zh-TW" altLang="en-US" dirty="0" smtClean="0"/>
              <a:t> </a:t>
            </a:r>
            <a:r>
              <a:rPr lang="en-US" altLang="zh-TW" dirty="0" smtClean="0"/>
              <a:t>successful </a:t>
            </a:r>
            <a:r>
              <a:rPr lang="en-US" altLang="zh-TW" dirty="0"/>
              <a:t>in feed-forward and convolutional neural networks. 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Various </a:t>
            </a:r>
            <a:r>
              <a:rPr lang="en-US" altLang="zh-TW" dirty="0"/>
              <a:t>strategies </a:t>
            </a:r>
            <a:r>
              <a:rPr lang="en-US" altLang="zh-TW" dirty="0" smtClean="0"/>
              <a:t>act on the</a:t>
            </a:r>
            <a:r>
              <a:rPr lang="en-US" altLang="zh-TW" dirty="0"/>
              <a:t> </a:t>
            </a:r>
            <a:r>
              <a:rPr lang="en-US" altLang="zh-TW" b="1" dirty="0"/>
              <a:t>h</a:t>
            </a:r>
            <a:r>
              <a:rPr lang="en-US" altLang="zh-TW" b="1" baseline="-25000" dirty="0"/>
              <a:t>t-1</a:t>
            </a:r>
            <a:r>
              <a:rPr lang="en-US" altLang="zh-TW" dirty="0"/>
              <a:t> </a:t>
            </a:r>
            <a:r>
              <a:rPr lang="en-US" altLang="zh-TW" dirty="0" smtClean="0"/>
              <a:t>or</a:t>
            </a:r>
            <a:r>
              <a:rPr lang="zh-TW" altLang="en-US" dirty="0" smtClean="0"/>
              <a:t> </a:t>
            </a:r>
            <a:r>
              <a:rPr lang="en-US" altLang="zh-TW" dirty="0" smtClean="0"/>
              <a:t>act </a:t>
            </a:r>
            <a:r>
              <a:rPr lang="en-US" altLang="zh-TW" dirty="0"/>
              <a:t>on the update to </a:t>
            </a:r>
            <a:r>
              <a:rPr lang="en-US" altLang="zh-TW" b="1" dirty="0" err="1" smtClean="0"/>
              <a:t>c</a:t>
            </a:r>
            <a:r>
              <a:rPr lang="en-US" altLang="zh-TW" b="1" baseline="-25000" dirty="0" err="1" smtClean="0"/>
              <a:t>t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Prevents </a:t>
            </a:r>
            <a:r>
              <a:rPr lang="en-US" altLang="zh-TW" dirty="0"/>
              <a:t>the use of </a:t>
            </a:r>
            <a:r>
              <a:rPr lang="en-US" altLang="zh-TW" dirty="0" smtClean="0"/>
              <a:t>highly </a:t>
            </a:r>
            <a:r>
              <a:rPr lang="en-US" altLang="zh-TW" dirty="0"/>
              <a:t>optimized black box </a:t>
            </a:r>
            <a:r>
              <a:rPr lang="en-US" altLang="zh-TW" dirty="0" smtClean="0"/>
              <a:t>RNN</a:t>
            </a:r>
            <a:r>
              <a:rPr lang="zh-TW" altLang="en-US" dirty="0" smtClean="0"/>
              <a:t> </a:t>
            </a:r>
            <a:r>
              <a:rPr lang="fr-FR" altLang="zh-TW" dirty="0"/>
              <a:t> </a:t>
            </a:r>
            <a:r>
              <a:rPr lang="fr-FR" altLang="zh-TW" dirty="0" err="1" smtClean="0"/>
              <a:t>implementations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e.g.</a:t>
            </a:r>
            <a:r>
              <a:rPr lang="zh-TW" altLang="en-US" dirty="0" smtClean="0"/>
              <a:t> </a:t>
            </a:r>
            <a:r>
              <a:rPr lang="en-US" altLang="zh-TW" dirty="0" smtClean="0"/>
              <a:t>NVIDIA’s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cuDNN</a:t>
            </a:r>
            <a:r>
              <a:rPr lang="zh-TW" altLang="en-US" dirty="0" smtClean="0"/>
              <a:t> </a:t>
            </a:r>
            <a:r>
              <a:rPr lang="en-US" altLang="zh-TW" dirty="0" smtClean="0"/>
              <a:t>LSTM</a:t>
            </a:r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59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kumimoji="1" lang="en-US" altLang="zh-TW" smtClean="0"/>
              <a:t>Weight-dropped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LSTM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TW" smtClean="0"/>
              <a:t>2018/12/19</a:t>
            </a:r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Regularizing and optimizing LSTM language models.</a:t>
            </a:r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C595-19F0-804B-B732-EEFF9D94194E}" type="slidenum">
              <a:rPr kumimoji="1" lang="zh-TW" altLang="en-US" smtClean="0"/>
              <a:t>6</a:t>
            </a:fld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TW" sz="2400" dirty="0" smtClean="0"/>
              <a:t>Dropout</a:t>
            </a:r>
            <a:r>
              <a:rPr kumimoji="1" lang="zh-TW" altLang="en-US" sz="2400" dirty="0" smtClean="0"/>
              <a:t> </a:t>
            </a:r>
            <a:r>
              <a:rPr kumimoji="1" lang="en-US" altLang="zh-TW" sz="2400" dirty="0" smtClean="0"/>
              <a:t>vs</a:t>
            </a:r>
            <a:r>
              <a:rPr kumimoji="1" lang="zh-TW" altLang="en-US" sz="2400" dirty="0" smtClean="0"/>
              <a:t> </a:t>
            </a:r>
            <a:r>
              <a:rPr kumimoji="1" lang="en-US" altLang="zh-TW" sz="2400" dirty="0" err="1" smtClean="0"/>
              <a:t>DropConnect</a:t>
            </a:r>
            <a:endParaRPr kumimoji="1" lang="en-US" altLang="zh-TW" sz="2400" dirty="0" smtClean="0"/>
          </a:p>
          <a:p>
            <a:pPr>
              <a:lnSpc>
                <a:spcPct val="120000"/>
              </a:lnSpc>
            </a:pPr>
            <a:r>
              <a:rPr kumimoji="1" lang="en-US" altLang="zh-TW" dirty="0" smtClean="0"/>
              <a:t>Use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DropConnect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weight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matrix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of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hidden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layer</a:t>
            </a:r>
            <a:r>
              <a:rPr kumimoji="1" lang="zh-TW" altLang="en-US" dirty="0" smtClean="0"/>
              <a:t> </a:t>
            </a:r>
            <a:endParaRPr kumimoji="1" lang="en-US" altLang="zh-TW" sz="2400" dirty="0" smtClean="0"/>
          </a:p>
          <a:p>
            <a:pPr>
              <a:lnSpc>
                <a:spcPct val="120000"/>
              </a:lnSpc>
            </a:pPr>
            <a:r>
              <a:rPr kumimoji="1" lang="en-US" altLang="zh-TW" sz="2400" dirty="0" smtClean="0"/>
              <a:t>Same</a:t>
            </a:r>
            <a:r>
              <a:rPr kumimoji="1" lang="zh-TW" altLang="en-US" sz="2400" dirty="0" smtClean="0"/>
              <a:t> </a:t>
            </a:r>
            <a:r>
              <a:rPr kumimoji="1" lang="en-US" altLang="zh-TW" sz="2400" dirty="0" smtClean="0"/>
              <a:t>weight</a:t>
            </a:r>
            <a:r>
              <a:rPr kumimoji="1" lang="zh-TW" altLang="en-US" sz="2400" dirty="0" smtClean="0"/>
              <a:t> </a:t>
            </a:r>
            <a:r>
              <a:rPr kumimoji="1" lang="en-US" altLang="zh-TW" sz="2400" dirty="0" smtClean="0"/>
              <a:t>reused</a:t>
            </a:r>
            <a:r>
              <a:rPr kumimoji="1" lang="zh-TW" altLang="en-US" sz="2400" dirty="0" smtClean="0"/>
              <a:t> </a:t>
            </a:r>
            <a:r>
              <a:rPr kumimoji="1" lang="en-US" altLang="zh-TW" sz="2400" dirty="0" smtClean="0"/>
              <a:t>over</a:t>
            </a:r>
            <a:r>
              <a:rPr kumimoji="1" lang="zh-TW" altLang="en-US" sz="2400" dirty="0" smtClean="0"/>
              <a:t> </a:t>
            </a:r>
            <a:r>
              <a:rPr kumimoji="1" lang="en-US" altLang="zh-TW" sz="2400" dirty="0" smtClean="0"/>
              <a:t>multiple</a:t>
            </a:r>
            <a:r>
              <a:rPr kumimoji="1" lang="zh-TW" altLang="en-US" sz="2400" dirty="0" smtClean="0"/>
              <a:t> </a:t>
            </a:r>
            <a:r>
              <a:rPr kumimoji="1" lang="en-US" altLang="zh-TW" sz="2400" dirty="0" err="1" smtClean="0"/>
              <a:t>timesteps</a:t>
            </a:r>
            <a:endParaRPr kumimoji="1" lang="en-US" altLang="zh-TW" sz="2400" dirty="0" smtClean="0"/>
          </a:p>
        </p:txBody>
      </p:sp>
      <p:grpSp>
        <p:nvGrpSpPr>
          <p:cNvPr id="9" name="群組 8"/>
          <p:cNvGrpSpPr/>
          <p:nvPr/>
        </p:nvGrpSpPr>
        <p:grpSpPr>
          <a:xfrm>
            <a:off x="1720932" y="3764963"/>
            <a:ext cx="8750135" cy="2412000"/>
            <a:chOff x="1720932" y="3455701"/>
            <a:chExt cx="8750135" cy="2412000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b="26776"/>
            <a:stretch/>
          </p:blipFill>
          <p:spPr>
            <a:xfrm>
              <a:off x="1720932" y="3455701"/>
              <a:ext cx="8750135" cy="2124000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8726" b="1346"/>
            <a:stretch/>
          </p:blipFill>
          <p:spPr>
            <a:xfrm>
              <a:off x="1720932" y="5579701"/>
              <a:ext cx="8750135" cy="28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030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mtClean="0"/>
              <a:t>NT-ASGD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dirty="0" smtClean="0"/>
              <a:t>Stochastic Gradient</a:t>
            </a:r>
            <a:r>
              <a:rPr lang="zh-TW" altLang="en-US" dirty="0" smtClean="0"/>
              <a:t> </a:t>
            </a:r>
            <a:r>
              <a:rPr lang="en-US" altLang="zh-TW" dirty="0" smtClean="0"/>
              <a:t>Descent</a:t>
            </a:r>
            <a:r>
              <a:rPr lang="en-US" altLang="zh-TW" dirty="0" smtClean="0"/>
              <a:t>(SGD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pPr>
              <a:lnSpc>
                <a:spcPct val="100000"/>
              </a:lnSpc>
            </a:pPr>
            <a:r>
              <a:rPr kumimoji="1" lang="en-US" altLang="zh-TW" dirty="0" smtClean="0"/>
              <a:t>Averaged</a:t>
            </a:r>
            <a:r>
              <a:rPr kumimoji="1" lang="zh-TW" altLang="en-US" dirty="0" smtClean="0"/>
              <a:t> </a:t>
            </a:r>
            <a:r>
              <a:rPr lang="en-US" altLang="zh-TW" dirty="0" smtClean="0"/>
              <a:t>SGD(ASGD)</a:t>
            </a:r>
          </a:p>
          <a:p>
            <a:pPr>
              <a:lnSpc>
                <a:spcPct val="100000"/>
              </a:lnSpc>
            </a:pP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TW" smtClean="0"/>
              <a:t>2018/12/19</a:t>
            </a:r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Regularizing and optimizing LSTM language models.</a:t>
            </a:r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C595-19F0-804B-B732-EEFF9D94194E}" type="slidenum">
              <a:rPr kumimoji="1" lang="zh-TW" altLang="en-US" smtClean="0"/>
              <a:t>7</a:t>
            </a:fld>
            <a:endParaRPr kumimoji="1"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63" y="2355850"/>
            <a:ext cx="5397500" cy="4826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63" y="3567874"/>
            <a:ext cx="10058400" cy="227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30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mtClean="0"/>
              <a:t>NT-ASGD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ASGD has found limited practical use in training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Unclear tuning guidelines to the scheduler.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Unclear </a:t>
            </a:r>
            <a:r>
              <a:rPr lang="en-US" altLang="zh-TW" dirty="0"/>
              <a:t>guidelines on the value of the </a:t>
            </a:r>
            <a:r>
              <a:rPr lang="en-US" altLang="zh-TW" dirty="0" smtClean="0"/>
              <a:t>averaging trigger</a:t>
            </a:r>
            <a:r>
              <a:rPr lang="zh-TW" altLang="en-US" dirty="0" smtClean="0"/>
              <a:t> </a:t>
            </a:r>
            <a:r>
              <a:rPr lang="en-US" altLang="zh-TW" b="1" dirty="0" smtClean="0"/>
              <a:t>T</a:t>
            </a:r>
            <a:r>
              <a:rPr lang="en-US" altLang="zh-TW" dirty="0" smtClean="0"/>
              <a:t>. 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T</a:t>
            </a:r>
            <a:r>
              <a:rPr lang="en-US" altLang="zh-TW" dirty="0" smtClean="0"/>
              <a:t>oo small can adversely affect the efficacy of the method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T</a:t>
            </a:r>
            <a:r>
              <a:rPr lang="en-US" altLang="zh-TW" dirty="0" smtClean="0"/>
              <a:t>oo large may take additional iterations to converge.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TW" smtClean="0"/>
              <a:t>2018/12/19</a:t>
            </a:r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Regularizing and optimizing LSTM language models.</a:t>
            </a:r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C595-19F0-804B-B732-EEFF9D94194E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872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mtClean="0"/>
              <a:t>NT-ASGD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TW" dirty="0" smtClean="0"/>
              <a:t>Non-monotonically </a:t>
            </a:r>
            <a:r>
              <a:rPr lang="en-US" altLang="zh-TW" dirty="0"/>
              <a:t>triggered variant of ASGD </a:t>
            </a:r>
            <a:r>
              <a:rPr lang="en-US" altLang="zh-TW" dirty="0" smtClean="0"/>
              <a:t>(NT-ASGD)</a:t>
            </a:r>
          </a:p>
          <a:p>
            <a:pPr>
              <a:lnSpc>
                <a:spcPct val="120000"/>
              </a:lnSpc>
            </a:pPr>
            <a:r>
              <a:rPr lang="en-US" altLang="zh-TW" dirty="0" smtClean="0"/>
              <a:t>Ensured by two</a:t>
            </a:r>
            <a:r>
              <a:rPr lang="zh-TW" altLang="en-US" dirty="0" smtClean="0"/>
              <a:t> </a:t>
            </a:r>
            <a:r>
              <a:rPr lang="en-US" altLang="zh-TW" dirty="0" smtClean="0"/>
              <a:t>hyper-parameter: </a:t>
            </a:r>
          </a:p>
          <a:p>
            <a:pPr lvl="1">
              <a:lnSpc>
                <a:spcPct val="120000"/>
              </a:lnSpc>
            </a:pPr>
            <a:r>
              <a:rPr lang="en-US" altLang="zh-TW" dirty="0" smtClean="0"/>
              <a:t>Logging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interval</a:t>
            </a:r>
            <a:r>
              <a:rPr lang="zh-TW" altLang="en-US" dirty="0" smtClean="0"/>
              <a:t> </a:t>
            </a:r>
            <a:r>
              <a:rPr lang="en-US" altLang="zh-TW" b="1" dirty="0" smtClean="0"/>
              <a:t>L</a:t>
            </a:r>
          </a:p>
          <a:p>
            <a:pPr lvl="1">
              <a:lnSpc>
                <a:spcPct val="120000"/>
              </a:lnSpc>
            </a:pPr>
            <a:r>
              <a:rPr lang="en-US" altLang="zh-TW" dirty="0" smtClean="0"/>
              <a:t>Non-monotone interval </a:t>
            </a:r>
            <a:r>
              <a:rPr lang="en-US" altLang="zh-TW" b="1" dirty="0" smtClean="0"/>
              <a:t>n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>
              <a:lnSpc>
                <a:spcPct val="120000"/>
              </a:lnSpc>
            </a:pPr>
            <a:r>
              <a:rPr lang="en-US" altLang="zh-TW" dirty="0" smtClean="0"/>
              <a:t>Obviates the need for tuning </a:t>
            </a:r>
            <a:r>
              <a:rPr lang="en-US" altLang="zh-TW" b="1" dirty="0" smtClean="0"/>
              <a:t>T</a:t>
            </a:r>
          </a:p>
          <a:p>
            <a:pPr>
              <a:lnSpc>
                <a:spcPct val="120000"/>
              </a:lnSpc>
            </a:pPr>
            <a:r>
              <a:rPr lang="en-US" altLang="zh-TW" dirty="0" smtClean="0"/>
              <a:t>When </a:t>
            </a:r>
            <a:r>
              <a:rPr lang="en-US" altLang="zh-TW" dirty="0"/>
              <a:t>the validation metric </a:t>
            </a:r>
            <a:r>
              <a:rPr lang="en-US" altLang="zh-TW" dirty="0" smtClean="0"/>
              <a:t>doesn’t </a:t>
            </a:r>
            <a:r>
              <a:rPr lang="en-US" altLang="zh-TW" dirty="0"/>
              <a:t>improve </a:t>
            </a:r>
            <a:r>
              <a:rPr lang="en-US" altLang="zh-TW" dirty="0" smtClean="0"/>
              <a:t>and</a:t>
            </a:r>
            <a:r>
              <a:rPr lang="zh-TW" altLang="en-US" dirty="0" smtClean="0"/>
              <a:t> </a:t>
            </a:r>
            <a:r>
              <a:rPr lang="en-US" altLang="zh-TW" dirty="0" smtClean="0"/>
              <a:t>already</a:t>
            </a:r>
            <a:r>
              <a:rPr lang="zh-TW" altLang="en-US" dirty="0" smtClean="0"/>
              <a:t> </a:t>
            </a:r>
            <a:r>
              <a:rPr lang="en-US" altLang="zh-TW" dirty="0" smtClean="0"/>
              <a:t>perform</a:t>
            </a:r>
            <a:r>
              <a:rPr lang="en-US" altLang="zh-TW" dirty="0"/>
              <a:t> </a:t>
            </a:r>
            <a:r>
              <a:rPr lang="en-US" altLang="zh-TW" b="1" dirty="0"/>
              <a:t>n </a:t>
            </a:r>
            <a:r>
              <a:rPr lang="en-US" altLang="zh-TW" dirty="0" smtClean="0"/>
              <a:t>cycles, </a:t>
            </a:r>
            <a:r>
              <a:rPr lang="en-US" altLang="zh-TW" dirty="0"/>
              <a:t>switches to use </a:t>
            </a:r>
            <a:r>
              <a:rPr lang="en-US" altLang="zh-TW" b="1" dirty="0" smtClean="0"/>
              <a:t>ASGD</a:t>
            </a:r>
            <a:endParaRPr lang="en-US" altLang="zh-TW" dirty="0" smtClean="0"/>
          </a:p>
          <a:p>
            <a:pPr>
              <a:lnSpc>
                <a:spcPct val="120000"/>
              </a:lnSpc>
            </a:pPr>
            <a:r>
              <a:rPr lang="en-US" altLang="zh-TW" dirty="0" smtClean="0"/>
              <a:t>Found that setting </a:t>
            </a:r>
            <a:r>
              <a:rPr lang="en-US" altLang="zh-TW" b="1" dirty="0" smtClean="0"/>
              <a:t>L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=</a:t>
            </a:r>
            <a:r>
              <a:rPr lang="zh-TW" altLang="en-US" b="1" dirty="0" smtClean="0"/>
              <a:t> </a:t>
            </a:r>
            <a:r>
              <a:rPr lang="en-US" altLang="zh-TW" b="1" dirty="0" err="1" smtClean="0"/>
              <a:t>num</a:t>
            </a:r>
            <a:r>
              <a:rPr lang="en-US" altLang="zh-TW" b="1" dirty="0" smtClean="0"/>
              <a:t>(iterations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in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an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epoch)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b="1" dirty="0" smtClean="0"/>
              <a:t>n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=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5</a:t>
            </a:r>
            <a:r>
              <a:rPr lang="en-US" altLang="zh-TW" dirty="0" smtClean="0"/>
              <a:t> works well</a:t>
            </a:r>
            <a:endParaRPr lang="en-US" altLang="zh-TW" dirty="0"/>
          </a:p>
          <a:p>
            <a:pPr>
              <a:lnSpc>
                <a:spcPct val="120000"/>
              </a:lnSpc>
            </a:pPr>
            <a:r>
              <a:rPr lang="en-US" altLang="zh-TW" dirty="0"/>
              <a:t>A constant learning rate is used throughout the </a:t>
            </a:r>
            <a:r>
              <a:rPr lang="en-US" altLang="zh-TW" dirty="0" smtClean="0"/>
              <a:t>experiment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TW" smtClean="0"/>
              <a:t>2018/12/19</a:t>
            </a:r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Regularizing and optimizing LSTM language models.</a:t>
            </a:r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C595-19F0-804B-B732-EEFF9D94194E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342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</TotalTime>
  <Words>1665</Words>
  <Application>Microsoft Macintosh PowerPoint</Application>
  <PresentationFormat>寬螢幕</PresentationFormat>
  <Paragraphs>191</Paragraphs>
  <Slides>14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Calibri</vt:lpstr>
      <vt:lpstr>Calibri Light</vt:lpstr>
      <vt:lpstr>Wingdings</vt:lpstr>
      <vt:lpstr>新細明體</vt:lpstr>
      <vt:lpstr>Arial</vt:lpstr>
      <vt:lpstr>Office 佈景主題</vt:lpstr>
      <vt:lpstr>Regularizing and Optimizing LSTM Language Models</vt:lpstr>
      <vt:lpstr>Outline</vt:lpstr>
      <vt:lpstr>Introduction</vt:lpstr>
      <vt:lpstr>Weight-dropped LSTM</vt:lpstr>
      <vt:lpstr>Weight-dropped LSTM</vt:lpstr>
      <vt:lpstr>Weight-dropped LSTM</vt:lpstr>
      <vt:lpstr>NT-ASGD</vt:lpstr>
      <vt:lpstr>NT-ASGD</vt:lpstr>
      <vt:lpstr>NT-ASGD</vt:lpstr>
      <vt:lpstr>NT-ASGD</vt:lpstr>
      <vt:lpstr>Other Strategies – Variable sequence lengths</vt:lpstr>
      <vt:lpstr>Other Strategies – Variable sequence lengths</vt:lpstr>
      <vt:lpstr>Other Strategies – Variational dropout</vt:lpstr>
      <vt:lpstr>PowerPoint 簡報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Microsoft Office 使用者</cp:lastModifiedBy>
  <cp:revision>79</cp:revision>
  <dcterms:created xsi:type="dcterms:W3CDTF">2018-12-18T07:03:18Z</dcterms:created>
  <dcterms:modified xsi:type="dcterms:W3CDTF">2018-12-19T05:05:17Z</dcterms:modified>
</cp:coreProperties>
</file>