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60" r:id="rId13"/>
    <p:sldId id="266" r:id="rId14"/>
    <p:sldId id="280" r:id="rId15"/>
    <p:sldId id="263" r:id="rId16"/>
    <p:sldId id="283" r:id="rId17"/>
    <p:sldId id="279" r:id="rId18"/>
    <p:sldId id="264" r:id="rId19"/>
    <p:sldId id="287" r:id="rId20"/>
    <p:sldId id="267" r:id="rId21"/>
    <p:sldId id="261" r:id="rId22"/>
    <p:sldId id="284" r:id="rId23"/>
    <p:sldId id="277" r:id="rId24"/>
    <p:sldId id="278" r:id="rId25"/>
    <p:sldId id="288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35" autoAdjust="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0D0CC-4CBA-4A14-B9B8-61D89A327874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E501-7AE5-44CA-9E9F-446F182B7C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Programmers typically start with a high-level plan of the major structures required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E501-7AE5-44CA-9E9F-446F182B7C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5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类似</a:t>
            </a:r>
            <a:r>
              <a:rPr lang="en-US" altLang="zh-CN" dirty="0" err="1"/>
              <a:t>bpe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E501-7AE5-44CA-9E9F-446F182B7C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57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E501-7AE5-44CA-9E9F-446F182B7C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53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E501-7AE5-44CA-9E9F-446F182B7CB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51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E501-7AE5-44CA-9E9F-446F182B7CB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05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E501-7AE5-44CA-9E9F-446F182B7CB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51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E501-7AE5-44CA-9E9F-446F182B7CB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21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E501-7AE5-44CA-9E9F-446F182B7CB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98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4F3F4-D73C-4076-8324-7CB3C45B3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AE7D4D-C710-4DF8-97DF-1CC20A2A3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659EF-A7D7-4966-B6BE-195FD5EE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07E-20CC-4B3E-9766-0DF4EFA141D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0CF90-D054-41C8-95B7-A574B1B6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C6B76-7CB8-4B12-ADF7-60ED9DF4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8EB8-2B42-40C2-BC58-6D7342336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7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1BACF-AFF4-4D09-8373-36EC4E44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BE50BB-E932-4979-B52D-EFA6AE177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8463B-5D04-48E5-BF8E-74BB0C19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07E-20CC-4B3E-9766-0DF4EFA141D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1C2B6-D726-4F5C-8A2E-DA20B0BE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847B5-329C-42EE-B28C-2F045731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8EB8-2B42-40C2-BC58-6D7342336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79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A1417C-295C-4128-8906-45E9103F5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460935-B357-485B-A48E-54B2D8E0A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CE3883-4337-44D6-9792-F0ED3BC0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07E-20CC-4B3E-9766-0DF4EFA141D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0CF28-457F-4E7B-B8C7-09F8A882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4CE43-A79D-4D01-873D-9C5AEC16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8EB8-2B42-40C2-BC58-6D7342336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97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30939-FD27-4B10-921D-51B97954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58BF4-0673-4812-9527-F87A608A0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EF7D9-1603-4EA7-8EDD-980C5EB6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07E-20CC-4B3E-9766-0DF4EFA141D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E5769-A846-4192-BDB8-04C7E473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3FFAD-283A-421F-999E-D3C8019B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8EB8-2B42-40C2-BC58-6D7342336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09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D0037-64F1-4C45-88F6-3ADE3939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B83F5C-5B68-42A8-B44F-B565B19A3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8B0FF-AA3C-48D3-88FE-74EC4630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07E-20CC-4B3E-9766-0DF4EFA141D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2D672-72E0-40C7-897E-37BF00AE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21CEF-0C32-47CB-844D-156EF900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8EB8-2B42-40C2-BC58-6D7342336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6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0467E-FDF4-484A-B9FC-0C6ECA3D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CCDB2-83F8-40C2-9EA9-2A834F52D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93DCAA-9D11-40CE-B0AC-E020821CC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B3F2D-D40B-412E-B137-8630954F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07E-20CC-4B3E-9766-0DF4EFA141D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9A5513-FE25-4E8C-82D6-8A059829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A43A9A-1F03-40D5-84C9-48ED659F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8EB8-2B42-40C2-BC58-6D7342336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47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A317C-5F20-4CDF-95AB-398D0755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1F0AAB-6AEC-4D71-A033-A26833665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E19D2D-D31D-4CAF-96C0-A06CC00E0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B5CBA1-41B5-4DB9-9D6E-2ABB572B9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A0C1DB-52A6-4032-8EF9-B1418F37B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E2AFB7-A496-47D3-A061-3FAF73E4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07E-20CC-4B3E-9766-0DF4EFA141D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F7F084-580A-4910-86FB-DFA18A54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0A0468-BCCF-457A-9E00-2C10C79B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8EB8-2B42-40C2-BC58-6D7342336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60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9DFFF-567A-4F51-A4DE-006CCF7DC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42F594-B586-49DA-8A8B-F3B03BDD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07E-20CC-4B3E-9766-0DF4EFA141D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F097A4-F377-49FE-9182-67EB5EB9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419AF4-149B-4A8A-B105-D41CA99F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8EB8-2B42-40C2-BC58-6D7342336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94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56AA7A-E698-485F-8238-B5183364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07E-20CC-4B3E-9766-0DF4EFA141D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E6AA7B-F81D-475C-A74B-A7CC44B2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79CE97-C3FF-48F8-8848-785C42FB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8EB8-2B42-40C2-BC58-6D7342336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79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81720-907D-4246-A500-B5B74733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966D3-F990-448A-A822-C47CBD80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3A0E35-2E28-4E2C-978C-BEB0FA608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AC30A-F64E-4702-AC8F-D49E58D3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07E-20CC-4B3E-9766-0DF4EFA141D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2497A-5589-4BCC-9B7A-1D8FC374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D7589D-B197-47F4-80C6-0F6ACD3D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8EB8-2B42-40C2-BC58-6D7342336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4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3217-7FB8-4ADB-9345-A984319B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933131-1AD9-4B8C-9201-14E363C08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1B4603-980B-4E1E-9858-D9930FD6E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56EB1B-8120-42C9-8872-905BAFF3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E07E-20CC-4B3E-9766-0DF4EFA141D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2FD6BA-DB7D-4CA9-895F-E4E3DCE9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EE9C28-38CE-415B-818A-C49B87AB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B8EB8-2B42-40C2-BC58-6D7342336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57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0A953D-871F-4DCD-A887-60BBD54C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E33AC1-59E8-453E-9B64-0F71CEDC8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07A6C-1F01-491D-A67A-49C204389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E07E-20CC-4B3E-9766-0DF4EFA141D0}" type="datetimeFigureOut">
              <a:rPr lang="zh-CN" altLang="en-US" smtClean="0"/>
              <a:t>2019/10/18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ED317-8722-4475-AC82-67572AB3A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4B3F20-7EBB-4FC2-8A5F-138F3ABCA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B8EB8-2B42-40C2-BC58-6D7342336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8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A517D-EBBB-4A22-9F4C-A03239606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Code Generation with Idioms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44CF71-8354-49AD-9C31-6E8EFB9BA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0196"/>
            <a:ext cx="9144000" cy="1357604"/>
          </a:xfrm>
        </p:spPr>
        <p:txBody>
          <a:bodyPr/>
          <a:lstStyle/>
          <a:p>
            <a:r>
              <a:rPr lang="zh-CN" altLang="en-US" dirty="0"/>
              <a:t>王文翰</a:t>
            </a:r>
            <a:endParaRPr lang="en-US" altLang="zh-CN" dirty="0"/>
          </a:p>
          <a:p>
            <a:r>
              <a:rPr lang="en-US" altLang="zh-CN" dirty="0"/>
              <a:t>2019.10.9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50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A4557-D0EC-4877-A1FC-2525F98F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85CEE-38FD-4641-8BA3-A1A30A52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6CDE33-9B00-4B6D-B704-F06F98803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85517"/>
            <a:ext cx="4496189" cy="193887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223A38B-145E-49A3-8F8F-5EB3F63DAE67}"/>
              </a:ext>
            </a:extLst>
          </p:cNvPr>
          <p:cNvSpPr/>
          <p:nvPr/>
        </p:nvSpPr>
        <p:spPr>
          <a:xfrm>
            <a:off x="1185959" y="3684587"/>
            <a:ext cx="38006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NimbusRomNo9L-Regu"/>
              </a:rPr>
              <a:t>Results on the test (validation) set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C01242-689F-4F27-A9D3-42BCF4EC0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570" y="1584126"/>
            <a:ext cx="4245471" cy="32683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7F96C1-0513-4B85-AD6C-B93E86131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431" y="4268817"/>
            <a:ext cx="3743325" cy="17240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43C12EF-0CC0-4CD2-A9ED-D53CE384BB44}"/>
              </a:ext>
            </a:extLst>
          </p:cNvPr>
          <p:cNvSpPr/>
          <p:nvPr/>
        </p:nvSpPr>
        <p:spPr>
          <a:xfrm>
            <a:off x="2286389" y="600339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NimbusRomNo9L-Regu"/>
              </a:rPr>
              <a:t>Significant improvements in training speed makes training on large amounts of data possible.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287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118D2-BE01-4C66-B9C0-BAD50E4D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A7D74-D1E4-4C19-B9C8-9A7E79708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02B4AE-E77F-4E03-9282-08C4DC850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8606"/>
            <a:ext cx="9946432" cy="612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7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11F93-7372-400D-90DA-8DB5382F3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223CD0-73ED-4796-BDD4-33A398BD6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ED3D79-613D-4C99-BB58-E7D988D10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48" y="1953419"/>
            <a:ext cx="84391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78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7B7D2-CF93-4629-B920-551F6171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295FD-280F-4F26-9106-9802D1BA3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7102"/>
          </a:xfrm>
        </p:spPr>
        <p:txBody>
          <a:bodyPr/>
          <a:lstStyle/>
          <a:p>
            <a:r>
              <a:rPr lang="en-US" altLang="zh-CN" dirty="0"/>
              <a:t>[1] </a:t>
            </a:r>
            <a:r>
              <a:rPr lang="en-US" altLang="zh-CN" dirty="0" err="1"/>
              <a:t>Allamanis</a:t>
            </a:r>
            <a:r>
              <a:rPr lang="en-US" altLang="zh-CN" dirty="0"/>
              <a:t>, M., &amp; Sutton, C. (2014, November). Mining idioms from source code. In </a:t>
            </a:r>
            <a:r>
              <a:rPr lang="en-US" altLang="zh-CN" i="1" dirty="0"/>
              <a:t>Proceedings of the 22nd ACM SIGSOFT International Symposium on Foundations of Software Engineering</a:t>
            </a:r>
            <a:r>
              <a:rPr lang="en-US" altLang="zh-CN" dirty="0"/>
              <a:t> (pp. 472-483). ACM.</a:t>
            </a:r>
          </a:p>
          <a:p>
            <a:r>
              <a:rPr lang="en-US" altLang="zh-CN" dirty="0"/>
              <a:t>[2] </a:t>
            </a:r>
            <a:r>
              <a:rPr lang="en-US" altLang="zh-CN" dirty="0" err="1"/>
              <a:t>Allamanis</a:t>
            </a:r>
            <a:r>
              <a:rPr lang="en-US" altLang="zh-CN" dirty="0"/>
              <a:t>, M. Learning Natural Coding Conventions.</a:t>
            </a:r>
          </a:p>
          <a:p>
            <a:r>
              <a:rPr lang="en-US" altLang="zh-CN" dirty="0"/>
              <a:t>[3] </a:t>
            </a:r>
            <a:r>
              <a:rPr lang="en-US" altLang="zh-CN" dirty="0" err="1"/>
              <a:t>Allamanis</a:t>
            </a:r>
            <a:r>
              <a:rPr lang="en-US" altLang="zh-CN" dirty="0"/>
              <a:t>, M., Barr, E. T., Bird, C., </a:t>
            </a:r>
            <a:r>
              <a:rPr lang="en-US" altLang="zh-CN" dirty="0" err="1"/>
              <a:t>Devanbu</a:t>
            </a:r>
            <a:r>
              <a:rPr lang="en-US" altLang="zh-CN" dirty="0"/>
              <a:t>, P., Marron, M., &amp; Sutton, C. (2018). Mining semantic loop idioms. </a:t>
            </a:r>
            <a:r>
              <a:rPr lang="en-US" altLang="zh-CN" i="1" dirty="0"/>
              <a:t>IEEE Transactions on Software Engineering</a:t>
            </a:r>
            <a:r>
              <a:rPr lang="en-US" altLang="zh-CN" dirty="0"/>
              <a:t>, </a:t>
            </a:r>
            <a:r>
              <a:rPr lang="en-US" altLang="zh-CN" i="1" dirty="0"/>
              <a:t>44</a:t>
            </a:r>
            <a:r>
              <a:rPr lang="en-US" altLang="zh-CN" dirty="0"/>
              <a:t>(7), 651-668.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40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EE2D0-40C3-44FE-A806-6A0D521F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PATOIS: 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D3B9A-3A10-4F82-A4BE-FC9719040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C62939-2A54-4197-AB17-7D6752645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197" y="1308132"/>
            <a:ext cx="8705850" cy="3686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11D711-B70D-404F-B0F0-21951AD78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88" y="4994307"/>
            <a:ext cx="8048625" cy="1800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B1A978-852A-480C-87FB-451EBE2EB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734" y="5748338"/>
            <a:ext cx="19526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8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6CBAE-3150-45C8-AE84-28D3121C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Mining Code Idioms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7FD0DB-E7F0-4D28-B9D2-D84AA4BF9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10061" cy="4351338"/>
              </a:xfrm>
            </p:spPr>
            <p:txBody>
              <a:bodyPr/>
              <a:lstStyle/>
              <a:p>
                <a:r>
                  <a:rPr lang="en-US" altLang="zh-CN" dirty="0"/>
                  <a:t>Idiom mining: inference over </a:t>
                </a:r>
                <a:r>
                  <a:rPr lang="en-US" altLang="zh-CN" b="1" dirty="0"/>
                  <a:t>probabilistic tree substitution grammars (</a:t>
                </a:r>
                <a:r>
                  <a:rPr lang="en-US" altLang="zh-CN" b="1" dirty="0" err="1"/>
                  <a:t>pTSG</a:t>
                </a:r>
                <a:r>
                  <a:rPr lang="en-US" altLang="zh-CN" b="1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l-GR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: tree fragment productions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dirty="0"/>
                  <a:t> is a set of 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𝑇𝑆𝐺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dirty="0"/>
                  <a:t>a distribution over the all rules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7FD0DB-E7F0-4D28-B9D2-D84AA4BF9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10061" cy="4351338"/>
              </a:xfrm>
              <a:blipFill>
                <a:blip r:embed="rId3"/>
                <a:stretch>
                  <a:fillRect l="-1481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EA17FDA-FE72-4C95-B351-31D230BE3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386" y="2137847"/>
            <a:ext cx="21621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9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7D704-8758-4CD3-A9DA-5033607F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Mining Code Idioms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EFC099-5BA5-4368-8D5E-8F4CB5345A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: </a:t>
                </a:r>
                <a:r>
                  <a:rPr lang="en-US" altLang="zh-CN" dirty="0" err="1"/>
                  <a:t>pTSG</a:t>
                </a:r>
                <a:r>
                  <a:rPr lang="en-US" altLang="zh-CN" dirty="0"/>
                  <a:t> with no fragment rules</a:t>
                </a:r>
              </a:p>
              <a:p>
                <a:r>
                  <a:rPr lang="en-US" altLang="zh-CN" dirty="0"/>
                  <a:t>Infer a </a:t>
                </a:r>
                <a:r>
                  <a:rPr lang="en-US" altLang="zh-CN" dirty="0" err="1"/>
                  <a:t>pTSG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extends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using </a:t>
                </a:r>
                <a:r>
                  <a:rPr lang="en-US" altLang="zh-CN" b="1" dirty="0"/>
                  <a:t>nonparametric Bayesian methods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EFC099-5BA5-4368-8D5E-8F4CB5345A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94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9252D-D66D-4931-BBD6-74BB6120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Background: Nonparametric Bayesian Methods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A03722-8E69-4D4B-A84A-F6870E241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Estimate an unknown parameter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 from a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Choose a prior distribution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Choose a likelihood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Compute the posterior distribution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Nonparametric: the number of parameters is unknown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A03722-8E69-4D4B-A84A-F6870E241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86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3F913-305A-4466-8B27-BDE62A29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TSGs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3C11FB-F817-466A-9908-3E877A1E8D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57731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Infer a </a:t>
                </a:r>
                <a:r>
                  <a:rPr lang="en-US" altLang="zh-CN" dirty="0" err="1"/>
                  <a:t>pTSG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zh-CN" dirty="0"/>
                  <a:t> using Bayesian inference</a:t>
                </a:r>
              </a:p>
              <a:p>
                <a:r>
                  <a:rPr lang="en-US" altLang="zh-CN" dirty="0"/>
                  <a:t>Prior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𝔊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a probability distribution over </a:t>
                </a:r>
                <a:r>
                  <a:rPr lang="en-US" altLang="zh-CN" b="1" dirty="0"/>
                  <a:t>probabilistic grammars</a:t>
                </a:r>
              </a:p>
              <a:p>
                <a:r>
                  <a:rPr lang="en-US" altLang="zh-CN" dirty="0"/>
                  <a:t>A </a:t>
                </a:r>
                <a:r>
                  <a:rPr lang="en-US" altLang="zh-CN" dirty="0" err="1"/>
                  <a:t>pTSG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extends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by a set of idioms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A prior distribution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Pitman-</a:t>
                </a:r>
                <a:r>
                  <a:rPr lang="en-US" altLang="zh-CN" dirty="0" err="1"/>
                  <a:t>Yor</a:t>
                </a:r>
                <a:r>
                  <a:rPr lang="en-US" altLang="zh-CN" dirty="0"/>
                  <a:t> process (a “stick-breaking” process)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“rich get richer” effect (a smaller number of larger and more common idioms)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3C11FB-F817-466A-9908-3E877A1E8D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57731"/>
              </a:xfrm>
              <a:blipFill>
                <a:blip r:embed="rId3"/>
                <a:stretch>
                  <a:fillRect l="-1043" t="-2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3FBF599-468D-4E15-A7F3-B5737BFA86B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28928" y="4533132"/>
            <a:ext cx="4246110" cy="128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6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299E-C502-4979-A87E-8050F84B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CEAB2E-979E-4A2B-9802-165C63328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Obtain a posterior distribution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𝔊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type-based </a:t>
                </a:r>
                <a:r>
                  <a:rPr lang="en-US" altLang="zh-CN" b="1" dirty="0"/>
                  <a:t>MCMC</a:t>
                </a:r>
              </a:p>
              <a:p>
                <a:r>
                  <a:rPr lang="en-US" altLang="zh-CN"/>
                  <a:t>Separate </a:t>
                </a:r>
                <a:r>
                  <a:rPr lang="en-US" altLang="zh-CN" dirty="0" err="1"/>
                  <a:t>pTSG</a:t>
                </a:r>
                <a:r>
                  <a:rPr lang="en-US" altLang="zh-CN" dirty="0"/>
                  <a:t> parsing into two steps</a:t>
                </a:r>
              </a:p>
              <a:p>
                <a:pPr lvl="1"/>
                <a:r>
                  <a:rPr lang="en-US" altLang="zh-CN" dirty="0"/>
                  <a:t>parse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𝕔</m:t>
                    </m:r>
                  </m:oMath>
                </a14:m>
                <a:r>
                  <a:rPr lang="en-US" altLang="zh-CN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group the nodes in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dirty="0"/>
                  <a:t>according to idiom rules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CEAB2E-979E-4A2B-9802-165C63328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2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0EC00-44D3-459C-9244-35B40CE4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Papers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84306-D4AD-4721-9208-B53B6B11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Iyer</a:t>
            </a:r>
            <a:r>
              <a:rPr lang="en-US" altLang="zh-CN" dirty="0"/>
              <a:t>, S., Cheung, A., &amp; </a:t>
            </a:r>
            <a:r>
              <a:rPr lang="en-US" altLang="zh-CN" dirty="0" err="1"/>
              <a:t>Zettlemoyer</a:t>
            </a:r>
            <a:r>
              <a:rPr lang="en-US" altLang="zh-CN" dirty="0"/>
              <a:t>, L. (2019). Learning Programmatic Idioms for Scalable Semantic Parsing.</a:t>
            </a:r>
          </a:p>
          <a:p>
            <a:r>
              <a:rPr lang="en-US" altLang="zh-CN" dirty="0"/>
              <a:t>Shin, R., </a:t>
            </a:r>
            <a:r>
              <a:rPr lang="en-US" altLang="zh-CN" dirty="0" err="1"/>
              <a:t>Allamanis</a:t>
            </a:r>
            <a:r>
              <a:rPr lang="en-US" altLang="zh-CN" dirty="0"/>
              <a:t>, M., </a:t>
            </a:r>
            <a:r>
              <a:rPr lang="en-US" altLang="zh-CN" dirty="0" err="1"/>
              <a:t>Brockschmidt</a:t>
            </a:r>
            <a:r>
              <a:rPr lang="en-US" altLang="zh-CN" dirty="0"/>
              <a:t>, M., &amp; </a:t>
            </a:r>
            <a:r>
              <a:rPr lang="en-US" altLang="zh-CN" dirty="0" err="1"/>
              <a:t>Polozov</a:t>
            </a:r>
            <a:r>
              <a:rPr lang="en-US" altLang="zh-CN" dirty="0"/>
              <a:t>, O. (2019). Program Synthesis and Semantic Parsing with Learned Code Idioms.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85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2ED9B-571B-45B6-9242-DB7DEF46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882BB0-DEB0-44F3-A644-58295420C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Binary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/>
                  <a:t> for each node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is the root of a new fragment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is part of the same fragment as its parent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882BB0-DEB0-44F3-A644-58295420C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1341F3E-B62D-4040-84B4-AE34A2E96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069" y="3152392"/>
            <a:ext cx="4664494" cy="30088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1E1D17-3C76-4130-A09B-1598ECE1C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454" y="3582241"/>
            <a:ext cx="4400550" cy="809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1DED5D-07A8-4100-8662-7414858F48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455" y="4616716"/>
            <a:ext cx="3248025" cy="809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186CAAB-8793-4C70-ABCD-6FF30A42CE1E}"/>
                  </a:ext>
                </a:extLst>
              </p:cNvPr>
              <p:cNvSpPr/>
              <p:nvPr/>
            </p:nvSpPr>
            <p:spPr>
              <a:xfrm>
                <a:off x="4812657" y="3152392"/>
                <a:ext cx="279874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: the root of the fragment where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belongs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186CAAB-8793-4C70-ABCD-6FF30A42C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657" y="3152392"/>
                <a:ext cx="2798747" cy="646331"/>
              </a:xfrm>
              <a:prstGeom prst="rect">
                <a:avLst/>
              </a:prstGeom>
              <a:blipFill>
                <a:blip r:embed="rId7"/>
                <a:stretch>
                  <a:fillRect l="-1739" t="-4717" r="-347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DC68513-0401-435A-97B1-F4B97263B5E2}"/>
                  </a:ext>
                </a:extLst>
              </p:cNvPr>
              <p:cNvSpPr/>
              <p:nvPr/>
            </p:nvSpPr>
            <p:spPr>
              <a:xfrm>
                <a:off x="4642333" y="4699635"/>
                <a:ext cx="29073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>
                    <a:latin typeface="+mn-ea"/>
                  </a:rPr>
                  <a:t>: the root of the fragment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DC68513-0401-435A-97B1-F4B97263B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333" y="4699635"/>
                <a:ext cx="2907334" cy="369332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8D5C4CD-6548-4CD8-B115-8B499B48BF3A}"/>
                  </a:ext>
                </a:extLst>
              </p:cNvPr>
              <p:cNvSpPr/>
              <p:nvPr/>
            </p:nvSpPr>
            <p:spPr>
              <a:xfrm>
                <a:off x="4642333" y="5126529"/>
                <a:ext cx="290733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b="0" i="0" u="none" strike="noStrike" baseline="0" dirty="0">
                    <a:latin typeface="NimbusRomNo9L-Regu"/>
                  </a:rPr>
                  <a:t>count</a:t>
                </a:r>
                <a:r>
                  <a:rPr lang="en-US" altLang="zh-CN" dirty="0">
                    <a:latin typeface="+mn-ea"/>
                  </a:rPr>
                  <a:t>: the number of times that a tree occurs as a fragment in the corpus (by the current values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>
                    <a:latin typeface="+mn-ea"/>
                  </a:rPr>
                  <a:t>)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8D5C4CD-6548-4CD8-B115-8B499B48B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333" y="5126529"/>
                <a:ext cx="2907334" cy="1200329"/>
              </a:xfrm>
              <a:prstGeom prst="rect">
                <a:avLst/>
              </a:prstGeom>
              <a:blipFill>
                <a:blip r:embed="rId9"/>
                <a:stretch>
                  <a:fillRect l="-1891" t="-3046" r="-1050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AAF73C1F-C451-4DF7-82C9-E609956B4D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2455" y="3207003"/>
            <a:ext cx="16573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0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E8480-7CCF-4CB0-A0D3-53FF885E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Idiom Ranking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A42CD-FC80-4F8C-BE21-296B2737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 all sampled idioms are useful for synthesis</a:t>
            </a:r>
          </a:p>
          <a:p>
            <a:r>
              <a:rPr lang="en-US" altLang="zh-CN" dirty="0"/>
              <a:t>Rank by </a:t>
            </a:r>
            <a:r>
              <a:rPr lang="en-US" altLang="zh-CN" i="1" dirty="0"/>
              <a:t>coverage</a:t>
            </a:r>
            <a:r>
              <a:rPr lang="en-US" altLang="zh-CN" dirty="0"/>
              <a:t> and </a:t>
            </a:r>
            <a:r>
              <a:rPr lang="en-US" altLang="zh-CN" i="1" dirty="0"/>
              <a:t>expressivity</a:t>
            </a:r>
            <a:endParaRPr lang="zh-CN" altLang="en-US" i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85184A-3D1C-4B3D-9EF4-D2EB6F8D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272" y="3776372"/>
            <a:ext cx="8979456" cy="6556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04E31F-6C86-454F-BF97-242BA72E0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272" y="3178876"/>
            <a:ext cx="5382499" cy="46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0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101FB-2CCA-435C-BFD7-45A35C96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Idioms in Program Synthesis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C141B-4272-43AD-9BB1-E5D89AA2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set of common idioms </a:t>
            </a:r>
            <a:endParaRPr lang="en-US" altLang="zh-CN" dirty="0">
              <a:latin typeface="Bahnschrift SemiBold Condensed" panose="020B0502040204020203" pitchFamily="34" charset="0"/>
            </a:endParaRPr>
          </a:p>
          <a:p>
            <a:r>
              <a:rPr lang="en-US" altLang="zh-CN" dirty="0"/>
              <a:t>extend the grammar with new operators</a:t>
            </a:r>
          </a:p>
          <a:p>
            <a:r>
              <a:rPr lang="en-US" altLang="zh-CN" dirty="0"/>
              <a:t>Direct approach: replace every occurrence of   with a new operator</a:t>
            </a:r>
          </a:p>
          <a:p>
            <a:r>
              <a:rPr lang="en-US" altLang="zh-CN" dirty="0"/>
              <a:t>Challenges:</a:t>
            </a:r>
          </a:p>
          <a:p>
            <a:pPr lvl="1"/>
            <a:r>
              <a:rPr lang="en-US" altLang="zh-CN" dirty="0"/>
              <a:t>Not allow learning from the idiom definitions</a:t>
            </a:r>
          </a:p>
          <a:p>
            <a:pPr lvl="1"/>
            <a:r>
              <a:rPr lang="en-US" altLang="zh-CN" dirty="0"/>
              <a:t>Idiom occurrences overlap (greedy rewriting discarded as many as 75% potential idiom occurrences!)</a:t>
            </a:r>
          </a:p>
          <a:p>
            <a:endParaRPr lang="zh-CN" altLang="en-US" dirty="0">
              <a:latin typeface="Bahnschrift SemiBold Condensed" panose="020B0502040204020203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AE10C3-7627-4711-A67C-A93CE2F3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741" y="1825625"/>
            <a:ext cx="2362200" cy="438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EC3921-E033-4B41-925A-F7917A296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941" y="2380035"/>
            <a:ext cx="1876425" cy="333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DD9B7D-D13C-4E06-8D5A-8AF5E5EC168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96817" y="2947566"/>
            <a:ext cx="247650" cy="304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6ABAC6-EBE9-4F26-94BD-D2B108F65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728" y="3327626"/>
            <a:ext cx="4857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C3254-69FF-40CB-8DE5-AB262452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to Emit Idioms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1601A-5E7E-40E4-AD71-D7EF0E16B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3857" cy="4351338"/>
          </a:xfrm>
        </p:spPr>
        <p:txBody>
          <a:bodyPr/>
          <a:lstStyle/>
          <a:p>
            <a:r>
              <a:rPr lang="en-US" altLang="zh-CN" dirty="0"/>
              <a:t>Action: production/terminal</a:t>
            </a:r>
          </a:p>
          <a:p>
            <a:r>
              <a:rPr lang="en-US" altLang="zh-CN" dirty="0"/>
              <a:t>Maximize</a:t>
            </a:r>
          </a:p>
          <a:p>
            <a:endParaRPr lang="en-US" altLang="zh-CN" dirty="0"/>
          </a:p>
          <a:p>
            <a:r>
              <a:rPr lang="en-US" altLang="zh-CN" dirty="0"/>
              <a:t>Idiom occurrences overlap and cause combinatorial explosion</a:t>
            </a:r>
          </a:p>
          <a:p>
            <a:pPr lvl="1"/>
            <a:r>
              <a:rPr lang="en-US" altLang="zh-CN" dirty="0"/>
              <a:t>apply Jensen’s inequality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F912DE-3A0E-4E29-986B-036F28CAA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884" y="2448719"/>
            <a:ext cx="4419600" cy="3105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356E45-18C8-4A65-B933-7BEB2AD6983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8784" y="2638425"/>
            <a:ext cx="2705100" cy="790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DB1DCE8-0DD7-405A-AD42-F83A993D112B}"/>
                  </a:ext>
                </a:extLst>
              </p:cNvPr>
              <p:cNvSpPr/>
              <p:nvPr/>
            </p:nvSpPr>
            <p:spPr>
              <a:xfrm>
                <a:off x="4886522" y="2505670"/>
                <a:ext cx="280190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en-US" altLang="zh-CN" dirty="0"/>
                  <a:t>: a set of different action traces that may produce the output AST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DB1DCE8-0DD7-405A-AD42-F83A993D1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522" y="2505670"/>
                <a:ext cx="2801904" cy="923330"/>
              </a:xfrm>
              <a:prstGeom prst="rect">
                <a:avLst/>
              </a:prstGeom>
              <a:blipFill>
                <a:blip r:embed="rId4"/>
                <a:stretch>
                  <a:fillRect l="-1961" t="-3289" r="-1525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08AF65E9-A683-4CA9-AF2D-4A6D13227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67" y="5196482"/>
            <a:ext cx="75819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EF545-6518-4EF9-A9AA-CDDB034CD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to Emit Idioms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32141-B3D5-48A7-9D9D-146F05B0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2403"/>
            <a:ext cx="10515600" cy="2006307"/>
          </a:xfrm>
        </p:spPr>
        <p:txBody>
          <a:bodyPr/>
          <a:lstStyle/>
          <a:p>
            <a:r>
              <a:rPr lang="en-US" altLang="zh-CN" dirty="0"/>
              <a:t>Encourage the model to emit either the original AST action for this timestep or any applicable idiom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51F755-7D10-4BFE-A3E8-0D9E49A7B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44954"/>
            <a:ext cx="7019925" cy="838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0D278D-C6BE-4D3B-AA28-F1F263E6C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43357"/>
            <a:ext cx="8181975" cy="742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D96738-9A7E-41EE-9C07-65CBBD6B2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3550" y="1944954"/>
            <a:ext cx="2000250" cy="30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534D475-4B7B-43CD-AC27-6CC255A82B36}"/>
                  </a:ext>
                </a:extLst>
              </p:cNvPr>
              <p:cNvSpPr/>
              <p:nvPr/>
            </p:nvSpPr>
            <p:spPr>
              <a:xfrm>
                <a:off x="9225448" y="2426703"/>
                <a:ext cx="281104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: the action from the original action trace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set of idiom actions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534D475-4B7B-43CD-AC27-6CC255A82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448" y="2426703"/>
                <a:ext cx="2811041" cy="923330"/>
              </a:xfrm>
              <a:prstGeom prst="rect">
                <a:avLst/>
              </a:prstGeom>
              <a:blipFill>
                <a:blip r:embed="rId6"/>
                <a:stretch>
                  <a:fillRect l="-1735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661B7002-77C7-4CA7-A41A-9F23089815D2}"/>
              </a:ext>
            </a:extLst>
          </p:cNvPr>
          <p:cNvGrpSpPr/>
          <p:nvPr/>
        </p:nvGrpSpPr>
        <p:grpSpPr>
          <a:xfrm>
            <a:off x="838200" y="4026128"/>
            <a:ext cx="7258050" cy="721349"/>
            <a:chOff x="838200" y="4026128"/>
            <a:chExt cx="7258050" cy="72134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4CA7D46-E42B-4130-A30C-62BC0A019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200" y="4026128"/>
              <a:ext cx="7258050" cy="67627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D5B96F9-DED2-4D1D-BF43-768D1D13E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92785" y="4479086"/>
              <a:ext cx="500514" cy="268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083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D42B6-2263-4284-A1AE-23A0CDE5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to Emit Idioms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F6881-DE2E-4626-A123-DE49A6E23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3776" cy="4351338"/>
          </a:xfrm>
        </p:spPr>
        <p:txBody>
          <a:bodyPr/>
          <a:lstStyle/>
          <a:p>
            <a:r>
              <a:rPr lang="en-US" altLang="zh-CN" dirty="0"/>
              <a:t>Training: additionally allow a valid production, with no change to further decoding</a:t>
            </a:r>
          </a:p>
          <a:p>
            <a:r>
              <a:rPr lang="en-US" altLang="zh-CN" dirty="0"/>
              <a:t>Inference: unrolls I on the fly by teacher-forcing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CFD7AE-6570-43A6-9C84-7BDD1FA97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627" y="1982188"/>
            <a:ext cx="44196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9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00E8F-065C-43DC-BFF2-8CC890DB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2C56A-5D69-440F-A0AB-274D79B0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Datasets: Hearthstone and Spider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6D4F83-700F-41AF-BE62-2BFF98597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5319"/>
            <a:ext cx="5000625" cy="2857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7F6183-EC0A-4D8A-BE82-6DC03049F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915" y="2863331"/>
            <a:ext cx="3571875" cy="2724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D98E63-E88E-42AD-9215-4EDC3C50FB32}"/>
              </a:ext>
            </a:extLst>
          </p:cNvPr>
          <p:cNvSpPr txBox="1"/>
          <p:nvPr/>
        </p:nvSpPr>
        <p:spPr>
          <a:xfrm>
            <a:off x="1707500" y="5983925"/>
            <a:ext cx="3442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Dev results on </a:t>
            </a:r>
            <a:r>
              <a:rPr lang="en-US" altLang="zh-CN" sz="2000" dirty="0" err="1"/>
              <a:t>HearthStone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8DB649-C703-496C-86C9-58FE797197F1}"/>
              </a:ext>
            </a:extLst>
          </p:cNvPr>
          <p:cNvSpPr txBox="1"/>
          <p:nvPr/>
        </p:nvSpPr>
        <p:spPr>
          <a:xfrm>
            <a:off x="7276321" y="5983925"/>
            <a:ext cx="3069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Dev results on Spider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930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C77CF-C6B9-46F2-B6AB-BFFE1585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04066-7223-474D-83E8-240B0A888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results on </a:t>
            </a:r>
            <a:r>
              <a:rPr lang="en-US" altLang="zh-CN" dirty="0" err="1"/>
              <a:t>HearthStone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Mined idioms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09C272-D118-4DBA-BD27-0578E000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67" y="4497855"/>
            <a:ext cx="5257800" cy="1228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859E5C-DF80-4FA4-9083-311A4039C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206" y="4612155"/>
            <a:ext cx="3171825" cy="1114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29A3ED-E602-4A61-8C37-9FAFA149D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211" y="2344508"/>
            <a:ext cx="38004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9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C8258-AC94-43EE-B0AC-8E6519BFF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094FB5-49FB-439C-AA8D-ED968193A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6DD71E-39F2-43E9-A42F-D8BAB8A6A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00" y="2112962"/>
            <a:ext cx="85820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0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D32E0-E228-4870-AB78-7A19A160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Idiom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DEC72-1D24-4E86-9601-C6925DF4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Frequently recurring subtrees of program (parse trees)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F9D05E-5926-431B-A8B6-19ADDEDED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719" y="2348004"/>
            <a:ext cx="3996321" cy="39638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07CD7D-B11A-4D2B-B6C6-8001068E1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727" y="3429000"/>
            <a:ext cx="3048000" cy="13430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F2B8914-11FD-4C55-AAF1-2EA9B80C10D8}"/>
              </a:ext>
            </a:extLst>
          </p:cNvPr>
          <p:cNvSpPr/>
          <p:nvPr/>
        </p:nvSpPr>
        <p:spPr>
          <a:xfrm>
            <a:off x="3194878" y="6081067"/>
            <a:ext cx="1263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11 rules!</a:t>
            </a:r>
            <a:endParaRPr lang="zh-CN" altLang="en-US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282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E653C-9062-4B96-BAF4-3977F279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Idiom Extraction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E6ACF-767B-405D-8AD2-0C0D2198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8381C4-8DA3-461C-B1F3-63A773D44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98" y="1478124"/>
            <a:ext cx="4486275" cy="5295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0FC326-8DB5-4F7A-8180-5002C33DF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804" y="1690688"/>
            <a:ext cx="40290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2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13614-8B88-4A4C-A6FB-58960F98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Idiom Extraction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87C7F-5CD3-4807-A736-7782379EE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D26A7A-253F-4063-A176-4138A750F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715" y="2220119"/>
            <a:ext cx="6362700" cy="1781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D0C412-F430-42CA-BB60-4AFC47124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715" y="4136231"/>
            <a:ext cx="64008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FB44E-361E-48A7-8676-5E13F07A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training with Idioms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42842-8F6E-4C6B-89FE-0ED58965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817803-691D-410F-8230-F2A5BC591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81" y="2395537"/>
            <a:ext cx="3905250" cy="3781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BFF46A-BD57-4582-ACD9-4647EF1DE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057" y="2395537"/>
            <a:ext cx="49720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6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7267E-C902-4BA7-A7B4-5AF538FD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B4F0D-EB94-41EB-9BF6-52E5A3E30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Task: CONCODE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D6274E-78EF-45A3-955D-7CD6DC674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48" y="2703059"/>
            <a:ext cx="4619625" cy="2105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59839C-07FB-41C3-AB5A-E4387FA48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470" y="2071688"/>
            <a:ext cx="45815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49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907E0-46C6-48A0-AEB4-CD98A80A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49329-A398-4448-9AF7-A38E96B7B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31040" cy="4351338"/>
          </a:xfrm>
        </p:spPr>
        <p:txBody>
          <a:bodyPr/>
          <a:lstStyle/>
          <a:p>
            <a:r>
              <a:rPr lang="en-US" altLang="zh-CN" dirty="0"/>
              <a:t>The approach of </a:t>
            </a:r>
            <a:r>
              <a:rPr lang="en-US" altLang="zh-CN" dirty="0" err="1"/>
              <a:t>Iyer</a:t>
            </a:r>
            <a:r>
              <a:rPr lang="en-US" altLang="zh-CN" dirty="0"/>
              <a:t> et al. (2018) with three major modifications</a:t>
            </a:r>
          </a:p>
          <a:p>
            <a:pPr lvl="1"/>
            <a:r>
              <a:rPr lang="en-US" altLang="zh-CN" dirty="0"/>
              <a:t>Use BPE on all NL tokens, identifier names and types</a:t>
            </a:r>
          </a:p>
          <a:p>
            <a:pPr lvl="1"/>
            <a:r>
              <a:rPr lang="en-US" altLang="zh-CN" dirty="0"/>
              <a:t>RNN contextualizes the </a:t>
            </a:r>
            <a:r>
              <a:rPr lang="en-US" altLang="zh-CN" dirty="0" err="1"/>
              <a:t>subtokens</a:t>
            </a:r>
            <a:r>
              <a:rPr lang="en-US" altLang="zh-CN" dirty="0"/>
              <a:t> of identifiers -&gt; average</a:t>
            </a:r>
          </a:p>
          <a:p>
            <a:pPr lvl="1"/>
            <a:r>
              <a:rPr lang="en-US" altLang="zh-CN" dirty="0"/>
              <a:t>Consolidate their three separate RNNs into a shared RNN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9964B9-6008-4EC5-BDD7-EDD04C39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240" y="1690688"/>
            <a:ext cx="41529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9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736</Words>
  <Application>Microsoft Office PowerPoint</Application>
  <PresentationFormat>宽屏</PresentationFormat>
  <Paragraphs>109</Paragraphs>
  <Slides>27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Microsoft JhengHei Light</vt:lpstr>
      <vt:lpstr>NimbusRomNo9L-Regu</vt:lpstr>
      <vt:lpstr>等线</vt:lpstr>
      <vt:lpstr>等线 Light</vt:lpstr>
      <vt:lpstr>Arial</vt:lpstr>
      <vt:lpstr>Bahnschrift SemiBold Condensed</vt:lpstr>
      <vt:lpstr>Cambria Math</vt:lpstr>
      <vt:lpstr>Office 主题​​</vt:lpstr>
      <vt:lpstr>Code Generation with Idioms</vt:lpstr>
      <vt:lpstr>Papers</vt:lpstr>
      <vt:lpstr>PowerPoint 演示文稿</vt:lpstr>
      <vt:lpstr>Code Idiom</vt:lpstr>
      <vt:lpstr>Idiom Extraction</vt:lpstr>
      <vt:lpstr>Idiom Extraction</vt:lpstr>
      <vt:lpstr>Model training with Idioms</vt:lpstr>
      <vt:lpstr>Experimental Setup</vt:lpstr>
      <vt:lpstr>Baseline Model</vt:lpstr>
      <vt:lpstr>Results</vt:lpstr>
      <vt:lpstr>PowerPoint 演示文稿</vt:lpstr>
      <vt:lpstr>PowerPoint 演示文稿</vt:lpstr>
      <vt:lpstr>References</vt:lpstr>
      <vt:lpstr>PATOIS: overview</vt:lpstr>
      <vt:lpstr>Mining Code Idioms</vt:lpstr>
      <vt:lpstr>Mining Code Idioms</vt:lpstr>
      <vt:lpstr>Background: Nonparametric Bayesian Methods</vt:lpstr>
      <vt:lpstr>Learning TSGs</vt:lpstr>
      <vt:lpstr>Inference</vt:lpstr>
      <vt:lpstr>Inference</vt:lpstr>
      <vt:lpstr>Idiom Ranking</vt:lpstr>
      <vt:lpstr>Using Idioms in Program Synthesis</vt:lpstr>
      <vt:lpstr>Training to Emit Idioms</vt:lpstr>
      <vt:lpstr>Training to Emit Idioms</vt:lpstr>
      <vt:lpstr>Training to Emit Idioms</vt:lpstr>
      <vt:lpstr>Evaluation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 with Idioms</dc:title>
  <dc:creator>文翰 王</dc:creator>
  <cp:lastModifiedBy>文翰 王</cp:lastModifiedBy>
  <cp:revision>136</cp:revision>
  <dcterms:created xsi:type="dcterms:W3CDTF">2019-10-06T15:16:29Z</dcterms:created>
  <dcterms:modified xsi:type="dcterms:W3CDTF">2019-10-18T07:15:01Z</dcterms:modified>
</cp:coreProperties>
</file>