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18" r:id="rId2"/>
    <p:sldId id="319" r:id="rId3"/>
    <p:sldId id="325" r:id="rId4"/>
    <p:sldId id="321" r:id="rId5"/>
    <p:sldId id="323" r:id="rId6"/>
    <p:sldId id="344" r:id="rId7"/>
    <p:sldId id="324" r:id="rId8"/>
    <p:sldId id="345" r:id="rId9"/>
    <p:sldId id="346" r:id="rId10"/>
    <p:sldId id="326" r:id="rId11"/>
    <p:sldId id="327" r:id="rId12"/>
    <p:sldId id="351" r:id="rId13"/>
    <p:sldId id="328" r:id="rId14"/>
    <p:sldId id="347" r:id="rId15"/>
    <p:sldId id="348" r:id="rId16"/>
    <p:sldId id="349" r:id="rId17"/>
    <p:sldId id="352" r:id="rId18"/>
    <p:sldId id="353" r:id="rId19"/>
    <p:sldId id="329" r:id="rId20"/>
    <p:sldId id="354" r:id="rId21"/>
    <p:sldId id="355" r:id="rId22"/>
    <p:sldId id="356" r:id="rId23"/>
    <p:sldId id="3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2"/>
    <p:restoredTop sz="85468"/>
  </p:normalViewPr>
  <p:slideViewPr>
    <p:cSldViewPr snapToGrid="0" snapToObjects="1">
      <p:cViewPr varScale="1">
        <p:scale>
          <a:sx n="102" d="100"/>
          <a:sy n="102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283A-DE07-0649-AAB8-9FA8FB6B3DDD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F4A9-90EC-0A4F-9AF0-EB7BB15CD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6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15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81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2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This enables our approach to work without modifying the existing LM’s vocabulary. For reasons of readability, we still refer to them as “&lt;API&gt;”, “&lt;/API&gt;” and “→” throughout this section.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86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16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We note that while at training time we score each training example independently, at test time the language model observes a prompt, i.e., a sequence of examples. We leave modeling the dependence between different training examples to future work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0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73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We note that while at training time we score each training example independently, at test time the language model observes a prompt, i.e., a sequence of examples. We leave modeling the dependence between different training examples to future work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F4A9-90EC-0A4F-9AF0-EB7BB15CD9B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2DA-DDD0-82DE-9A92-3AC713D68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3B3D5-D6FE-05D2-E34A-F953B2D3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8FB41-0241-A3C0-2188-D89E389D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F5BB5-C43A-51B0-2863-CB39D3B5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6CDA8-2520-0227-F10F-9E3D0B3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82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C1E5F-1C2A-5E8B-1159-60289E3E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C4B1E-7E1E-4E1C-AE78-D548E14F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AA5C2-4669-FF86-63A2-78B5BA6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9F388-90C5-2D12-24BC-615D0AB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EAFA3-A1DD-CCD9-4707-02009CF9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33EC5B-34C8-588E-3B5C-66A8B6A65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DD480-2717-28F6-6809-2CF1B8D1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B4802-797A-2FF9-6BE0-083D323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97026-76AB-57F2-D945-AC104112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4B50E-5A2C-9ED3-59B1-9169662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4163-F1AD-13CD-79AD-AF9BC87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065FF-45FE-F8C9-D3D9-AC30C7B3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F608-65C1-838A-C7EF-63BD2F30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97C6F-93FB-0EA5-574A-89E7D57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98248-D4C5-BFC5-9555-25003D6E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30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B4497-D4F6-EB68-7C8F-42616AAA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16804-98E9-FE0B-1386-E1C2A84F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44DD1-9AA1-A883-5A8A-1DF1E193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B76C1-078E-1A4A-22B2-F61C0A21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99961-B319-6F9A-3E25-76003A5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39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C0AD-CA79-3A2A-0E7A-33D13AF2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0FA9F-8D6B-0FD5-806B-63E6E8D1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242CF-8953-AEC0-A0D3-E9BE56438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125A5-3FAF-0F68-4051-9D0EC9F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E7177-A5E4-4096-1997-42AC8652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4773C-8E9E-C1C2-7CAB-23CF019B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20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E721-C377-4327-E4CC-8F42A833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0FBCB-BD1D-312F-9F92-B655681C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97776-B22B-C02C-09F7-7CA38CFE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004EE9-BD7A-C8C5-1867-ECB0C380C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FC032C-2C94-65C0-0AA2-68A56901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57CDD-F591-08F1-5F49-74D83BA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0DB81-EAA2-D910-79C3-053419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11E3A8-F9B0-CC77-EA70-84E3ECC3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2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AB51-8DD2-36BF-3A0F-20842EEE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987022-0836-ECDE-C99A-1E974BEC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629EE-85E2-0930-1471-725F7B58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44CD4-A618-D510-F67C-DA28C456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5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3669F3-15E3-4070-AACD-9492FBE8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6D26F-8C92-17FC-AF28-7FF0961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5D08D-6ECE-DECD-408E-0F3D1F1C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4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0E15-F79F-0D19-811F-EA2C589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2CC84-0DE2-B3D6-2531-C8B24984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C87B7-330B-CB95-3786-F6E094EE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CCA30-322C-AEE5-C508-4B9B22B5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B5942-05F8-C5CD-9720-583B566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E4144-5D2C-49D3-5106-7E33CBCE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1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69F5-741B-E3E1-DD0A-FBE2EE0A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ABBB7-3DC9-3074-CC39-94ECE0C65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28FD3-5CA4-A66D-BAE1-0DC7874A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C38C2-E666-8E6B-EE37-6F9B0670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9DE45-5D3C-B48B-A795-698FEE7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01131-624A-9088-4F92-A3CC8E6A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99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C347-C074-05D1-EBBC-1A9DB743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D565A-D3AA-78D7-C9E1-DFB6BD49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47CE4-0D8F-B5A3-B018-3ACE0237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3AC1-015D-FA49-BCA9-9AB856931ECE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6B9FB-1061-6246-1494-C5A5DBAB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C6C1-54CB-9CB9-EF0F-AC1584BCF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8540-9F3F-184E-9532-62508AAF36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9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9765F8-F19B-2DDB-DAFA-7620CC4C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5" y="2037503"/>
            <a:ext cx="11513569" cy="2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06721-BFD5-938C-50EA-156043DC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125B7-36CC-DD15-4F3D-379E8B0B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1113" cy="5332414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init</a:t>
            </a:r>
            <a:r>
              <a:rPr kumimoji="1" lang="en-US" altLang="zh-CN" dirty="0"/>
              <a:t> with </a:t>
            </a:r>
            <a:r>
              <a:rPr kumimoji="1" lang="en-US" altLang="zh-CN" b="1" dirty="0"/>
              <a:t>GPT-J 6B</a:t>
            </a:r>
          </a:p>
          <a:p>
            <a:r>
              <a:rPr kumimoji="1" lang="en-US" altLang="zh-CN" dirty="0"/>
              <a:t>Corpus:</a:t>
            </a:r>
          </a:p>
          <a:p>
            <a:pPr lvl="1"/>
            <a:r>
              <a:rPr kumimoji="1" lang="en-US" altLang="zh-CN" dirty="0"/>
              <a:t>a subset of </a:t>
            </a:r>
            <a:r>
              <a:rPr kumimoji="1" lang="en-US" altLang="zh-CN" dirty="0" err="1"/>
              <a:t>CCNet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 up to 25k examples per API.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4BE165-0995-5887-0AA1-227A8F1D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93"/>
          <a:stretch/>
        </p:blipFill>
        <p:spPr>
          <a:xfrm>
            <a:off x="6165191" y="4002589"/>
            <a:ext cx="5236422" cy="21582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BD464A-9F5B-6A2A-BE87-10224524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8" y="3612062"/>
            <a:ext cx="5286112" cy="2939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B390C1-4D19-B143-A59B-1C6F0B1D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27" y="588377"/>
            <a:ext cx="3953350" cy="28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3E0A-1584-BEFF-35C1-72D0783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4D979-5FD6-0092-D7C6-9B5F4009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46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We perform regular decoding until M produces the “→” token.</a:t>
            </a:r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We continue the decoding process after inserting both the response and the &lt;/API&gt; token.</a:t>
            </a:r>
          </a:p>
          <a:p>
            <a:r>
              <a:rPr kumimoji="1" lang="en-US" altLang="zh-CN" sz="2400" dirty="0"/>
              <a:t>greedy decoding except for &lt;API&gt;</a:t>
            </a:r>
          </a:p>
          <a:p>
            <a:pPr lvl="1"/>
            <a:r>
              <a:rPr kumimoji="1" lang="en-US" altLang="zh-CN" sz="2000" dirty="0"/>
              <a:t>whenever it is one of the k most likely tokens. (k = 10)</a:t>
            </a:r>
          </a:p>
          <a:p>
            <a:r>
              <a:rPr kumimoji="1" lang="en-US" altLang="zh-CN" sz="2400" dirty="0"/>
              <a:t>At most one API call per input</a:t>
            </a:r>
          </a:p>
          <a:p>
            <a:pPr lvl="1"/>
            <a:endParaRPr kumimoji="1" lang="en-US" altLang="zh-CN" sz="28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8D804C-CDE6-0D31-ACD7-13EE776D958A}"/>
              </a:ext>
            </a:extLst>
          </p:cNvPr>
          <p:cNvGrpSpPr/>
          <p:nvPr/>
        </p:nvGrpSpPr>
        <p:grpSpPr>
          <a:xfrm>
            <a:off x="3604995" y="2220622"/>
            <a:ext cx="4982010" cy="2053352"/>
            <a:chOff x="3604995" y="2708302"/>
            <a:chExt cx="4982010" cy="20533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FDB7528-6589-2ECF-EFFA-CD589787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993"/>
            <a:stretch/>
          </p:blipFill>
          <p:spPr>
            <a:xfrm>
              <a:off x="3604995" y="2708302"/>
              <a:ext cx="4982010" cy="2053352"/>
            </a:xfrm>
            <a:prstGeom prst="rect">
              <a:avLst/>
            </a:prstGeom>
          </p:spPr>
        </p:pic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C3677C9-4736-68E9-75C1-7327D75046EF}"/>
                </a:ext>
              </a:extLst>
            </p:cNvPr>
            <p:cNvCxnSpPr/>
            <p:nvPr/>
          </p:nvCxnSpPr>
          <p:spPr>
            <a:xfrm>
              <a:off x="4497493" y="3169920"/>
              <a:ext cx="0" cy="1964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4289A772-DF74-300A-B602-C223E70217BE}"/>
                </a:ext>
              </a:extLst>
            </p:cNvPr>
            <p:cNvCxnSpPr/>
            <p:nvPr/>
          </p:nvCxnSpPr>
          <p:spPr>
            <a:xfrm>
              <a:off x="5367866" y="4001294"/>
              <a:ext cx="0" cy="1964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28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B017-AA29-2E78-B197-25EE2E8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68BE-5521-682E-B4FA-FBD34B52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Downstream tasks (zero-shot)</a:t>
            </a:r>
          </a:p>
          <a:p>
            <a:pPr lvl="1"/>
            <a:r>
              <a:rPr kumimoji="1" lang="en" altLang="zh-CN" dirty="0"/>
              <a:t>LAMA (language model analysis)</a:t>
            </a:r>
          </a:p>
          <a:p>
            <a:pPr lvl="1"/>
            <a:r>
              <a:rPr kumimoji="1" lang="en" altLang="zh-CN" dirty="0"/>
              <a:t>Math Datasets </a:t>
            </a:r>
          </a:p>
          <a:p>
            <a:pPr lvl="1"/>
            <a:r>
              <a:rPr kumimoji="1" lang="en" altLang="zh-CN" dirty="0"/>
              <a:t>Question Answering</a:t>
            </a:r>
          </a:p>
          <a:p>
            <a:pPr lvl="1"/>
            <a:r>
              <a:rPr kumimoji="1" lang="en" altLang="zh-CN" dirty="0"/>
              <a:t>Multilingual Question Answering</a:t>
            </a:r>
          </a:p>
          <a:p>
            <a:pPr lvl="1"/>
            <a:r>
              <a:rPr kumimoji="1" lang="en" altLang="zh-CN" dirty="0"/>
              <a:t>Temporal Datasets</a:t>
            </a:r>
          </a:p>
          <a:p>
            <a:pPr lvl="1"/>
            <a:endParaRPr kumimoji="1" lang="en" altLang="zh-CN" dirty="0"/>
          </a:p>
          <a:p>
            <a:r>
              <a:rPr kumimoji="1" lang="en" altLang="zh-CN" dirty="0"/>
              <a:t>Language modeling</a:t>
            </a:r>
          </a:p>
          <a:p>
            <a:r>
              <a:rPr kumimoji="1" lang="en" altLang="zh-CN" dirty="0"/>
              <a:t>Scaling Laws</a:t>
            </a:r>
          </a:p>
          <a:p>
            <a:r>
              <a:rPr kumimoji="1" lang="en" altLang="zh-CN" dirty="0"/>
              <a:t>Ablation: </a:t>
            </a:r>
            <a:r>
              <a:rPr kumimoji="1" lang="en" altLang="zh-CN" i="1" dirty="0"/>
              <a:t>k </a:t>
            </a:r>
            <a:r>
              <a:rPr kumimoji="1" lang="en" altLang="zh-CN" dirty="0"/>
              <a:t>for &lt;API&gt; token</a:t>
            </a:r>
          </a:p>
        </p:txBody>
      </p:sp>
    </p:spTree>
    <p:extLst>
      <p:ext uri="{BB962C8B-B14F-4D97-AF65-F5344CB8AC3E}">
        <p14:creationId xmlns:p14="http://schemas.microsoft.com/office/powerpoint/2010/main" val="10022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B017-AA29-2E78-B197-25EE2E8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(zero-shot)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68BE-5521-682E-B4FA-FBD34B52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zh-CN" dirty="0"/>
              <a:t>LAMA (language model analysis)</a:t>
            </a:r>
          </a:p>
          <a:p>
            <a:pPr lvl="1"/>
            <a:r>
              <a:rPr kumimoji="1" lang="en" altLang="zh-CN" dirty="0" err="1"/>
              <a:t>SQuAD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GoogleRE</a:t>
            </a:r>
            <a:r>
              <a:rPr kumimoji="1" lang="en" altLang="zh-CN" dirty="0"/>
              <a:t> and T-Rex subset</a:t>
            </a:r>
          </a:p>
          <a:p>
            <a:pPr lvl="1"/>
            <a:r>
              <a:rPr kumimoji="1" lang="en" altLang="zh-CN" dirty="0"/>
              <a:t>complete a short statement with a missing fact (e.g., a date or a place).</a:t>
            </a:r>
          </a:p>
          <a:p>
            <a:pPr lvl="1"/>
            <a:r>
              <a:rPr kumimoji="1" lang="en" altLang="zh-CN" dirty="0"/>
              <a:t>check whether the correct word is within the first 5 words predicted by the model</a:t>
            </a:r>
          </a:p>
          <a:p>
            <a:pPr lvl="1"/>
            <a:r>
              <a:rPr kumimoji="1" lang="en" altLang="zh-CN" b="1" dirty="0"/>
              <a:t>disable the Wikipedia Search API</a:t>
            </a:r>
          </a:p>
          <a:p>
            <a:r>
              <a:rPr kumimoji="1" lang="en" altLang="zh-CN" dirty="0"/>
              <a:t>Math Datasets </a:t>
            </a:r>
          </a:p>
          <a:p>
            <a:pPr lvl="1"/>
            <a:r>
              <a:rPr kumimoji="1" lang="en" altLang="zh-CN" dirty="0" err="1"/>
              <a:t>ASDiv</a:t>
            </a:r>
            <a:r>
              <a:rPr kumimoji="1" lang="en" altLang="zh-CN" dirty="0"/>
              <a:t>, SVAMP and MAWPS</a:t>
            </a:r>
          </a:p>
          <a:p>
            <a:pPr lvl="1"/>
            <a:r>
              <a:rPr kumimoji="1" lang="en" altLang="zh-CN" dirty="0"/>
              <a:t>check for the first predicted number</a:t>
            </a:r>
          </a:p>
          <a:p>
            <a:r>
              <a:rPr kumimoji="1" lang="en" altLang="zh-CN" dirty="0"/>
              <a:t>Question Answering</a:t>
            </a:r>
          </a:p>
          <a:p>
            <a:pPr lvl="1"/>
            <a:r>
              <a:rPr kumimoji="1" lang="en" altLang="zh-CN" dirty="0"/>
              <a:t>Web Questions, Natural Questions and </a:t>
            </a:r>
            <a:r>
              <a:rPr kumimoji="1" lang="en" altLang="zh-CN" dirty="0" err="1"/>
              <a:t>TriviaQA</a:t>
            </a:r>
            <a:endParaRPr kumimoji="1" lang="en" altLang="zh-CN" dirty="0"/>
          </a:p>
          <a:p>
            <a:pPr lvl="1"/>
            <a:r>
              <a:rPr kumimoji="1" lang="en" altLang="zh-CN" dirty="0"/>
              <a:t>check whether the correct word is within the first 20 words predicted by the model</a:t>
            </a:r>
          </a:p>
          <a:p>
            <a:pPr lvl="1"/>
            <a:r>
              <a:rPr kumimoji="1" lang="en" altLang="zh-CN" b="1" dirty="0"/>
              <a:t>disable the question answering tool</a:t>
            </a:r>
          </a:p>
          <a:p>
            <a:r>
              <a:rPr kumimoji="1" lang="en" altLang="zh-CN" dirty="0"/>
              <a:t>Multilingual Question Answering</a:t>
            </a:r>
          </a:p>
          <a:p>
            <a:pPr lvl="1"/>
            <a:r>
              <a:rPr kumimoji="1" lang="en" altLang="zh-CN" dirty="0"/>
              <a:t>MLQA: the context is in English and the questions is in other languages</a:t>
            </a:r>
          </a:p>
          <a:p>
            <a:pPr lvl="1"/>
            <a:r>
              <a:rPr kumimoji="1" lang="en" altLang="zh-CN" dirty="0"/>
              <a:t>check whether the correct word is within the first 10 words predicted by the model</a:t>
            </a:r>
          </a:p>
          <a:p>
            <a:r>
              <a:rPr kumimoji="1" lang="en" altLang="zh-CN" dirty="0"/>
              <a:t>Temporal Datasets</a:t>
            </a:r>
          </a:p>
          <a:p>
            <a:pPr lvl="1"/>
            <a:r>
              <a:rPr kumimoji="1" lang="en" altLang="zh-CN" dirty="0"/>
              <a:t>TEMPLAMA and a new dataset</a:t>
            </a:r>
          </a:p>
          <a:p>
            <a:pPr lvl="1"/>
            <a:endParaRPr kumimoji="1"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D21C2-AEE9-52B0-8C16-A100267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73" y="5834334"/>
            <a:ext cx="2267374" cy="2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5120-3CC7-FDEA-F7FE-C8BC0C1A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LAMA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0AB31A-2651-9193-CE65-48AF963B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76" y="2052761"/>
            <a:ext cx="4235957" cy="27524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3B2E14-8B4F-9397-1B85-48FDE7DED7B5}"/>
              </a:ext>
            </a:extLst>
          </p:cNvPr>
          <p:cNvSpPr txBox="1"/>
          <p:nvPr/>
        </p:nvSpPr>
        <p:spPr>
          <a:xfrm>
            <a:off x="8572923" y="2600960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98.1%</a:t>
            </a:r>
            <a:r>
              <a:rPr kumimoji="1" lang="zh-CN" altLang="en-US" dirty="0"/>
              <a:t> </a:t>
            </a:r>
            <a:r>
              <a:rPr kumimoji="1" lang="en" altLang="zh-CN" dirty="0"/>
              <a:t>question answering tool</a:t>
            </a:r>
            <a:endParaRPr kumimoji="1" lang="en-US" altLang="zh-CN" dirty="0"/>
          </a:p>
          <a:p>
            <a:r>
              <a:rPr kumimoji="1" lang="en-US" altLang="zh-CN" dirty="0"/>
              <a:t>0.7%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</a:p>
          <a:p>
            <a:r>
              <a:rPr kumimoji="1" lang="en-US" altLang="zh-CN" dirty="0"/>
              <a:t>1.2% no tool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76B340-1BF4-8694-EAEB-81BC9BB9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61"/>
            <a:ext cx="3693160" cy="4351338"/>
          </a:xfrm>
        </p:spPr>
        <p:txBody>
          <a:bodyPr>
            <a:normAutofit/>
          </a:bodyPr>
          <a:lstStyle/>
          <a:p>
            <a:r>
              <a:rPr kumimoji="1" lang="en" altLang="zh-CN" sz="1800" dirty="0"/>
              <a:t>LAMA (language model analysis)</a:t>
            </a:r>
          </a:p>
          <a:p>
            <a:pPr lvl="1"/>
            <a:r>
              <a:rPr kumimoji="1" lang="en" altLang="zh-CN" sz="1600" dirty="0" err="1"/>
              <a:t>SQuAD</a:t>
            </a:r>
            <a:r>
              <a:rPr kumimoji="1" lang="en" altLang="zh-CN" sz="1600" dirty="0"/>
              <a:t>, </a:t>
            </a:r>
            <a:r>
              <a:rPr kumimoji="1" lang="en" altLang="zh-CN" sz="1600" dirty="0" err="1"/>
              <a:t>GoogleRE</a:t>
            </a:r>
            <a:r>
              <a:rPr kumimoji="1" lang="en" altLang="zh-CN" sz="1600" dirty="0"/>
              <a:t> and T-Rex subset</a:t>
            </a:r>
          </a:p>
          <a:p>
            <a:pPr lvl="1"/>
            <a:r>
              <a:rPr kumimoji="1" lang="en" altLang="zh-CN" sz="1600" dirty="0"/>
              <a:t>complete a short statement with a missing fact (e.g., a date or a place).</a:t>
            </a:r>
          </a:p>
          <a:p>
            <a:pPr lvl="1"/>
            <a:r>
              <a:rPr kumimoji="1" lang="en" altLang="zh-CN" sz="1600" dirty="0"/>
              <a:t>check whether the correct word is within the first 5 words predicted by the model</a:t>
            </a:r>
          </a:p>
          <a:p>
            <a:pPr lvl="1"/>
            <a:r>
              <a:rPr kumimoji="1" lang="en" altLang="zh-CN" sz="1600" b="1" dirty="0"/>
              <a:t>disable the Wikipedia Search API</a:t>
            </a:r>
          </a:p>
          <a:p>
            <a:pPr lvl="1"/>
            <a:endParaRPr kumimoji="1"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7743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B7651-4206-0696-C337-C5C7B20A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2BE9CA-4827-F1D5-7636-C1A9F4FF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914208"/>
            <a:ext cx="4277466" cy="27932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4076F-9E3B-6413-801A-A059B4E48A5D}"/>
              </a:ext>
            </a:extLst>
          </p:cNvPr>
          <p:cNvSpPr txBox="1"/>
          <p:nvPr/>
        </p:nvSpPr>
        <p:spPr>
          <a:xfrm>
            <a:off x="8707120" y="276352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97.9% calculator tool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48DE34D-D496-465A-5506-2930F5CD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208"/>
            <a:ext cx="3784600" cy="435133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Math Datasets </a:t>
            </a:r>
          </a:p>
          <a:p>
            <a:pPr lvl="1"/>
            <a:r>
              <a:rPr kumimoji="1" lang="en" altLang="zh-CN" sz="1800" dirty="0" err="1"/>
              <a:t>ASDiv</a:t>
            </a:r>
            <a:r>
              <a:rPr kumimoji="1" lang="en" altLang="zh-CN" sz="1800" dirty="0"/>
              <a:t>, SVAMP and MAWPS</a:t>
            </a:r>
          </a:p>
          <a:p>
            <a:pPr lvl="1"/>
            <a:r>
              <a:rPr kumimoji="1" lang="en" altLang="zh-CN" sz="1800" dirty="0"/>
              <a:t>check for the first predicted number</a:t>
            </a:r>
          </a:p>
          <a:p>
            <a:pPr lvl="1"/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7998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5B78-B724-C2B9-B911-ED610D10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QA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1B9E3-DBFC-3454-E28A-CDA743AA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03" y="1768263"/>
            <a:ext cx="4832726" cy="31830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F01CE0-1165-0D3C-EA71-27CF7C73F3CC}"/>
              </a:ext>
            </a:extLst>
          </p:cNvPr>
          <p:cNvSpPr txBox="1"/>
          <p:nvPr/>
        </p:nvSpPr>
        <p:spPr>
          <a:xfrm>
            <a:off x="8997950" y="2843213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99.3% Wikipedia search API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D754CA-FA4E-7350-CE00-E35D4787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263"/>
            <a:ext cx="3354493" cy="435133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Question Answering</a:t>
            </a:r>
          </a:p>
          <a:p>
            <a:pPr lvl="1"/>
            <a:r>
              <a:rPr kumimoji="1" lang="en" altLang="zh-CN" sz="1800" dirty="0"/>
              <a:t>Web Questions, Natural Questions and </a:t>
            </a:r>
            <a:r>
              <a:rPr kumimoji="1" lang="en" altLang="zh-CN" sz="1800" dirty="0" err="1"/>
              <a:t>TriviaQA</a:t>
            </a:r>
            <a:endParaRPr kumimoji="1" lang="en" altLang="zh-CN" sz="1800" dirty="0"/>
          </a:p>
          <a:p>
            <a:pPr lvl="1"/>
            <a:r>
              <a:rPr kumimoji="1" lang="en" altLang="zh-CN" sz="1800" dirty="0"/>
              <a:t>check whether the correct word is within the first 20 words predicted by the model</a:t>
            </a:r>
          </a:p>
          <a:p>
            <a:pPr lvl="1"/>
            <a:r>
              <a:rPr kumimoji="1" lang="en" altLang="zh-CN" sz="1800" b="1" dirty="0"/>
              <a:t>disable the question answering tool</a:t>
            </a:r>
          </a:p>
          <a:p>
            <a:pPr lvl="1"/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3660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5B78-B724-C2B9-B911-ED610D10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Multilingual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01CE0-1165-0D3C-EA71-27CF7C73F3CC}"/>
              </a:ext>
            </a:extLst>
          </p:cNvPr>
          <p:cNvSpPr txBox="1"/>
          <p:nvPr/>
        </p:nvSpPr>
        <p:spPr>
          <a:xfrm>
            <a:off x="8997950" y="1672061"/>
            <a:ext cx="2516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63.8% to 94.9% machine translation tool for different languages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only 7.3% for Hindi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D754CA-FA4E-7350-CE00-E35D4787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263"/>
            <a:ext cx="3354493" cy="435133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Multilingual Question Answering</a:t>
            </a:r>
          </a:p>
          <a:p>
            <a:pPr lvl="1"/>
            <a:r>
              <a:rPr kumimoji="1" lang="en" altLang="zh-CN" sz="1800" dirty="0"/>
              <a:t>MLQA: the context is in English and the questions is in other languages</a:t>
            </a:r>
          </a:p>
          <a:p>
            <a:pPr lvl="1"/>
            <a:r>
              <a:rPr kumimoji="1" lang="en" altLang="zh-CN" sz="1800" dirty="0"/>
              <a:t>check whether the correct word is within the first 10 words predicted by the model</a:t>
            </a:r>
          </a:p>
          <a:p>
            <a:pPr lvl="1"/>
            <a:endParaRPr kumimoji="1" lang="en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533A22-5268-952B-F760-D5F34D6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78" y="1253331"/>
            <a:ext cx="43994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5B78-B724-C2B9-B911-ED610D10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Multilingual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01CE0-1165-0D3C-EA71-27CF7C73F3CC}"/>
              </a:ext>
            </a:extLst>
          </p:cNvPr>
          <p:cNvSpPr txBox="1"/>
          <p:nvPr/>
        </p:nvSpPr>
        <p:spPr>
          <a:xfrm>
            <a:off x="8960293" y="2349394"/>
            <a:ext cx="2516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mostly to the Wikipedia search and question answering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54.8% calendar tool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D754CA-FA4E-7350-CE00-E35D4787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263"/>
            <a:ext cx="3354493" cy="435133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Temporal Datasets</a:t>
            </a:r>
          </a:p>
          <a:p>
            <a:pPr lvl="1"/>
            <a:r>
              <a:rPr kumimoji="1" lang="en" altLang="zh-CN" sz="1800" dirty="0"/>
              <a:t>TEMPLAMA and a new dataset</a:t>
            </a:r>
          </a:p>
          <a:p>
            <a:pPr lvl="1"/>
            <a:r>
              <a:rPr kumimoji="1" lang="en" altLang="zh-CN" sz="1800" i="1" dirty="0"/>
              <a:t>Cristiano Ronaldo plays for </a:t>
            </a:r>
            <a:r>
              <a:rPr kumimoji="1" lang="en" altLang="zh-CN" sz="1800" i="1" u="sng" dirty="0"/>
              <a:t>the years between 2010 and 2020.</a:t>
            </a:r>
          </a:p>
          <a:p>
            <a:pPr lvl="1"/>
            <a:r>
              <a:rPr kumimoji="1" lang="en" altLang="zh-CN" sz="1800" i="1" dirty="0"/>
              <a:t>What day of the week was it 30 days ago?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C779C6-FE18-19FF-5EC9-5C550F77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93" y="1996651"/>
            <a:ext cx="4767600" cy="28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73B4-4D9A-2C67-BE90-6E2DE7A5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Modeling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26B797-64E7-AFA1-E799-FC6BAFA1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07" y="1943100"/>
            <a:ext cx="5892800" cy="297180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D93495D-0B9D-1B9A-67E5-AC67C179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263"/>
            <a:ext cx="3354493" cy="435133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Language Modeling</a:t>
            </a:r>
          </a:p>
          <a:p>
            <a:pPr lvl="1"/>
            <a:r>
              <a:rPr kumimoji="1" lang="en" altLang="zh-CN" sz="1800" dirty="0" err="1"/>
              <a:t>WikiText</a:t>
            </a:r>
            <a:endParaRPr kumimoji="1" lang="en" altLang="zh-CN" sz="1800" dirty="0"/>
          </a:p>
          <a:p>
            <a:pPr lvl="1"/>
            <a:r>
              <a:rPr kumimoji="1" lang="en" altLang="zh-CN" sz="1800" i="1" dirty="0"/>
              <a:t>a subset of 10,000 randomly selected documents from </a:t>
            </a:r>
            <a:r>
              <a:rPr kumimoji="1" lang="en" altLang="zh-CN" sz="1800" i="1" dirty="0" err="1"/>
              <a:t>CCNet</a:t>
            </a:r>
            <a:r>
              <a:rPr kumimoji="1" lang="en" altLang="zh-CN" sz="1800" i="1" dirty="0"/>
              <a:t> that were not used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847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3C4B-48EA-09BA-56BF-D0BE2B5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8CC99-4B17-A78C-8FF4-8D9AA75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en" altLang="zh-CN" dirty="0"/>
              <a:t>Language 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en" altLang="zh-CN" dirty="0"/>
              <a:t>imitations</a:t>
            </a:r>
          </a:p>
          <a:p>
            <a:pPr marL="685800" lvl="2">
              <a:spcBef>
                <a:spcPts val="1000"/>
              </a:spcBef>
            </a:pPr>
            <a:r>
              <a:rPr kumimoji="1" lang="en" altLang="zh-CN" sz="2400" dirty="0"/>
              <a:t>access up-to-date information on recent events</a:t>
            </a:r>
          </a:p>
          <a:p>
            <a:pPr lvl="1"/>
            <a:r>
              <a:rPr kumimoji="1" lang="en" altLang="zh-CN" dirty="0"/>
              <a:t>the related tendency to hallucinate facts</a:t>
            </a:r>
          </a:p>
          <a:p>
            <a:pPr lvl="1"/>
            <a:r>
              <a:rPr kumimoji="1" lang="en" altLang="zh-CN" dirty="0"/>
              <a:t>difficulties in understanding low-resource languages</a:t>
            </a:r>
          </a:p>
          <a:p>
            <a:pPr lvl="1"/>
            <a:r>
              <a:rPr kumimoji="1" lang="en" altLang="zh-CN" dirty="0"/>
              <a:t>a lack of mathematical skills to perform precise calculations</a:t>
            </a:r>
          </a:p>
          <a:p>
            <a:pPr lvl="1"/>
            <a:r>
              <a:rPr kumimoji="1" lang="en" altLang="zh-CN" dirty="0"/>
              <a:t>an unawareness of the progression of time</a:t>
            </a:r>
          </a:p>
          <a:p>
            <a:r>
              <a:rPr kumimoji="1" lang="en" altLang="zh-CN" dirty="0"/>
              <a:t>Existing approaches:</a:t>
            </a:r>
          </a:p>
          <a:p>
            <a:pPr lvl="1"/>
            <a:r>
              <a:rPr kumimoji="1" lang="en" altLang="zh-CN" dirty="0"/>
              <a:t>(supervised finetuning) rely on large amounts of human annotations</a:t>
            </a:r>
          </a:p>
          <a:p>
            <a:pPr lvl="1"/>
            <a:r>
              <a:rPr kumimoji="1" lang="en" altLang="zh-CN" dirty="0"/>
              <a:t>(in-context learning) limit tool use to task-specific settings only</a:t>
            </a:r>
          </a:p>
          <a:p>
            <a:r>
              <a:rPr kumimoji="1" lang="en" altLang="zh-CN" dirty="0"/>
              <a:t>In this paper:</a:t>
            </a:r>
          </a:p>
          <a:p>
            <a:pPr lvl="1"/>
            <a:r>
              <a:rPr kumimoji="1" lang="en" altLang="zh-CN" dirty="0"/>
              <a:t>self-supervised way to generate annotations</a:t>
            </a:r>
          </a:p>
          <a:p>
            <a:pPr lvl="1"/>
            <a:r>
              <a:rPr kumimoji="1" lang="en" altLang="zh-CN" dirty="0"/>
              <a:t>not lose LM</a:t>
            </a:r>
            <a:r>
              <a:rPr kumimoji="1" lang="en-US" altLang="zh-CN" dirty="0"/>
              <a:t>’s</a:t>
            </a:r>
            <a:r>
              <a:rPr kumimoji="1" lang="en" altLang="zh-CN" dirty="0"/>
              <a:t> generality</a:t>
            </a:r>
          </a:p>
          <a:p>
            <a:pPr lvl="1"/>
            <a:r>
              <a:rPr kumimoji="1" lang="en" altLang="zh-CN" dirty="0"/>
              <a:t>LMs decide </a:t>
            </a:r>
            <a:r>
              <a:rPr kumimoji="1" lang="en" altLang="zh-CN" i="1" dirty="0"/>
              <a:t>when</a:t>
            </a:r>
            <a:r>
              <a:rPr kumimoji="1" lang="en" altLang="zh-CN" dirty="0"/>
              <a:t> and </a:t>
            </a:r>
            <a:r>
              <a:rPr kumimoji="1" lang="en" altLang="zh-CN" i="1" dirty="0"/>
              <a:t>how</a:t>
            </a:r>
            <a:r>
              <a:rPr kumimoji="1" lang="en" altLang="zh-CN" dirty="0"/>
              <a:t> to use </a:t>
            </a:r>
            <a:r>
              <a:rPr kumimoji="1" lang="en" altLang="zh-CN" i="1" dirty="0"/>
              <a:t>which</a:t>
            </a:r>
            <a:r>
              <a:rPr kumimoji="1" lang="en" altLang="zh-CN" dirty="0"/>
              <a:t> tool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03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3ECC-A83C-4425-ABED-078FD300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Scaling Laws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2AF06-DE6C-E4C8-60BA-AE3026F4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34237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GPT-J </a:t>
            </a:r>
          </a:p>
          <a:p>
            <a:pPr lvl="1"/>
            <a:r>
              <a:rPr kumimoji="1" lang="en-US" altLang="zh-CN" dirty="0"/>
              <a:t>6B</a:t>
            </a:r>
          </a:p>
          <a:p>
            <a:r>
              <a:rPr kumimoji="1" lang="en-US" altLang="zh-CN" dirty="0"/>
              <a:t>GPT2 </a:t>
            </a:r>
          </a:p>
          <a:p>
            <a:pPr lvl="1"/>
            <a:r>
              <a:rPr kumimoji="1" lang="en-US" altLang="zh-CN" dirty="0"/>
              <a:t>124M</a:t>
            </a:r>
          </a:p>
          <a:p>
            <a:pPr lvl="1"/>
            <a:r>
              <a:rPr kumimoji="1" lang="en-US" altLang="zh-CN" dirty="0"/>
              <a:t>355M</a:t>
            </a:r>
          </a:p>
          <a:p>
            <a:pPr lvl="1"/>
            <a:r>
              <a:rPr kumimoji="1" lang="en-US" altLang="zh-CN" b="1" dirty="0"/>
              <a:t>775M</a:t>
            </a:r>
          </a:p>
          <a:p>
            <a:pPr lvl="1"/>
            <a:r>
              <a:rPr kumimoji="1" lang="en-US" altLang="zh-CN" dirty="0"/>
              <a:t>1.6B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DFCB2-4BA9-38D2-6D40-2C85F150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39" y="1608667"/>
            <a:ext cx="7781753" cy="39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DAA94-8721-E882-D911-2ABF1D64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Ablation: k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77CD82-860B-B8DF-A027-2DD810093B5F}"/>
              </a:ext>
            </a:extLst>
          </p:cNvPr>
          <p:cNvSpPr txBox="1"/>
          <p:nvPr/>
        </p:nvSpPr>
        <p:spPr>
          <a:xfrm>
            <a:off x="838200" y="2023794"/>
            <a:ext cx="3808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zh-CN" altLang="en-US" dirty="0"/>
              <a:t>ncreasing k leads to the model doing API calls for more examples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T-REX, there is already a clear improvement in performance with k=1.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For </a:t>
            </a:r>
            <a:r>
              <a:rPr lang="en" altLang="zh-CN" dirty="0" err="1"/>
              <a:t>WebQS</a:t>
            </a:r>
            <a:r>
              <a:rPr lang="en" altLang="zh-CN" dirty="0"/>
              <a:t> the model only starts to make a substantial number of API calls as we slightly increase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For k = 1, the model can decide to call APIs for examples that it would perform particularly badly on without making API calls.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897F19-E661-4DEE-1E63-832DA905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65" y="1943945"/>
            <a:ext cx="4314321" cy="35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3E0A-1584-BEFF-35C1-72D0783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4D979-5FD6-0092-D7C6-9B5F4009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46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We perform regular decoding until M produces the “→” token.</a:t>
            </a:r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We continue the decoding process after inserting both the response and the &lt;/API&gt; token.</a:t>
            </a:r>
          </a:p>
          <a:p>
            <a:r>
              <a:rPr kumimoji="1" lang="en-US" altLang="zh-CN" sz="2400" b="1" dirty="0"/>
              <a:t>greedy decoding except for &lt;API&gt;</a:t>
            </a:r>
          </a:p>
          <a:p>
            <a:pPr lvl="1"/>
            <a:r>
              <a:rPr kumimoji="1" lang="en-US" altLang="zh-CN" sz="2000" b="1" dirty="0"/>
              <a:t>whenever it is one of the k most likely tokens. (k = 10)</a:t>
            </a:r>
          </a:p>
          <a:p>
            <a:r>
              <a:rPr kumimoji="1" lang="en-US" altLang="zh-CN" sz="2400" dirty="0"/>
              <a:t>At most one API call per input</a:t>
            </a:r>
          </a:p>
          <a:p>
            <a:pPr lvl="1"/>
            <a:endParaRPr kumimoji="1" lang="en-US" altLang="zh-CN" sz="28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8D804C-CDE6-0D31-ACD7-13EE776D958A}"/>
              </a:ext>
            </a:extLst>
          </p:cNvPr>
          <p:cNvGrpSpPr/>
          <p:nvPr/>
        </p:nvGrpSpPr>
        <p:grpSpPr>
          <a:xfrm>
            <a:off x="3604995" y="2220622"/>
            <a:ext cx="4982010" cy="2053352"/>
            <a:chOff x="3604995" y="2708302"/>
            <a:chExt cx="4982010" cy="20533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FDB7528-6589-2ECF-EFFA-CD589787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993"/>
            <a:stretch/>
          </p:blipFill>
          <p:spPr>
            <a:xfrm>
              <a:off x="3604995" y="2708302"/>
              <a:ext cx="4982010" cy="2053352"/>
            </a:xfrm>
            <a:prstGeom prst="rect">
              <a:avLst/>
            </a:prstGeom>
          </p:spPr>
        </p:pic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C3677C9-4736-68E9-75C1-7327D75046EF}"/>
                </a:ext>
              </a:extLst>
            </p:cNvPr>
            <p:cNvCxnSpPr/>
            <p:nvPr/>
          </p:nvCxnSpPr>
          <p:spPr>
            <a:xfrm>
              <a:off x="4497493" y="3169920"/>
              <a:ext cx="0" cy="1964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4289A772-DF74-300A-B602-C223E70217BE}"/>
                </a:ext>
              </a:extLst>
            </p:cNvPr>
            <p:cNvCxnSpPr/>
            <p:nvPr/>
          </p:nvCxnSpPr>
          <p:spPr>
            <a:xfrm>
              <a:off x="5367866" y="4001294"/>
              <a:ext cx="0" cy="1964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71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84CB-3AED-86AD-F673-228A3D1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5D21C-4125-733B-BA23-3A0BD7F0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5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new framework to incorporate knowledge into LMs.</a:t>
            </a:r>
          </a:p>
          <a:p>
            <a:pPr lvl="1"/>
            <a:r>
              <a:rPr kumimoji="1" lang="en-US" altLang="zh-CN" dirty="0"/>
              <a:t>two-stage retrieval approach</a:t>
            </a:r>
          </a:p>
          <a:p>
            <a:pPr lvl="2"/>
            <a:r>
              <a:rPr kumimoji="1" lang="en-US" altLang="zh-CN" b="1" dirty="0"/>
              <a:t>retrieval result as prefix</a:t>
            </a:r>
          </a:p>
          <a:p>
            <a:pPr lvl="2"/>
            <a:r>
              <a:rPr kumimoji="1" lang="en-US" altLang="zh-CN" dirty="0"/>
              <a:t>retrieval-&gt;finetuning</a:t>
            </a:r>
          </a:p>
          <a:p>
            <a:pPr lvl="2"/>
            <a:r>
              <a:rPr kumimoji="1" lang="en-US" altLang="zh-CN" dirty="0"/>
              <a:t>retrieval-&gt;in-context learning</a:t>
            </a:r>
          </a:p>
        </p:txBody>
      </p:sp>
    </p:spTree>
    <p:extLst>
      <p:ext uri="{BB962C8B-B14F-4D97-AF65-F5344CB8AC3E}">
        <p14:creationId xmlns:p14="http://schemas.microsoft.com/office/powerpoint/2010/main" val="18756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5019-BEAF-17EC-CEC7-D3E95F3D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Tools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3A0DC1-F5E7-8EB3-4213-7B08F5069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93"/>
          <a:stretch/>
        </p:blipFill>
        <p:spPr>
          <a:xfrm>
            <a:off x="1106065" y="1690688"/>
            <a:ext cx="5236422" cy="21582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7B9566-7D88-4FB4-868D-55832A28C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17"/>
          <a:stretch/>
        </p:blipFill>
        <p:spPr>
          <a:xfrm>
            <a:off x="6342487" y="731697"/>
            <a:ext cx="5236422" cy="3225048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959C1E-FC83-A74B-351A-B0A90ACBBF5E}"/>
              </a:ext>
            </a:extLst>
          </p:cNvPr>
          <p:cNvGrpSpPr/>
          <p:nvPr/>
        </p:nvGrpSpPr>
        <p:grpSpPr>
          <a:xfrm>
            <a:off x="1402325" y="3885604"/>
            <a:ext cx="9880324" cy="2793407"/>
            <a:chOff x="2062052" y="4064593"/>
            <a:chExt cx="9880324" cy="279340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6A6A1CD-FF5F-7382-D404-A755AA9B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052" y="4064593"/>
              <a:ext cx="8560869" cy="2793407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4F8305-FAFF-F844-15CB-1230443E938F}"/>
                </a:ext>
              </a:extLst>
            </p:cNvPr>
            <p:cNvSpPr txBox="1"/>
            <p:nvPr/>
          </p:nvSpPr>
          <p:spPr>
            <a:xfrm>
              <a:off x="10479691" y="6123543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NLLB</a:t>
              </a:r>
              <a:r>
                <a:rPr lang="en-US" altLang="zh-CN" dirty="0"/>
                <a:t> 600M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56D8F0-ACAD-37EF-69BE-D9F06F3B91D6}"/>
                </a:ext>
              </a:extLst>
            </p:cNvPr>
            <p:cNvSpPr txBox="1"/>
            <p:nvPr/>
          </p:nvSpPr>
          <p:spPr>
            <a:xfrm>
              <a:off x="10479692" y="4458563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dirty="0"/>
                <a:t>Atlas-</a:t>
              </a:r>
              <a:r>
                <a:rPr lang="en" altLang="zh-CN" dirty="0" err="1"/>
                <a:t>xxl</a:t>
              </a:r>
              <a:r>
                <a:rPr lang="en" altLang="zh-CN" dirty="0"/>
                <a:t> 11B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160BB5-2088-2823-F4A5-ACF7A3D954F1}"/>
                </a:ext>
              </a:extLst>
            </p:cNvPr>
            <p:cNvSpPr txBox="1"/>
            <p:nvPr/>
          </p:nvSpPr>
          <p:spPr>
            <a:xfrm>
              <a:off x="10479693" y="5060871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dirty="0"/>
                <a:t>BM25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5019-BEAF-17EC-CEC7-D3E95F3D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F55EA-748F-F030-861B-EF75E939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" y="2614018"/>
            <a:ext cx="12082648" cy="40832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8490D4-0DEB-7C8B-3ECA-3BC501B999E6}"/>
              </a:ext>
            </a:extLst>
          </p:cNvPr>
          <p:cNvSpPr txBox="1"/>
          <p:nvPr/>
        </p:nvSpPr>
        <p:spPr>
          <a:xfrm>
            <a:off x="1193005" y="1367523"/>
            <a:ext cx="9805988" cy="1569660"/>
          </a:xfrm>
          <a:prstGeom prst="rect">
            <a:avLst/>
          </a:prstGeom>
          <a:noFill/>
          <a:ln w="3492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Construct a </a:t>
            </a:r>
            <a:r>
              <a:rPr kumimoji="1" lang="en" altLang="zh-CN" sz="2400" b="1" dirty="0"/>
              <a:t>annotated dataset </a:t>
            </a:r>
            <a:r>
              <a:rPr kumimoji="1" lang="en" altLang="zh-CN" sz="2400" dirty="0"/>
              <a:t>from a general purpose dataset with a self-supervised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b="1" dirty="0"/>
              <a:t>Fine-tune</a:t>
            </a:r>
            <a:r>
              <a:rPr kumimoji="1" lang="en" altLang="zh-CN" sz="2400" dirty="0"/>
              <a:t> the model with this new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b="1" dirty="0"/>
              <a:t>Inference</a:t>
            </a:r>
            <a:r>
              <a:rPr kumimoji="1" lang="en" altLang="zh-CN" sz="2400" dirty="0"/>
              <a:t> with API Call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26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E7A3A-93B2-6F47-E04B-549A7A23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Construction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1FF5E3-590C-7646-29D0-2A39C9E1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2154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F352E88-879B-B372-EB63-9C7017F65BBE}"/>
              </a:ext>
            </a:extLst>
          </p:cNvPr>
          <p:cNvSpPr txBox="1"/>
          <p:nvPr/>
        </p:nvSpPr>
        <p:spPr>
          <a:xfrm>
            <a:off x="1193006" y="3845084"/>
            <a:ext cx="9805988" cy="2677656"/>
          </a:xfrm>
          <a:prstGeom prst="rect">
            <a:avLst/>
          </a:prstGeom>
          <a:noFill/>
          <a:ln w="3492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Which </a:t>
            </a:r>
            <a:r>
              <a:rPr kumimoji="1" lang="en-US" altLang="zh-CN" sz="2400" b="1" dirty="0"/>
              <a:t>position</a:t>
            </a:r>
            <a:r>
              <a:rPr kumimoji="1" lang="en-US" altLang="zh-CN" sz="2400" dirty="0"/>
              <a:t> to call the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In-context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What </a:t>
            </a:r>
            <a:r>
              <a:rPr kumimoji="1" lang="en-US" altLang="zh-CN" sz="2400" b="1" dirty="0"/>
              <a:t>type</a:t>
            </a:r>
            <a:r>
              <a:rPr kumimoji="1" lang="en-US" altLang="zh-CN" sz="2400" dirty="0"/>
              <a:t> of API and what to </a:t>
            </a:r>
            <a:r>
              <a:rPr kumimoji="1" lang="en-US" altLang="zh-CN" sz="2400" b="1" dirty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In-context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simple heuristic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What kind of API call is </a:t>
            </a:r>
            <a:r>
              <a:rPr kumimoji="1" lang="en-US" altLang="zh-CN" sz="2400" b="1" dirty="0"/>
              <a:t>helpful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 LMs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Filtering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 generation loss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9C193C-F299-DBAD-62D9-22A730B3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84" y="4187536"/>
            <a:ext cx="5401916" cy="15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3891-2547-9F3F-1448-DFEA72A6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Sample API Calls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B6DF2-F72A-D7FB-52A1-4BF00FC4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54882" cy="476221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/>
              <a:t>position and input</a:t>
            </a:r>
          </a:p>
          <a:p>
            <a:endParaRPr kumimoji="1" lang="en-US" altLang="zh-CN" sz="2800" dirty="0"/>
          </a:p>
          <a:p>
            <a:pPr lvl="1"/>
            <a:r>
              <a:rPr kumimoji="1" lang="en-US" altLang="zh-CN" dirty="0"/>
              <a:t>keep top-5 positions in each sample</a:t>
            </a:r>
          </a:p>
          <a:p>
            <a:pPr lvl="1"/>
            <a:r>
              <a:rPr kumimoji="1" lang="en-US" altLang="zh-CN" dirty="0"/>
              <a:t>sample up to 5 API call inputs</a:t>
            </a:r>
          </a:p>
          <a:p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calculator: </a:t>
            </a:r>
          </a:p>
          <a:p>
            <a:pPr lvl="2"/>
            <a:r>
              <a:rPr kumimoji="1" lang="en-US" altLang="zh-CN" dirty="0"/>
              <a:t>3 number in 100 tokens</a:t>
            </a:r>
          </a:p>
          <a:p>
            <a:pPr lvl="2"/>
            <a:r>
              <a:rPr kumimoji="1" lang="en-US" altLang="zh-CN" dirty="0"/>
              <a:t>“=”, “equals”, “equal to”, “total of”, “average of” followed by a number</a:t>
            </a:r>
          </a:p>
          <a:p>
            <a:pPr lvl="2"/>
            <a:r>
              <a:rPr kumimoji="1" lang="en-US" altLang="zh-CN" dirty="0"/>
              <a:t>contain at least three numbers</a:t>
            </a:r>
          </a:p>
          <a:p>
            <a:pPr lvl="1"/>
            <a:r>
              <a:rPr kumimoji="1" lang="en-US" altLang="zh-CN" dirty="0"/>
              <a:t>MT:</a:t>
            </a:r>
          </a:p>
          <a:p>
            <a:pPr lvl="2"/>
            <a:r>
              <a:rPr kumimoji="1" lang="en-US" altLang="zh-CN" dirty="0"/>
              <a:t>contain text chunks in a language other than English preceded and followed by English text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DE882-AD6B-A4D7-F628-8F66F691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21" y="0"/>
            <a:ext cx="488077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1A472A-1B1B-B346-88C5-BC96ECF6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74" y="2237463"/>
            <a:ext cx="3648722" cy="5060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8665BC-2335-F5EA-A0AA-0CE384A17D98}"/>
              </a:ext>
            </a:extLst>
          </p:cNvPr>
          <p:cNvSpPr txBox="1"/>
          <p:nvPr/>
        </p:nvSpPr>
        <p:spPr>
          <a:xfrm>
            <a:off x="5173696" y="2305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&gt; 0.05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6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959B-1EEA-FC69-0B91-7831FA37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API Calls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ED0B06-876F-923D-1358-F0CF9906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02" y="1777370"/>
            <a:ext cx="5186795" cy="117649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F6ADD6-36C5-C731-E4D0-EE6A1793AA8A}"/>
              </a:ext>
            </a:extLst>
          </p:cNvPr>
          <p:cNvGrpSpPr/>
          <p:nvPr/>
        </p:nvGrpSpPr>
        <p:grpSpPr>
          <a:xfrm>
            <a:off x="1155837" y="3109666"/>
            <a:ext cx="9880324" cy="2793407"/>
            <a:chOff x="2062052" y="4064593"/>
            <a:chExt cx="9880324" cy="279340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17069F0-2087-9B61-A216-0BE52D62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052" y="4064593"/>
              <a:ext cx="8560869" cy="279340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85B2C00-CAB5-5F36-EB0B-325EF01BAF7B}"/>
                </a:ext>
              </a:extLst>
            </p:cNvPr>
            <p:cNvSpPr txBox="1"/>
            <p:nvPr/>
          </p:nvSpPr>
          <p:spPr>
            <a:xfrm>
              <a:off x="10479691" y="6123543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NLLB</a:t>
              </a:r>
              <a:r>
                <a:rPr lang="en-US" altLang="zh-CN" dirty="0"/>
                <a:t> 600M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555C8-38FD-71F7-1BF7-92E3ED110EFE}"/>
                </a:ext>
              </a:extLst>
            </p:cNvPr>
            <p:cNvSpPr txBox="1"/>
            <p:nvPr/>
          </p:nvSpPr>
          <p:spPr>
            <a:xfrm>
              <a:off x="10479692" y="4458563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dirty="0"/>
                <a:t>Atlas-</a:t>
              </a:r>
              <a:r>
                <a:rPr lang="en" altLang="zh-CN" dirty="0" err="1"/>
                <a:t>xxl</a:t>
              </a:r>
              <a:r>
                <a:rPr lang="en" altLang="zh-CN" dirty="0"/>
                <a:t> 11B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17DF6F-9DF6-554A-A0E3-3EB73F05C4FB}"/>
                </a:ext>
              </a:extLst>
            </p:cNvPr>
            <p:cNvSpPr txBox="1"/>
            <p:nvPr/>
          </p:nvSpPr>
          <p:spPr>
            <a:xfrm>
              <a:off x="10479693" y="5060871"/>
              <a:ext cx="14626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dirty="0"/>
                <a:t>BM25</a:t>
              </a:r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5E50ADB-7CF7-9387-5D19-F9B3F6656F07}"/>
              </a:ext>
            </a:extLst>
          </p:cNvPr>
          <p:cNvSpPr txBox="1"/>
          <p:nvPr/>
        </p:nvSpPr>
        <p:spPr>
          <a:xfrm>
            <a:off x="838200" y="6058877"/>
            <a:ext cx="10197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i="1" dirty="0"/>
              <a:t>In practice, we use the token sequences “ [”, “]” and “-&gt;” to represent “&lt;API&gt;”, “&lt;/API&gt;” and “→”, respectively.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907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7785-1455-1EB2-423E-4CBD1F34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 API Calls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5EC8F-556F-4307-9E53-3BB4C73E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86" y="1293090"/>
            <a:ext cx="5658427" cy="1125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74CE70-5638-B992-EE5A-D9B970F0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19" y="3071288"/>
            <a:ext cx="3836556" cy="1044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5ED649-B0EF-E54E-6D11-4666BDDA2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132" y="5167313"/>
            <a:ext cx="2532786" cy="810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FDBBDD-3DF8-D137-ECAE-ED7FC45968F1}"/>
              </a:ext>
            </a:extLst>
          </p:cNvPr>
          <p:cNvSpPr txBox="1"/>
          <p:nvPr/>
        </p:nvSpPr>
        <p:spPr>
          <a:xfrm>
            <a:off x="7089758" y="53878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1.0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271ED2-1585-EB4E-BA4A-22E4AE0B9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65" y="2343074"/>
            <a:ext cx="5032665" cy="7805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F2CE671-BE9D-603A-C2B3-62C3A77F8F62}"/>
              </a:ext>
            </a:extLst>
          </p:cNvPr>
          <p:cNvSpPr txBox="1"/>
          <p:nvPr/>
        </p:nvSpPr>
        <p:spPr>
          <a:xfrm>
            <a:off x="1185931" y="5881974"/>
            <a:ext cx="9820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We provide e(c</a:t>
            </a:r>
            <a:r>
              <a:rPr lang="en-US" altLang="zh-CN" dirty="0"/>
              <a:t>_</a:t>
            </a:r>
            <a:r>
              <a:rPr lang="zh-CN" altLang="en-US" dirty="0"/>
              <a:t>i, r</a:t>
            </a:r>
            <a:r>
              <a:rPr lang="en-US" altLang="zh-CN" dirty="0"/>
              <a:t>_</a:t>
            </a:r>
            <a:r>
              <a:rPr lang="zh-CN" altLang="en-US" dirty="0"/>
              <a:t>i) as a pre</a:t>
            </a:r>
            <a:r>
              <a:rPr lang="en-US" altLang="zh-CN" dirty="0"/>
              <a:t>fi</a:t>
            </a:r>
            <a:r>
              <a:rPr lang="zh-CN" altLang="en-US" dirty="0"/>
              <a:t>x instead of inserting it at position i because M is not yet </a:t>
            </a:r>
            <a:r>
              <a:rPr lang="en-US" altLang="zh-CN" dirty="0"/>
              <a:t>fi</a:t>
            </a:r>
            <a:r>
              <a:rPr lang="zh-CN" altLang="en-US" dirty="0"/>
              <a:t>netuned on any examples containing API calls, so inserting it in the middle of x would interrupt the </a:t>
            </a:r>
            <a:r>
              <a:rPr lang="en-US" altLang="zh-CN" dirty="0" err="1"/>
              <a:t>fl</a:t>
            </a:r>
            <a:r>
              <a:rPr lang="zh-CN" altLang="en-US" dirty="0"/>
              <a:t>ow and not align with patterns in the pretraining corpus, thus hurting perplexity.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5DA305-22A3-F6E4-07F8-5CB7FFAED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23" y="4158034"/>
            <a:ext cx="2478252" cy="56212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886779D-6013-5440-98DD-4882D2138853}"/>
              </a:ext>
            </a:extLst>
          </p:cNvPr>
          <p:cNvGrpSpPr/>
          <p:nvPr/>
        </p:nvGrpSpPr>
        <p:grpSpPr>
          <a:xfrm>
            <a:off x="3579664" y="4182559"/>
            <a:ext cx="8446544" cy="1058338"/>
            <a:chOff x="3579664" y="4182559"/>
            <a:chExt cx="8446544" cy="105833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1590294-D3A8-9434-B681-FE85D22897E3}"/>
                </a:ext>
              </a:extLst>
            </p:cNvPr>
            <p:cNvSpPr txBox="1"/>
            <p:nvPr/>
          </p:nvSpPr>
          <p:spPr>
            <a:xfrm>
              <a:off x="3579665" y="4182559"/>
              <a:ext cx="8446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highlight>
                    <a:srgbClr val="FFFF00"/>
                  </a:highlight>
                </a:rPr>
                <a:t>Calculate(1+2)-&gt;3 </a:t>
              </a:r>
              <a:r>
                <a:rPr kumimoji="1" lang="en-US" altLang="zh-CN" dirty="0"/>
                <a:t>Tom has an apple, Bob has 2 apples. They have 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3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 apples in total.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95C8AE6-CEE7-C7FB-57F1-86DF6403BE90}"/>
                </a:ext>
              </a:extLst>
            </p:cNvPr>
            <p:cNvSpPr txBox="1"/>
            <p:nvPr/>
          </p:nvSpPr>
          <p:spPr>
            <a:xfrm>
              <a:off x="3579664" y="4871565"/>
              <a:ext cx="8446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highlight>
                    <a:srgbClr val="FFFF00"/>
                  </a:highlight>
                </a:rPr>
                <a:t>Calculate(1+2) </a:t>
              </a:r>
              <a:r>
                <a:rPr kumimoji="1" lang="en-US" altLang="zh-CN" dirty="0"/>
                <a:t>Tom has an apple, Bob has 2 apples. They have 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3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 apples in total.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77E1E9-A00D-093B-484E-CE08C3279D8F}"/>
                </a:ext>
              </a:extLst>
            </p:cNvPr>
            <p:cNvSpPr txBox="1"/>
            <p:nvPr/>
          </p:nvSpPr>
          <p:spPr>
            <a:xfrm>
              <a:off x="3579664" y="4529645"/>
              <a:ext cx="8446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Tom has an apple, Bob has 2 apples. They have 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3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 apples in total.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240C276-001A-BD3F-85EC-F17EBFEFC4EB}"/>
              </a:ext>
            </a:extLst>
          </p:cNvPr>
          <p:cNvSpPr txBox="1"/>
          <p:nvPr/>
        </p:nvSpPr>
        <p:spPr>
          <a:xfrm>
            <a:off x="8612330" y="251879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5-gram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A60208-B854-6DEE-46A9-9F1650FF6FAF}"/>
              </a:ext>
            </a:extLst>
          </p:cNvPr>
          <p:cNvSpPr/>
          <p:nvPr/>
        </p:nvSpPr>
        <p:spPr>
          <a:xfrm>
            <a:off x="3579663" y="4115895"/>
            <a:ext cx="8314309" cy="1161812"/>
          </a:xfrm>
          <a:prstGeom prst="rect">
            <a:avLst/>
          </a:prstGeom>
          <a:noFill/>
          <a:ln w="22225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0BC5B4-6B9D-7735-A19E-04A4C208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79" y="0"/>
            <a:ext cx="7643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17884</TotalTime>
  <Words>1175</Words>
  <Application>Microsoft Macintosh PowerPoint</Application>
  <PresentationFormat>宽屏</PresentationFormat>
  <Paragraphs>178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Background</vt:lpstr>
      <vt:lpstr>Tools</vt:lpstr>
      <vt:lpstr>Method</vt:lpstr>
      <vt:lpstr>Dataset Construction</vt:lpstr>
      <vt:lpstr>Sample API Calls</vt:lpstr>
      <vt:lpstr>Execute API Calls</vt:lpstr>
      <vt:lpstr>Filter API Calls</vt:lpstr>
      <vt:lpstr>PowerPoint 演示文稿</vt:lpstr>
      <vt:lpstr>Training</vt:lpstr>
      <vt:lpstr>Inference</vt:lpstr>
      <vt:lpstr>Experiment</vt:lpstr>
      <vt:lpstr>Experiment (zero-shot)</vt:lpstr>
      <vt:lpstr>LAMA</vt:lpstr>
      <vt:lpstr>Math</vt:lpstr>
      <vt:lpstr>QA</vt:lpstr>
      <vt:lpstr>Multilingual</vt:lpstr>
      <vt:lpstr>Multilingual</vt:lpstr>
      <vt:lpstr>Language Modeling</vt:lpstr>
      <vt:lpstr>Scaling Laws</vt:lpstr>
      <vt:lpstr>Ablation: k</vt:lpstr>
      <vt:lpstr>Inference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张克驰</dc:creator>
  <cp:lastModifiedBy>张克驰</cp:lastModifiedBy>
  <cp:revision>2510</cp:revision>
  <cp:lastPrinted>2023-02-19T17:19:32Z</cp:lastPrinted>
  <dcterms:created xsi:type="dcterms:W3CDTF">2022-04-25T12:43:38Z</dcterms:created>
  <dcterms:modified xsi:type="dcterms:W3CDTF">2023-02-20T12:05:03Z</dcterms:modified>
</cp:coreProperties>
</file>