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79" r:id="rId19"/>
    <p:sldId id="280" r:id="rId20"/>
    <p:sldId id="281" r:id="rId21"/>
    <p:sldId id="269" r:id="rId22"/>
    <p:sldId id="270" r:id="rId23"/>
    <p:sldId id="271" r:id="rId24"/>
    <p:sldId id="282" r:id="rId25"/>
    <p:sldId id="272" r:id="rId26"/>
    <p:sldId id="283" r:id="rId27"/>
    <p:sldId id="284" r:id="rId28"/>
    <p:sldId id="27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min Lii" initials="LYM" lastIdx="1" clrIdx="0">
    <p:extLst>
      <p:ext uri="{19B8F6BF-5375-455C-9EA6-DF929625EA0E}">
        <p15:presenceInfo xmlns:p15="http://schemas.microsoft.com/office/powerpoint/2012/main" userId="Yeongmin L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CE3A6-3E93-4235-92C4-D41EFFEEBA6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CF34-D894-4C06-BC4B-63720CEB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8CD2-828D-417E-A590-F714CEE41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F7FC-00ED-44E3-89A3-8EE3E4E4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9A871-F582-4B13-B739-DDC8C21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4AE27-075C-409E-848C-9E175778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47D2-21D5-4A90-9C81-47A8F2D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DA48-5EC4-447E-87BA-D33DD4F5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7F787-B8E0-40C4-B30A-CD3CAEE2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4928F-006E-4878-AF63-60BC4396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52303-38DA-44B3-B3E5-5DB2B570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7A4B-7471-40E8-A82D-D146A4F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BFF5F-EE73-4FB9-AAC4-4D064130E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B02BA-D240-4CA2-BB68-F55F871E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E1D68-C22A-46BB-B4EB-70E3D7FB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86864-AB8A-4851-B24E-C3725498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53F79-2935-4A08-A5A8-25D207A1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EF1D-DCFA-4CD7-843F-C9AB2AA2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8B304-6329-4330-AB63-E1C27F04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F6EAF-999F-4A06-A592-268EFF9C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7BB08-7559-43D7-A08C-BA51F840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FF9FF-DBAB-435C-AD0A-B6EB660A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ACE0-3986-4C22-AF91-A7A247A5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B16FB-7756-4BB2-8CA2-C6BAA0A5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C06BE-7342-4966-A09F-C484EBFD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86FED-CFCF-4D9D-AD5E-385CF1FD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039D-416B-4E21-911F-3043740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58DF-68E4-429D-B351-3FB6006D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333D8-CC81-4350-9563-F037596C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40B1E-A309-4F9C-8BB6-BBE99DD8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7B57-7044-4FF0-9176-608819A7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75E96-6964-49B0-B2ED-AE58BADF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7DD-16C7-45E9-ACB2-9070BF17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5BD5-390C-4D24-AFFB-57FFC431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F0CD6-EF16-4E5A-A32D-40633004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22EC3-C273-4618-AE64-D3470F39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BEACA-AB57-402D-ABFA-2E4A858D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FEE48C-2D03-41D7-BA70-10418B3AE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9E7B7-7EEE-4980-A3D6-F843C76B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890EB-FFAD-4FB5-9FB8-F9AC059D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926EB-2AC5-4E26-B1D7-6C8D75BB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1483-5514-4762-B489-FA0C9B18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E6205-598C-4917-AFAA-103B6181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4C6A4-874D-4F24-BB45-9999B3FE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5305D-4A8D-4DAE-82B5-BB8F88D0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2B839-B08A-4C4D-8858-4927A595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4E02A-4E31-45CD-8F22-98F8567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C797E-EA9A-4306-937B-1E486363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EEAF-5DF4-4BF0-8F6A-7BA36739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ACE85-12D2-4EF6-892E-58049C19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F2999-8435-47BF-ACD1-3AF1ED53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D816F-9BEB-4FB2-83D1-892AB0E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4AD77-78EB-4578-87AA-44337B0B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6D275-921B-4DB1-A43E-8E6C6A5D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22F1-FFCE-451F-81D5-69233695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3A009-EC44-4C14-846F-2DD8CC156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FC1292-6C99-4989-B044-8D1AA9322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15CA2-675D-49C4-8606-5AEC7A3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F0E64-99D6-4F6D-AB09-BE588327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EE137-4AB9-415D-BEB0-47778DF8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E57772-9605-43ED-97FB-F06F63D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5A92F-B733-487E-8DE9-5CB02A76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D4ADE-3677-4809-B85D-DBAB1497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93F1-3ACB-48B7-99F1-AEC221E0D1D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DE62-BFE9-415D-BDD2-B62A59E4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4E360-4A08-47C1-8722-BFCCC629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F1BC-8BDD-4B5E-8137-E20363B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C7D5-0D05-4B48-9AE3-79D4C7880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DB0C7-748D-4013-BBB7-F6EEF804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34138"/>
            <a:ext cx="9144000" cy="1655762"/>
          </a:xfrm>
        </p:spPr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2406.11794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05F679-CD9F-42F9-B202-D993A0A7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84" y="0"/>
            <a:ext cx="8716432" cy="60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8242F-A6E4-4651-96C0-DA17EA6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DCLM benchmark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794A0-3770-4DED-A0FE-451AC522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</a:t>
            </a:r>
            <a:r>
              <a:rPr lang="en-US" b="1" dirty="0"/>
              <a:t>tracks</a:t>
            </a:r>
            <a:r>
              <a:rPr lang="en-US" dirty="0"/>
              <a:t>: Filtering track &amp; mixing track.</a:t>
            </a:r>
          </a:p>
          <a:p>
            <a:pPr marL="0" indent="0">
              <a:buNone/>
            </a:pPr>
            <a:r>
              <a:rPr lang="en-US" b="1" dirty="0"/>
              <a:t>Evaluation data </a:t>
            </a:r>
            <a:r>
              <a:rPr lang="en-US" dirty="0"/>
              <a:t>can only be used for evaluation and decontamination.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training recipe </a:t>
            </a:r>
            <a:r>
              <a:rPr lang="en-US" dirty="0"/>
              <a:t>and the </a:t>
            </a:r>
            <a:r>
              <a:rPr lang="en-US" b="1" dirty="0"/>
              <a:t>evaluation suite </a:t>
            </a:r>
            <a:r>
              <a:rPr lang="en-US" dirty="0"/>
              <a:t>are fixed.</a:t>
            </a:r>
          </a:p>
          <a:p>
            <a:pPr marL="0" indent="0">
              <a:buNone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MMLU 5-shot accuracy: widely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small" dirty="0"/>
              <a:t>Core</a:t>
            </a:r>
            <a:r>
              <a:rPr lang="en-US" dirty="0"/>
              <a:t> centered accuracy: 22 tasks, low-variance, linearly rescaled</a:t>
            </a:r>
            <a:br>
              <a:rPr lang="en-US" dirty="0"/>
            </a:br>
            <a:r>
              <a:rPr lang="en-US" dirty="0"/>
              <a:t>(0 = random guessing, 1 = perfect accuracy).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Extended centered accuracy: averaged centered performance of all 53 tasks.</a:t>
            </a:r>
          </a:p>
        </p:txBody>
      </p:sp>
    </p:spTree>
    <p:extLst>
      <p:ext uri="{BB962C8B-B14F-4D97-AF65-F5344CB8AC3E}">
        <p14:creationId xmlns:p14="http://schemas.microsoft.com/office/powerpoint/2010/main" val="261767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AD215-6DD3-4DE4-8C4C-61C82C2C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details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11540-C688-45D3-B6F3-072791E7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Based on </a:t>
            </a:r>
            <a:r>
              <a:rPr lang="en-US" dirty="0" err="1"/>
              <a:t>OpenLM</a:t>
            </a:r>
            <a:r>
              <a:rPr lang="en-US" dirty="0"/>
              <a:t>.</a:t>
            </a:r>
          </a:p>
          <a:p>
            <a:r>
              <a:rPr lang="en-US" dirty="0"/>
              <a:t>Decoder-only.</a:t>
            </a:r>
          </a:p>
          <a:p>
            <a:r>
              <a:rPr lang="en-US" dirty="0"/>
              <a:t>Pre-norm.</a:t>
            </a:r>
          </a:p>
          <a:p>
            <a:r>
              <a:rPr lang="en-US" dirty="0" err="1"/>
              <a:t>qk-LayerNorm</a:t>
            </a:r>
            <a:r>
              <a:rPr lang="en-US" dirty="0"/>
              <a:t>.</a:t>
            </a:r>
          </a:p>
          <a:p>
            <a:r>
              <a:rPr lang="en-US" dirty="0" err="1"/>
              <a:t>SwiGLU</a:t>
            </a:r>
            <a:r>
              <a:rPr lang="en-US" dirty="0"/>
              <a:t> MLPs.</a:t>
            </a:r>
          </a:p>
          <a:p>
            <a:r>
              <a:rPr lang="en-US" dirty="0"/>
              <a:t>Depth-scaled initialization.</a:t>
            </a:r>
          </a:p>
          <a:p>
            <a:r>
              <a:rPr lang="en-US" dirty="0"/>
              <a:t>Sequence length 2048.</a:t>
            </a:r>
          </a:p>
          <a:p>
            <a:r>
              <a:rPr lang="en-US" dirty="0"/>
              <a:t>Concatenate documents.</a:t>
            </a:r>
          </a:p>
          <a:p>
            <a:r>
              <a:rPr lang="en-US" dirty="0">
                <a:latin typeface="Consolas" panose="020B0609020204030204" pitchFamily="49" charset="0"/>
              </a:rPr>
              <a:t>EOS</a:t>
            </a:r>
            <a:r>
              <a:rPr lang="en-US" dirty="0"/>
              <a:t> token to split documents.</a:t>
            </a:r>
          </a:p>
          <a:p>
            <a:r>
              <a:rPr lang="en-US" dirty="0"/>
              <a:t>Allow cross-document attention.</a:t>
            </a:r>
          </a:p>
          <a:p>
            <a:r>
              <a:rPr lang="en-US" dirty="0"/>
              <a:t>GPT-</a:t>
            </a:r>
            <a:r>
              <a:rPr lang="en-US" dirty="0" err="1"/>
              <a:t>NeoX</a:t>
            </a:r>
            <a:r>
              <a:rPr lang="en-US" dirty="0"/>
              <a:t> tokenization.</a:t>
            </a:r>
          </a:p>
          <a:p>
            <a:r>
              <a:rPr lang="en-US" dirty="0"/>
              <a:t>50k vocabulary.</a:t>
            </a:r>
          </a:p>
          <a:p>
            <a:r>
              <a:rPr lang="en-US" dirty="0"/>
              <a:t>Z-loss next-token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7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BBA7-2E0A-430D-ADB7-DE64AD8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hyperparameters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4309DD-F0A1-431A-9DC1-4A66ABD1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67" y="1602164"/>
            <a:ext cx="8771466" cy="2794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0F26A3-9F91-4A93-9D1E-DB4BE979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4396268"/>
            <a:ext cx="7213600" cy="21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A537-64E9-43A9-AB82-6F2C44DB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hyperparameter ablation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C48E15-5060-49E8-ADEB-79BC86AC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887" y="1825625"/>
            <a:ext cx="5324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1E77E-8102-4786-801E-B3BC8DB0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hyperparameter ablation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F62D05-AD9C-43B7-A469-2B7DEAB0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294"/>
            <a:ext cx="10515600" cy="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25062-7CA7-4B31-B611-5C32A19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DCLM-</a:t>
            </a:r>
            <a:r>
              <a:rPr lang="en-US" cap="small" dirty="0"/>
              <a:t>baseline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18E3A5-8B92-4897-A9EE-7FFFFB1F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49" y="1825625"/>
            <a:ext cx="9740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4C25-A3B7-4441-A32E-205DD6F3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DCLM-</a:t>
            </a:r>
            <a:r>
              <a:rPr lang="en-US" cap="small" dirty="0"/>
              <a:t>baseline</a:t>
            </a:r>
            <a:r>
              <a:rPr lang="en-US" dirty="0"/>
              <a:t> - Heuristic cleaning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C93A7-6425-470C-BF38-B81B044E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67" y="1690688"/>
            <a:ext cx="8365066" cy="2131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2D06CC-1165-40C3-B07E-CE6B690F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07" y="3868434"/>
            <a:ext cx="8566586" cy="2627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FC521-C93E-4771-AA3B-83DE72895C15}"/>
              </a:ext>
            </a:extLst>
          </p:cNvPr>
          <p:cNvSpPr txBox="1"/>
          <p:nvPr/>
        </p:nvSpPr>
        <p:spPr>
          <a:xfrm>
            <a:off x="2842184" y="559259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8-time faster</a:t>
            </a:r>
          </a:p>
        </p:txBody>
      </p:sp>
    </p:spTree>
    <p:extLst>
      <p:ext uri="{BB962C8B-B14F-4D97-AF65-F5344CB8AC3E}">
        <p14:creationId xmlns:p14="http://schemas.microsoft.com/office/powerpoint/2010/main" val="98657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CA3FE-F136-43C0-A556-9FE204F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DCLM-</a:t>
            </a:r>
            <a:r>
              <a:rPr lang="en-US" cap="small" dirty="0"/>
              <a:t>baseline</a:t>
            </a:r>
            <a:r>
              <a:rPr lang="en-US" dirty="0"/>
              <a:t> - Deduplication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DD52BA-80A1-4CAA-A71C-DCA0AD65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72" y="1825625"/>
            <a:ext cx="973825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CBEFA6-B025-410A-B9CF-4D660E238385}"/>
              </a:ext>
            </a:extLst>
          </p:cNvPr>
          <p:cNvSpPr txBox="1"/>
          <p:nvPr/>
        </p:nvSpPr>
        <p:spPr>
          <a:xfrm>
            <a:off x="2355850" y="6019512"/>
            <a:ext cx="1664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5-gram, 0.8 Jaccard similarity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1D5A91-BD9A-4305-87CA-5195FEA8DDEE}"/>
              </a:ext>
            </a:extLst>
          </p:cNvPr>
          <p:cNvSpPr txBox="1"/>
          <p:nvPr/>
        </p:nvSpPr>
        <p:spPr>
          <a:xfrm>
            <a:off x="3495675" y="3708906"/>
            <a:ext cx="214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Remove all repeated substring &gt;= 50 tokens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2B417-31A0-48D2-8959-786E19BB6FC2}"/>
              </a:ext>
            </a:extLst>
          </p:cNvPr>
          <p:cNvSpPr txBox="1"/>
          <p:nvPr/>
        </p:nvSpPr>
        <p:spPr>
          <a:xfrm>
            <a:off x="4806496" y="6098238"/>
            <a:ext cx="1664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0.01 false positive rate, 13-gram</a:t>
            </a:r>
          </a:p>
        </p:txBody>
      </p:sp>
    </p:spTree>
    <p:extLst>
      <p:ext uri="{BB962C8B-B14F-4D97-AF65-F5344CB8AC3E}">
        <p14:creationId xmlns:p14="http://schemas.microsoft.com/office/powerpoint/2010/main" val="290092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8E9A-3B31-438A-B9A8-878E0FB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 Ablation - 7B-1x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7A8BCB-6965-44A8-B68E-81657A48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200817"/>
            <a:ext cx="969780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8E9A-3B31-438A-B9A8-878E0FB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 Ablation - 7B-2x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FE4B93-806A-4330-825C-F5EEEB415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2572344"/>
            <a:ext cx="972638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F12E6-86E2-4B98-988B-265A7A0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100CF-D047-474A-ADA0-E2D6B155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dirty="0" err="1"/>
              <a:t>ata</a:t>
            </a:r>
            <a:r>
              <a:rPr lang="en-US" b="1" dirty="0" err="1"/>
              <a:t>C</a:t>
            </a:r>
            <a:r>
              <a:rPr lang="en-US" dirty="0" err="1"/>
              <a:t>omp</a:t>
            </a:r>
            <a:r>
              <a:rPr lang="en-US" dirty="0"/>
              <a:t> for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M</a:t>
            </a:r>
            <a:r>
              <a:rPr lang="en-US" dirty="0"/>
              <a:t>odels</a:t>
            </a:r>
            <a:br>
              <a:rPr lang="en-US" dirty="0"/>
            </a:br>
            <a:r>
              <a:rPr lang="en-US" dirty="0"/>
              <a:t>A testbed for </a:t>
            </a:r>
            <a:r>
              <a:rPr lang="en-US" b="1" dirty="0"/>
              <a:t>controlled dataset experiments </a:t>
            </a:r>
            <a:r>
              <a:rPr lang="en-US" dirty="0"/>
              <a:t>for language models.</a:t>
            </a:r>
          </a:p>
          <a:p>
            <a:pPr marL="457200" lvl="1" indent="0">
              <a:buNone/>
            </a:pPr>
            <a:r>
              <a:rPr lang="en-US" b="1" dirty="0"/>
              <a:t>Corpus</a:t>
            </a:r>
            <a:r>
              <a:rPr lang="en-US" dirty="0"/>
              <a:t>: 240T tokens extracted from Common Crawl.</a:t>
            </a:r>
          </a:p>
          <a:p>
            <a:pPr marL="457200" lvl="1" indent="0">
              <a:buNone/>
            </a:pPr>
            <a:r>
              <a:rPr lang="en-US" dirty="0"/>
              <a:t>Effective </a:t>
            </a:r>
            <a:r>
              <a:rPr lang="en-US" b="1" dirty="0"/>
              <a:t>pretraining recipes </a:t>
            </a:r>
            <a:r>
              <a:rPr lang="en-US" dirty="0"/>
              <a:t>based on </a:t>
            </a:r>
            <a:r>
              <a:rPr lang="en-US" dirty="0" err="1"/>
              <a:t>OpenLM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Test suite </a:t>
            </a:r>
            <a:r>
              <a:rPr lang="en-US" dirty="0"/>
              <a:t>of 53 downstream evaluation.</a:t>
            </a:r>
          </a:p>
          <a:p>
            <a:pPr marL="0" indent="0">
              <a:buNone/>
            </a:pPr>
            <a:r>
              <a:rPr lang="en-US" dirty="0"/>
              <a:t>DCLM-</a:t>
            </a:r>
            <a:r>
              <a:rPr lang="en-US" cap="small" dirty="0"/>
              <a:t>baseline</a:t>
            </a:r>
            <a:r>
              <a:rPr lang="en-US" dirty="0"/>
              <a:t>: A baseline for DCLM, using </a:t>
            </a:r>
            <a:r>
              <a:rPr lang="en-US" b="1" dirty="0"/>
              <a:t>model-based filtering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7B model with 64% 5-shot accuracy on MMLU with 2.6T training tokens.</a:t>
            </a:r>
            <a:br>
              <a:rPr lang="en-US" dirty="0"/>
            </a:br>
            <a:r>
              <a:rPr lang="en-US" dirty="0"/>
              <a:t>Comparable to Mistral-7B-v0.3 and Llama 3 8B on MMLU (63% and 66%).</a:t>
            </a:r>
            <a:br>
              <a:rPr lang="en-US" dirty="0"/>
            </a:br>
            <a:r>
              <a:rPr lang="en-US" dirty="0"/>
              <a:t>6.6× less compute in training than Llama 3 8B.</a:t>
            </a:r>
          </a:p>
          <a:p>
            <a:pPr marL="0" indent="0">
              <a:buNone/>
            </a:pPr>
            <a:r>
              <a:rPr lang="en-US" dirty="0"/>
              <a:t>The benchmark, framework, models and datasets are </a:t>
            </a:r>
            <a:r>
              <a:rPr lang="en-US" b="1" dirty="0"/>
              <a:t>all open-sourced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35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839D-1133-41A5-AB09-705F0F3B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Deduplication result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1AAB8E-5FF5-4728-A0EC-CF7256C7C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35" y="2234160"/>
            <a:ext cx="988833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8B7D4-727A-49C5-BC28-488374C6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DCLM-</a:t>
            </a:r>
            <a:r>
              <a:rPr lang="en-US" cap="small" dirty="0"/>
              <a:t>baseline</a:t>
            </a:r>
            <a:r>
              <a:rPr lang="en-US" dirty="0"/>
              <a:t> - Model-based quality filtering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323EB6B-C0B1-46C4-A658-79D4B2BF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580"/>
            <a:ext cx="10515600" cy="40094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5C665C-1FD5-4A45-9FA1-53D3FDBE7FBF}"/>
              </a:ext>
            </a:extLst>
          </p:cNvPr>
          <p:cNvSpPr txBox="1"/>
          <p:nvPr/>
        </p:nvSpPr>
        <p:spPr>
          <a:xfrm>
            <a:off x="838200" y="6115015"/>
            <a:ext cx="92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 are trained on ~400k documents (200k positive, 200k negative).</a:t>
            </a:r>
          </a:p>
          <a:p>
            <a:r>
              <a:rPr lang="en-US" dirty="0"/>
              <a:t>Logits are based on an 154M Transformer trained on English wiki + </a:t>
            </a:r>
            <a:r>
              <a:rPr lang="en-US" sz="1600" dirty="0" err="1">
                <a:latin typeface="Consolas" panose="020B0609020204030204" pitchFamily="49" charset="0"/>
              </a:rPr>
              <a:t>RedPajama</a:t>
            </a:r>
            <a:r>
              <a:rPr lang="en-US" sz="1600" dirty="0">
                <a:latin typeface="Consolas" panose="020B0609020204030204" pitchFamily="49" charset="0"/>
              </a:rPr>
              <a:t>-books</a:t>
            </a:r>
            <a:r>
              <a:rPr lang="en-US" dirty="0"/>
              <a:t> + peS2o.</a:t>
            </a:r>
          </a:p>
        </p:txBody>
      </p:sp>
    </p:spTree>
    <p:extLst>
      <p:ext uri="{BB962C8B-B14F-4D97-AF65-F5344CB8AC3E}">
        <p14:creationId xmlns:p14="http://schemas.microsoft.com/office/powerpoint/2010/main" val="166818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FCDA-0E0A-4D94-A706-CB433F9C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DCLM-</a:t>
            </a:r>
            <a:r>
              <a:rPr lang="en-US" cap="small" dirty="0"/>
              <a:t>baseline</a:t>
            </a:r>
            <a:r>
              <a:rPr lang="en-US" dirty="0"/>
              <a:t> - Model-based quality filtering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EB4CC3-0F13-41F8-9CBB-EDF358876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09" y="1981712"/>
            <a:ext cx="9726382" cy="40391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69B4A1-5971-4EA3-A2C0-3E92AC6FFE4D}"/>
              </a:ext>
            </a:extLst>
          </p:cNvPr>
          <p:cNvSpPr txBox="1"/>
          <p:nvPr/>
        </p:nvSpPr>
        <p:spPr>
          <a:xfrm>
            <a:off x="1540933" y="6020876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OH-2.5: </a:t>
            </a:r>
            <a:r>
              <a:rPr lang="en-US" dirty="0" err="1"/>
              <a:t>OpenHermes</a:t>
            </a:r>
            <a:r>
              <a:rPr lang="en-US" dirty="0"/>
              <a:t> 2.5;</a:t>
            </a:r>
          </a:p>
          <a:p>
            <a:r>
              <a:rPr lang="en-US" dirty="0"/>
              <a:t>ELI5: high-scoring posts from the </a:t>
            </a:r>
            <a:r>
              <a:rPr lang="en-US" sz="1600" dirty="0">
                <a:latin typeface="Consolas" panose="020B0609020204030204" pitchFamily="49" charset="0"/>
              </a:rPr>
              <a:t>r/</a:t>
            </a:r>
            <a:r>
              <a:rPr lang="en-US" sz="1600" dirty="0" err="1">
                <a:latin typeface="Consolas" panose="020B0609020204030204" pitchFamily="49" charset="0"/>
              </a:rPr>
              <a:t>ExplainLikeImFive</a:t>
            </a:r>
            <a:r>
              <a:rPr lang="en-US" dirty="0"/>
              <a:t> subreddit.</a:t>
            </a:r>
          </a:p>
        </p:txBody>
      </p:sp>
    </p:spTree>
    <p:extLst>
      <p:ext uri="{BB962C8B-B14F-4D97-AF65-F5344CB8AC3E}">
        <p14:creationId xmlns:p14="http://schemas.microsoft.com/office/powerpoint/2010/main" val="365469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5F996-FADA-459A-878A-1EE8E1AD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Mixing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E100C5-EA3C-433F-9B9C-503EEB968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248449"/>
            <a:ext cx="969780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480A-6E08-4AA3-B7A1-67551ED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from different sources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49796C-DAFE-405B-A311-4760A2F21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275"/>
            <a:ext cx="10515600" cy="35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D0B1-6288-4D8C-AC6A-54AC9F2A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Decontamination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02F39-D2B8-4F2C-AE3B-E07B4A37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84" y="1856246"/>
            <a:ext cx="7620000" cy="20006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B903E9-EC04-407A-B79D-6A69F9D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42" y="3848449"/>
            <a:ext cx="7788284" cy="26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B2DE-00ED-406D-82C6-52B7646A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Decontamination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25E8C4-5E4B-478C-9479-88E56E5D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038" y="1825625"/>
            <a:ext cx="75379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9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5EDAE-FF58-4D9B-A3F9-448F916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Decontamination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CE0B79-2C44-4F07-9349-CEBC19AAE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774" y="1825625"/>
            <a:ext cx="8084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7A1F-5BE3-45E1-B1B5-A67CEA7E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DCLM-</a:t>
            </a:r>
            <a:r>
              <a:rPr lang="en-US" cap="small" dirty="0"/>
              <a:t>baseline</a:t>
            </a:r>
            <a:r>
              <a:rPr lang="en-US" dirty="0"/>
              <a:t> to trillion tokens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42A48D-15F0-46FA-B7E3-0C0C79B8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461" y="1825625"/>
            <a:ext cx="5509078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F51E03-A680-4B14-8AB5-C7FEF7F18E46}"/>
              </a:ext>
            </a:extLst>
          </p:cNvPr>
          <p:cNvSpPr txBox="1"/>
          <p:nvPr/>
        </p:nvSpPr>
        <p:spPr>
          <a:xfrm>
            <a:off x="4508843" y="5973346"/>
            <a:ext cx="2221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 </a:t>
            </a:r>
            <a:r>
              <a:rPr lang="en-US" sz="1600" dirty="0" err="1">
                <a:solidFill>
                  <a:srgbClr val="FF0000"/>
                </a:solidFill>
              </a:rPr>
              <a:t>StarCoder</a:t>
            </a:r>
            <a:r>
              <a:rPr lang="en-US" sz="1600" dirty="0">
                <a:solidFill>
                  <a:srgbClr val="FF0000"/>
                </a:solidFill>
              </a:rPr>
              <a:t> + ProofPile2</a:t>
            </a:r>
          </a:p>
        </p:txBody>
      </p:sp>
    </p:spTree>
    <p:extLst>
      <p:ext uri="{BB962C8B-B14F-4D97-AF65-F5344CB8AC3E}">
        <p14:creationId xmlns:p14="http://schemas.microsoft.com/office/powerpoint/2010/main" val="108025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D62E1-E0FA-4E6B-89EB-B53E4EC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 result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EC8AE1-3E26-4007-8D53-E2314C65D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65" y="1825625"/>
            <a:ext cx="6682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9E2E-5CA4-4939-954A-D8A4A348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training sets leads to better models that are cheaper to train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9B055E-4536-434D-BF99-E4C18C5C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81" y="1825625"/>
            <a:ext cx="6202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4B2F-9418-4DC0-A532-4D0A06AB0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Ends.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C4E58-3D76-4D93-8A95-A4ED63E82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5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D387-6EFA-4DAE-8ADA-E6759DE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17895-56C7-4D9B-9824-71C2CB22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 of the benchmark</a:t>
            </a:r>
            <a:r>
              <a:rPr lang="en-US" dirty="0"/>
              <a:t>: training dataset curation.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b="1" dirty="0"/>
              <a:t>Why datasets in previous work are not good enough?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Not controlled comparisons</a:t>
            </a:r>
            <a:r>
              <a:rPr lang="en-US" dirty="0"/>
              <a:t>: they often use different architectures, compute or hyperparameters.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Closed training sets</a:t>
            </a:r>
            <a:r>
              <a:rPr lang="en-US" dirty="0"/>
              <a:t>: often the weights are available, but the training sets are not.</a:t>
            </a:r>
          </a:p>
        </p:txBody>
      </p:sp>
    </p:spTree>
    <p:extLst>
      <p:ext uri="{BB962C8B-B14F-4D97-AF65-F5344CB8AC3E}">
        <p14:creationId xmlns:p14="http://schemas.microsoft.com/office/powerpoint/2010/main" val="19385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6442E-6557-4FA6-8FCB-746F0831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DCLM workflow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DE014D-EF59-4E44-B047-5D2D3535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97" y="1825625"/>
            <a:ext cx="992840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B8AE12-1E93-42F0-B34E-284B2879C27C}"/>
              </a:ext>
            </a:extLst>
          </p:cNvPr>
          <p:cNvSpPr txBox="1"/>
          <p:nvPr/>
        </p:nvSpPr>
        <p:spPr>
          <a:xfrm>
            <a:off x="3418704" y="3057114"/>
            <a:ext cx="120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240T tokens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89063-6BC3-45E3-8CB6-49FDCAB9E1F2}"/>
              </a:ext>
            </a:extLst>
          </p:cNvPr>
          <p:cNvSpPr txBox="1"/>
          <p:nvPr/>
        </p:nvSpPr>
        <p:spPr>
          <a:xfrm>
            <a:off x="4271318" y="2520778"/>
            <a:ext cx="139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tools provided</a:t>
            </a:r>
          </a:p>
        </p:txBody>
      </p:sp>
    </p:spTree>
    <p:extLst>
      <p:ext uri="{BB962C8B-B14F-4D97-AF65-F5344CB8AC3E}">
        <p14:creationId xmlns:p14="http://schemas.microsoft.com/office/powerpoint/2010/main" val="5550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85A5-97B4-468C-AE71-F1EFAA4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experiments on DCLM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3F6FD-247D-41D0-90E8-22E2B32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416</a:t>
            </a:r>
            <a:r>
              <a:rPr lang="en-US" dirty="0"/>
              <a:t> baseline experiments (different training sets and compute scales).</a:t>
            </a:r>
          </a:p>
          <a:p>
            <a:pPr marL="0" indent="0">
              <a:buNone/>
            </a:pPr>
            <a:r>
              <a:rPr lang="en-US" dirty="0"/>
              <a:t>Conclusions: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Model-based filtering is a key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Details of filtering model can have a large impact on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bigram classifier with carefully chosen examples is enough.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Human quality judgments have only limited value.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b="1" dirty="0"/>
              <a:t>DCLM-</a:t>
            </a:r>
            <a:r>
              <a:rPr lang="en-US" b="1" cap="small" dirty="0"/>
              <a:t>baseline</a:t>
            </a:r>
            <a:r>
              <a:rPr lang="en-US" dirty="0"/>
              <a:t>: a new SOTA public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9273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0F16-25F6-4212-95A4-C189C192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DCLM benchmark - DCLM-</a:t>
            </a:r>
            <a:r>
              <a:rPr lang="en-US" cap="small" dirty="0"/>
              <a:t>Pool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8C83B-61F9-49F9-BED9-57B2316E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DCLM-</a:t>
            </a:r>
            <a:r>
              <a:rPr lang="en-US" cap="small" dirty="0"/>
              <a:t>Pool</a:t>
            </a:r>
            <a:r>
              <a:rPr lang="en-US" dirty="0"/>
              <a:t>: all web-text Common Crawl data prior to 2023.</a:t>
            </a:r>
          </a:p>
          <a:p>
            <a:pPr marL="457200" lvl="1" indent="0">
              <a:buNone/>
            </a:pPr>
            <a:r>
              <a:rPr lang="en-US" dirty="0"/>
              <a:t>The text are re-extracted from HTML using </a:t>
            </a:r>
            <a:r>
              <a:rPr lang="en-US" sz="2000" dirty="0" err="1">
                <a:latin typeface="Consolas" panose="020B0609020204030204" pitchFamily="49" charset="0"/>
              </a:rPr>
              <a:t>resiliparse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200B documents = 370TB after </a:t>
            </a:r>
            <a:r>
              <a:rPr lang="en-US" dirty="0" err="1"/>
              <a:t>gzip</a:t>
            </a:r>
            <a:r>
              <a:rPr lang="en-US" dirty="0"/>
              <a:t> compression = 240T GPT-</a:t>
            </a:r>
            <a:r>
              <a:rPr lang="en-US" dirty="0" err="1"/>
              <a:t>NeoX</a:t>
            </a:r>
            <a:r>
              <a:rPr lang="en-US" dirty="0"/>
              <a:t> tokens.</a:t>
            </a:r>
          </a:p>
          <a:p>
            <a:pPr marL="0" indent="0">
              <a:buNone/>
            </a:pPr>
            <a:r>
              <a:rPr lang="en-US" dirty="0"/>
              <a:t>Decontamination tools are released.</a:t>
            </a:r>
          </a:p>
          <a:p>
            <a:pPr marL="457200" lvl="1" indent="0">
              <a:buNone/>
            </a:pPr>
            <a:r>
              <a:rPr lang="en-US" dirty="0"/>
              <a:t>DCLM-</a:t>
            </a:r>
            <a:r>
              <a:rPr lang="en-US" cap="small" dirty="0"/>
              <a:t>Pool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decontaminated.</a:t>
            </a:r>
          </a:p>
          <a:p>
            <a:pPr marL="457200" lvl="1" indent="0">
              <a:buNone/>
            </a:pPr>
            <a:r>
              <a:rPr lang="en-US" dirty="0"/>
              <a:t>It can allow participants to examine their datasets for overlap with the test sets.</a:t>
            </a:r>
          </a:p>
          <a:p>
            <a:pPr marL="457200" lvl="1" indent="0">
              <a:buNone/>
            </a:pPr>
            <a:r>
              <a:rPr lang="en-US" dirty="0"/>
              <a:t>A decontamination report is required for submissions.</a:t>
            </a:r>
          </a:p>
          <a:p>
            <a:pPr marL="457200" lvl="1" indent="0">
              <a:buNone/>
            </a:pPr>
            <a:r>
              <a:rPr lang="en-US" dirty="0"/>
              <a:t>Specifically evaluate the highest scoring submissions for decontamination.</a:t>
            </a:r>
          </a:p>
        </p:txBody>
      </p:sp>
    </p:spTree>
    <p:extLst>
      <p:ext uri="{BB962C8B-B14F-4D97-AF65-F5344CB8AC3E}">
        <p14:creationId xmlns:p14="http://schemas.microsoft.com/office/powerpoint/2010/main" val="2086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C69E-2A59-442B-9F14-B0192698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DCLM benchmark - Scales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3EFF14-1F0D-48B6-913C-C664F3BF1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509" y="1825625"/>
            <a:ext cx="10458982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A7BB66-FA91-4360-9592-50218C92199B}"/>
              </a:ext>
            </a:extLst>
          </p:cNvPr>
          <p:cNvSpPr txBox="1"/>
          <p:nvPr/>
        </p:nvSpPr>
        <p:spPr>
          <a:xfrm>
            <a:off x="9323843" y="3429000"/>
            <a:ext cx="26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document subset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522B5F-5BB2-42D5-8AF5-7F533FABD013}"/>
              </a:ext>
            </a:extLst>
          </p:cNvPr>
          <p:cNvSpPr txBox="1"/>
          <p:nvPr/>
        </p:nvSpPr>
        <p:spPr>
          <a:xfrm>
            <a:off x="4344460" y="4163497"/>
            <a:ext cx="2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=20 × parameters × </a:t>
            </a:r>
            <a:r>
              <a:rPr lang="en-US" dirty="0" err="1">
                <a:solidFill>
                  <a:srgbClr val="FF0000"/>
                </a:solidFill>
              </a:rPr>
              <a:t>Nx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3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CCBB-A125-4539-A3D3-49D426FE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curation strategies at smaller scales transfer to larger scales.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C5C5B0-4398-4569-B317-AEA82659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119" y="1825625"/>
            <a:ext cx="4071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9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590</Words>
  <Application>Microsoft Office PowerPoint</Application>
  <PresentationFormat>宽屏</PresentationFormat>
  <Paragraphs>89</Paragraphs>
  <Slides>30</Slides>
  <Notes>0</Notes>
  <HiddenSlides>11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  <vt:lpstr>Abstract</vt:lpstr>
      <vt:lpstr>Improving training sets leads to better models that are cheaper to train</vt:lpstr>
      <vt:lpstr>Motivation</vt:lpstr>
      <vt:lpstr>The DCLM workflow</vt:lpstr>
      <vt:lpstr>Baseline experiments on DCLM</vt:lpstr>
      <vt:lpstr>The DCLM benchmark - DCLM-Pool</vt:lpstr>
      <vt:lpstr>The DCLM benchmark - Scales</vt:lpstr>
      <vt:lpstr>Better curation strategies at smaller scales transfer to larger scales. </vt:lpstr>
      <vt:lpstr>The DCLM benchmark</vt:lpstr>
      <vt:lpstr>Training details</vt:lpstr>
      <vt:lpstr>Training hyperparameters</vt:lpstr>
      <vt:lpstr>Training hyperparameter ablation</vt:lpstr>
      <vt:lpstr>Training hyperparameter ablation</vt:lpstr>
      <vt:lpstr>DCLM-baseline</vt:lpstr>
      <vt:lpstr>DCLM-baseline - Heuristic cleaning</vt:lpstr>
      <vt:lpstr>DCLM-baseline - Deduplication</vt:lpstr>
      <vt:lpstr>Deduplication Ablation - 7B-1x</vt:lpstr>
      <vt:lpstr>Deduplication Ablation - 7B-2x</vt:lpstr>
      <vt:lpstr>Deduplication result</vt:lpstr>
      <vt:lpstr>DCLM-baseline - Model-based quality filtering</vt:lpstr>
      <vt:lpstr>DCLM-baseline - Model-based quality filtering</vt:lpstr>
      <vt:lpstr>Dataset Mixing</vt:lpstr>
      <vt:lpstr>Mixing from different sources</vt:lpstr>
      <vt:lpstr>Decontamination</vt:lpstr>
      <vt:lpstr>Decontamination</vt:lpstr>
      <vt:lpstr>Decontamination</vt:lpstr>
      <vt:lpstr>Scaling up DCLM-baseline to trillion tokens</vt:lpstr>
      <vt:lpstr>Instruction-tuning result</vt:lpstr>
      <vt:lpstr>Ends.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127</cp:revision>
  <dcterms:created xsi:type="dcterms:W3CDTF">2024-09-02T06:08:33Z</dcterms:created>
  <dcterms:modified xsi:type="dcterms:W3CDTF">2024-09-03T01:01:38Z</dcterms:modified>
</cp:coreProperties>
</file>