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8F75E-DCD4-491B-897C-1F2ADBABB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F6E491-04FB-48EC-8CB6-0A29F381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1AC31-A05D-4CDD-99EC-B3DE29A3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1398C-5E33-472A-8618-25ACAD03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60F9B-0522-4908-8867-3F00807E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7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9E7A8-6B5A-4EFD-8643-46842CF7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7D97A5-9F22-4853-9808-24D2B160C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2F604-6119-4317-86F1-1E2B4362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E968E-2DD2-4879-AC3F-D6A0240A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F0541-616D-4115-A9C1-4ED2D4B6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6C0C4-9974-450C-99D5-024DB5CF7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DD551-B7D2-4103-9650-82AD63BA9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21173-D769-4875-A44B-08AE0DE6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6D334-0DCF-480C-ABA3-5A08D00C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8E78A-0701-4255-A6E3-F8DADB2D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BDE8-BF88-4660-A444-EC8B0922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11BFF-7FB8-40F2-B08C-A04B2BC6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74CAF-F0FF-4E42-A879-02DC0439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44DFB-54C3-4C8D-B909-A4C79A6A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5185B-341E-47B4-AD99-D2DBA9D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1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BB4A3-AC6F-4343-8F01-CD03052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6C2B8-7251-4C86-B8EE-2E15D4B6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3AA1C-2812-482C-BC09-7640DE25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14C16-D974-4574-8AAF-2DE1EE7D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A017B-3675-4BAE-A81F-646B1D24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F1B24-B9A4-405D-B272-DBABAE7C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4E0F9-3837-4CA3-8DF4-A4A1FD59E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447E1-DC1A-4AF9-AB68-96624C02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9AAEB-7723-4DF9-9B2A-20B9DD31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C34B6-ABD0-474C-9AFA-F7C90C3B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A4E8F-04F2-4A25-A715-FD945BBD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3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BB715-E6C7-4460-AFC9-94032F5D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F8A68-21C7-49F5-98A9-965B711BB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45C7A-A6CB-41F0-B436-C1565C38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0DF91-DE04-4BEC-82E3-CA87B8FEE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7A95E2-C9E6-4A8A-9706-2F95F950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3FF7C-B111-4746-930B-D0D8EB4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2F2DD8-CC63-4967-9DEC-66C6304D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8C5AE4-40A5-4F93-ADF9-32B3A86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2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44A5A-42D4-4C08-81FE-CA1C5FAC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0B8D1-7FAC-4A92-B9EC-2F271ACE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967EB0-FE0A-40F0-BB6E-71E934A2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FD5579-A80A-4F0A-BE0A-543A064B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5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EE286E-4FE5-4C61-A76F-FC930E30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CCAEB9-1757-4360-8E80-ECD8FE35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49F05-B5E0-45B8-80A3-2FD52784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9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80140-3C43-4DF0-BC53-719C1844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CCDC3-4217-4B6D-BB3A-D421E751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884DD-2710-41F9-B784-34537037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77530-C329-4624-A45D-4EFD2EDE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6983F-66BE-4EF1-83BB-4228D058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F60A2-0BFE-4891-AEAE-274B898B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D2904-2C31-4DBD-8EDE-2ACD1541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B30FD4-661F-4BF0-842C-B11FCB0CD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70AA2-BB34-42FA-B04D-F370EE73E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F8160C-0D8F-4CE2-A2DC-D070343A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142-E6AC-4793-A47D-E8EE8D67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E6BAC-3151-44FF-AD55-0A791FAE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5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762816-6E2F-4500-9835-85CCA8CE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A85E1-A393-47DF-9247-0CE335D9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F5877-20CF-4043-BCB1-23F4DEF0C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9B56-A223-4A0F-A9E2-1050F09534D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61029-964C-48E6-9F3B-4FC3E1C9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CEE4D-F837-43F9-8A7E-C3112706E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CFB8-9722-472A-8130-91DB7ACFC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0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6D8FC-43FA-4B0A-9256-9A61D6B35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Seq2Seq Adversary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F2B771-5016-4E25-83FD-6BCF6FDB1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张煌昭 </a:t>
            </a:r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8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040E3-A6C3-4DF8-BC58-EDA9CBC5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E360F-76AA-4946-A8B9-2A85C072D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Adversarial example generation – optimization problem.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– Perturbation / distortion.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/>
                  <a:t> – Adversarial loss to penalize unsuccessful attacks.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/>
                  <a:t> – Distortion measurement.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– Balancing the attack goal and distortion regularization.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E360F-76AA-4946-A8B9-2A85C072D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2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600D1-0B24-45DD-8049-A95F2A91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Definitions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23309D-2270-4F70-9A3C-450B1C387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Original outputs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Adversarial logits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Untargeted attack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1,⋯,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Non-overlapping attack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Targeted keywords attack – All given targeted keywords appear in the output sequence.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23309D-2270-4F70-9A3C-450B1C387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8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8C53D-6AF6-4A07-9AC6-087D74CF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Objective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879B02-3525-4E3E-846C-E6EA285E8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Non-overlapping attack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Hinge-like loss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𝑜𝑣𝑒𝑟𝑙𝑎𝑝𝑝𝑖𝑛𝑔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879B02-3525-4E3E-846C-E6EA285E8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46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8C53D-6AF6-4A07-9AC6-087D74CF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Objective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879B02-3525-4E3E-846C-E6EA285E8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Targeted keywords attack</a:t>
                </a:r>
              </a:p>
              <a:p>
                <a:pPr lvl="1"/>
                <a:r>
                  <a:rPr lang="en-US" altLang="zh-CN" dirty="0"/>
                  <a:t>Single keyword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𝑘𝑒𝑦𝑤𝑜𝑟𝑑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Multiple keywords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𝑘𝑒𝑦𝑤𝑜𝑟𝑑𝑠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Position mask – To avoid competition at the same position.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∞,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𝒱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fun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𝑘𝑒𝑦𝑤𝑜𝑟𝑑𝑠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limLow>
                                                    <m:limLow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limLow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CN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max</m:t>
                                                      </m:r>
                                                    </m:e>
                                                    <m:lim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≠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lim>
                                                  </m:limLow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begChr m:val="{"/>
                                                      <m:endChr m:val="}"/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  <m:sup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altLang="zh-CN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altLang="zh-CN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𝑦</m:t>
                                                              </m:r>
                                                            </m:e>
                                                          </m:d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</m:e>
                                              </m:func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879B02-3525-4E3E-846C-E6EA285E8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51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A713F-12F8-4C75-8F63-5865B765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Distortion 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84916D-0D04-4858-BAA7-40124A295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Distortion regularization – make the distortion sparse and small.</a:t>
                </a:r>
              </a:p>
              <a:p>
                <a:r>
                  <a:rPr lang="en-US" altLang="zh-CN" dirty="0"/>
                  <a:t>Group lasso – only a few words are allowed to be changed.</a:t>
                </a:r>
              </a:p>
              <a:p>
                <a:pPr lvl="1"/>
                <a:r>
                  <a:rPr lang="en-US" altLang="zh-CN" dirty="0"/>
                  <a:t>Lasso – least absolute shrinkage and selection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  <a:p>
                <a:pPr lvl="1"/>
                <a:r>
                  <a:rPr lang="en-US" altLang="zh-CN" dirty="0"/>
                  <a:t>Group lasso – split the variables into several groups and perform lasso on each group.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84916D-0D04-4858-BAA7-40124A295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51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9029-5DE1-418D-963E-F07247CA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4F565-32F8-4D7F-BD45-7925A0558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Optimization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𝒲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Projected gradient descent –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at each </a:t>
                </a:r>
                <a:r>
                  <a:rPr lang="en-US" altLang="zh-CN" dirty="0" err="1"/>
                  <a:t>iter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Gradient regularization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𝒲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Final objective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𝒲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𝛿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74F565-32F8-4D7F-BD45-7925A0558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62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D0FD7-F99E-48A1-9341-20DB01A3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Seq2Sick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92F68-C57A-47EF-8BA3-45E59F1B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D86914-FDD8-4230-B7A5-F49F76D9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82" y="1"/>
            <a:ext cx="583351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CE847C-8208-4EBA-854C-89EDE44E570A}"/>
              </a:ext>
            </a:extLst>
          </p:cNvPr>
          <p:cNvSpPr/>
          <p:nvPr/>
        </p:nvSpPr>
        <p:spPr>
          <a:xfrm>
            <a:off x="6827520" y="2987040"/>
            <a:ext cx="2794000" cy="1838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B82A2E-C559-46EB-AECF-28F307BAE51B}"/>
              </a:ext>
            </a:extLst>
          </p:cNvPr>
          <p:cNvSpPr txBox="1"/>
          <p:nvPr/>
        </p:nvSpPr>
        <p:spPr>
          <a:xfrm>
            <a:off x="838200" y="3521501"/>
            <a:ext cx="552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Use proximal operator to optimize the group lasso regularization</a:t>
            </a:r>
            <a:endParaRPr lang="zh-CN" altLang="en-US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539503A-4542-4F9F-8AF2-41CEE0C6A35F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6358482" y="3906520"/>
            <a:ext cx="469038" cy="304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A15889F-1DDF-427D-B004-A72953AA3886}"/>
              </a:ext>
            </a:extLst>
          </p:cNvPr>
          <p:cNvSpPr/>
          <p:nvPr/>
        </p:nvSpPr>
        <p:spPr>
          <a:xfrm>
            <a:off x="6827520" y="4856481"/>
            <a:ext cx="3362960" cy="8432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A1C63E-E162-4F8E-8313-9527B2903B2D}"/>
              </a:ext>
            </a:extLst>
          </p:cNvPr>
          <p:cNvSpPr txBox="1"/>
          <p:nvPr/>
        </p:nvSpPr>
        <p:spPr>
          <a:xfrm>
            <a:off x="838200" y="5041145"/>
            <a:ext cx="552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Projected gradient descent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8CD693-DD95-427D-A2DE-A55C0314ED9C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358482" y="5271978"/>
            <a:ext cx="469038" cy="61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7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8F53-DEA1-42DE-B31F-553D1D3B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D1B02-06B8-4909-994E-6F7DCED4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</a:p>
          <a:p>
            <a:pPr lvl="1"/>
            <a:r>
              <a:rPr lang="en-US" altLang="zh-CN" dirty="0"/>
              <a:t>Text summarization – DUC2003, DUC2004, </a:t>
            </a:r>
            <a:r>
              <a:rPr lang="en-US" altLang="zh-CN" dirty="0" err="1"/>
              <a:t>Gigaword</a:t>
            </a:r>
            <a:endParaRPr lang="en-US" altLang="zh-CN" dirty="0"/>
          </a:p>
          <a:p>
            <a:pPr lvl="1"/>
            <a:r>
              <a:rPr lang="en-US" altLang="zh-CN" dirty="0"/>
              <a:t>Machine translation – WMT’16</a:t>
            </a:r>
          </a:p>
          <a:p>
            <a:r>
              <a:rPr lang="en-US" altLang="zh-CN" dirty="0"/>
              <a:t>Seq2Seq models</a:t>
            </a:r>
          </a:p>
          <a:p>
            <a:pPr lvl="1"/>
            <a:r>
              <a:rPr lang="en-US" altLang="zh-CN" dirty="0"/>
              <a:t>Word-level LSTM encoder</a:t>
            </a:r>
          </a:p>
          <a:p>
            <a:pPr lvl="1"/>
            <a:r>
              <a:rPr lang="en-US" altLang="zh-CN" dirty="0"/>
              <a:t>Word-based attention decoder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3DFA3-1123-4E89-A0A0-CD93C1FC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5569642" cy="20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5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3560E-1BA5-4CBA-B042-C16FA721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131CE0C-5D8A-473F-8851-551002E0F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90168"/>
            <a:ext cx="5114184" cy="19059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8FF9C2-C0B8-478D-AFC4-42303289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9172"/>
            <a:ext cx="5114185" cy="2881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648B3F-46D3-4DF0-8EBC-68A783E5F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616" y="1821572"/>
            <a:ext cx="5114184" cy="47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F6D25-6AD4-4E26-9385-0AAA4E75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BD585-192E-41DB-BA11-DA22285E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Syntactic quality – PPL.</a:t>
            </a:r>
          </a:p>
          <a:p>
            <a:r>
              <a:rPr lang="en-US" altLang="zh-CN" dirty="0"/>
              <a:t>Semantic quality – </a:t>
            </a:r>
            <a:r>
              <a:rPr lang="en-US" altLang="zh-CN" dirty="0" err="1"/>
              <a:t>DeepAI’s</a:t>
            </a:r>
            <a:r>
              <a:rPr lang="en-US" altLang="zh-CN" dirty="0"/>
              <a:t> online sentiment analysis API.</a:t>
            </a:r>
          </a:p>
          <a:p>
            <a:pPr lvl="1"/>
            <a:r>
              <a:rPr lang="en-US" altLang="zh-CN" dirty="0"/>
              <a:t>2.2% adversarial examples have different semantic meaning.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15978-E1E7-4601-B48F-A5CC6E6F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884" y="4591993"/>
            <a:ext cx="4400232" cy="15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F574A-D698-4DC9-87B9-2855EE0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481E-3967-40B4-82F7-4C14243D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examples for seq2seq</a:t>
            </a:r>
          </a:p>
          <a:p>
            <a:r>
              <a:rPr lang="en-US" altLang="zh-CN" dirty="0" err="1"/>
              <a:t>AdvGen</a:t>
            </a:r>
            <a:r>
              <a:rPr lang="en-US" altLang="zh-CN" dirty="0"/>
              <a:t> algorithm</a:t>
            </a:r>
          </a:p>
          <a:p>
            <a:r>
              <a:rPr lang="en-US" altLang="zh-CN" dirty="0"/>
              <a:t>Seq2Sick algorithm</a:t>
            </a:r>
          </a:p>
          <a:p>
            <a:r>
              <a:rPr lang="en-US" altLang="zh-CN" dirty="0"/>
              <a:t>Recent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74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CBF3D-D3E0-494E-92F1-3104525B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Reflections...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60107-405D-4FD5-A109-E2943E0AF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Pros</a:t>
            </a:r>
          </a:p>
          <a:p>
            <a:pPr lvl="1"/>
            <a:r>
              <a:rPr lang="en-US" altLang="zh-CN" dirty="0"/>
              <a:t>Good problem definition.</a:t>
            </a:r>
          </a:p>
          <a:p>
            <a:pPr lvl="1"/>
            <a:r>
              <a:rPr lang="en-US" altLang="zh-CN" dirty="0"/>
              <a:t>Good loss design.</a:t>
            </a:r>
          </a:p>
          <a:p>
            <a:pPr lvl="1"/>
            <a:r>
              <a:rPr lang="en-US" altLang="zh-CN" dirty="0"/>
              <a:t>Utilizing group lasso for distortion regularization.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Cons</a:t>
            </a:r>
          </a:p>
          <a:p>
            <a:pPr lvl="1"/>
            <a:r>
              <a:rPr lang="en-US" altLang="zh-CN" dirty="0"/>
              <a:t>No baseline.</a:t>
            </a:r>
          </a:p>
          <a:p>
            <a:pPr lvl="1"/>
            <a:r>
              <a:rPr lang="en-US" altLang="zh-CN" dirty="0"/>
              <a:t>Only replacement perturbation.</a:t>
            </a:r>
          </a:p>
          <a:p>
            <a:pPr lvl="1"/>
            <a:r>
              <a:rPr lang="en-US" altLang="zh-CN" dirty="0"/>
              <a:t>Irrelevant to the title (“robustness”)</a:t>
            </a:r>
          </a:p>
          <a:p>
            <a:pPr lvl="1"/>
            <a:r>
              <a:rPr lang="en-US" altLang="zh-CN" dirty="0"/>
              <a:t>Irrelevant to the proposed problem (“Seq2Seq vs. CNN”)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49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F1FD5-CF4D-44C7-A485-95A3FCC6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Recent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03C3C-C421-4935-8EA6-8AB9F91D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Universal Modifier (tentative name)</a:t>
            </a:r>
          </a:p>
          <a:p>
            <a:pPr lvl="1"/>
            <a:r>
              <a:rPr lang="en-US" altLang="zh-CN" dirty="0"/>
              <a:t>Gradient-based UID rename;</a:t>
            </a:r>
          </a:p>
          <a:p>
            <a:pPr lvl="1"/>
            <a:r>
              <a:rPr lang="en-US" altLang="zh-CN" dirty="0"/>
              <a:t>Statement insertion/deletion;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Greedy attacker – Iterative generation</a:t>
            </a:r>
          </a:p>
          <a:p>
            <a:pPr lvl="1"/>
            <a:r>
              <a:rPr lang="en-US" altLang="zh-CN" dirty="0"/>
              <a:t>Generate multiple candidates;</a:t>
            </a:r>
          </a:p>
          <a:p>
            <a:pPr lvl="1"/>
            <a:r>
              <a:rPr lang="en-US" altLang="zh-CN" dirty="0"/>
              <a:t>Test against the victim model.</a:t>
            </a:r>
          </a:p>
        </p:txBody>
      </p:sp>
    </p:spTree>
    <p:extLst>
      <p:ext uri="{BB962C8B-B14F-4D97-AF65-F5344CB8AC3E}">
        <p14:creationId xmlns:p14="http://schemas.microsoft.com/office/powerpoint/2010/main" val="194246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1409-34FD-40B1-A4F2-86491027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Recent Work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B04F2-1939-42FE-94CF-E4735914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OJ104 classification</a:t>
            </a:r>
          </a:p>
          <a:p>
            <a:r>
              <a:rPr lang="en-US" altLang="zh-CN" dirty="0"/>
              <a:t>LSTM</a:t>
            </a:r>
          </a:p>
          <a:p>
            <a:pPr lvl="1"/>
            <a:r>
              <a:rPr lang="en-US" altLang="zh-CN" dirty="0"/>
              <a:t>Test accuracy – 95.7%</a:t>
            </a:r>
          </a:p>
          <a:p>
            <a:pPr lvl="1"/>
            <a:r>
              <a:rPr lang="en-US" altLang="zh-CN" dirty="0"/>
              <a:t>ATK-UID accuracy – 7.9%</a:t>
            </a:r>
          </a:p>
          <a:p>
            <a:pPr lvl="1"/>
            <a:r>
              <a:rPr lang="en-US" altLang="zh-CN" dirty="0"/>
              <a:t>ATK-STMT accuracy – 16.0%</a:t>
            </a:r>
          </a:p>
          <a:p>
            <a:r>
              <a:rPr lang="en-US" altLang="zh-CN" dirty="0"/>
              <a:t>ASTNN</a:t>
            </a:r>
          </a:p>
          <a:p>
            <a:pPr lvl="1"/>
            <a:r>
              <a:rPr lang="en-US" altLang="zh-CN" dirty="0"/>
              <a:t>Test accuracy – 97.97%</a:t>
            </a:r>
          </a:p>
          <a:p>
            <a:pPr lvl="1"/>
            <a:r>
              <a:rPr lang="en-US" altLang="zh-CN" dirty="0"/>
              <a:t>ATK-UID accuracy – 0.8%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89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A857B-F840-4993-93D2-10AA1ED8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CED31-CD47-4013-B983-47B2F8C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“emoji口罩”的图片搜索结果">
            <a:extLst>
              <a:ext uri="{FF2B5EF4-FFF2-40B4-BE49-F238E27FC236}">
                <a16:creationId xmlns:a16="http://schemas.microsoft.com/office/drawing/2014/main" id="{4E7CCE02-FC82-4433-969B-8B19223E7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2826544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8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5967-1F5F-4B50-96CB-5DD85C39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for Seq2Seq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B7FEB-C521-474F-98ED-C8CD948B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Original example</a:t>
            </a:r>
          </a:p>
          <a:p>
            <a:pPr lvl="1"/>
            <a:r>
              <a:rPr lang="en-US" altLang="zh-CN" dirty="0"/>
              <a:t>Input: </a:t>
            </a:r>
            <a:r>
              <a:rPr lang="zh-CN" altLang="en-US" dirty="0"/>
              <a:t>我喜欢这部电影。</a:t>
            </a:r>
            <a:endParaRPr lang="en-US" altLang="zh-CN" dirty="0"/>
          </a:p>
          <a:p>
            <a:pPr lvl="1"/>
            <a:r>
              <a:rPr lang="en-US" altLang="zh-CN" dirty="0"/>
              <a:t>Model output: I like this movie.</a:t>
            </a:r>
          </a:p>
          <a:p>
            <a:r>
              <a:rPr lang="en-US" altLang="zh-CN" dirty="0"/>
              <a:t>Adversarial example (non-overlapping attack)</a:t>
            </a:r>
          </a:p>
          <a:p>
            <a:pPr lvl="1"/>
            <a:r>
              <a:rPr lang="en-US" altLang="zh-CN" dirty="0"/>
              <a:t>Input: </a:t>
            </a:r>
            <a:r>
              <a:rPr lang="zh-CN" altLang="en-US" dirty="0"/>
              <a:t>我爱看这部电影。</a:t>
            </a:r>
            <a:endParaRPr lang="en-US" altLang="zh-CN" dirty="0"/>
          </a:p>
          <a:p>
            <a:pPr lvl="1"/>
            <a:r>
              <a:rPr lang="en-US" altLang="zh-CN" dirty="0"/>
              <a:t>Model output: Totally me anyhow organic.</a:t>
            </a:r>
          </a:p>
          <a:p>
            <a:r>
              <a:rPr lang="en-US" altLang="zh-CN" dirty="0"/>
              <a:t>Adversarial example (Targeted keywords attack)</a:t>
            </a:r>
          </a:p>
          <a:p>
            <a:pPr lvl="1"/>
            <a:r>
              <a:rPr lang="en-US" altLang="zh-CN" dirty="0"/>
              <a:t>Input: </a:t>
            </a:r>
            <a:r>
              <a:rPr lang="zh-CN" altLang="en-US" dirty="0"/>
              <a:t>我爱看这部电影。</a:t>
            </a:r>
            <a:endParaRPr lang="en-US" altLang="zh-CN" dirty="0"/>
          </a:p>
          <a:p>
            <a:pPr lvl="1"/>
            <a:r>
              <a:rPr lang="en-US" altLang="zh-CN" dirty="0"/>
              <a:t>Keywords: horrible, this.</a:t>
            </a:r>
          </a:p>
          <a:p>
            <a:pPr lvl="1"/>
            <a:r>
              <a:rPr lang="en-US" altLang="zh-CN" dirty="0"/>
              <a:t>Model output: This room is horrible.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90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BAA72-D8E4-4107-834A-FF8DACAE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 err="1"/>
              <a:t>AdvGen</a:t>
            </a:r>
            <a:r>
              <a:rPr lang="en-US" altLang="zh-CN" dirty="0"/>
              <a:t> (ACL2019)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5B086-20E0-4C62-B65D-9F0A2EE4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A6B3A0-0CD3-4064-B37C-71928C66C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1538"/>
            <a:ext cx="10515600" cy="22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2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C051D-7571-417F-8BC4-C8A84909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AdvGen</a:t>
            </a:r>
            <a:r>
              <a:rPr lang="en-US" altLang="zh-CN" dirty="0"/>
              <a:t> Adversarial Attack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5E97F-9A51-42B9-8F11-7ACCAE2F6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02120" cy="4351338"/>
              </a:xfrm>
            </p:spPr>
            <p:txBody>
              <a:bodyPr/>
              <a:lstStyle/>
              <a:p>
                <a:r>
                  <a:rPr lang="en-US" altLang="zh-CN" b="0" dirty="0"/>
                  <a:t>Likelihood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="0" dirty="0"/>
                  <a:t>-</a:t>
                </a:r>
                <a:r>
                  <a:rPr lang="en-US" altLang="zh-CN" b="0" dirty="0" err="1"/>
                  <a:t>th</a:t>
                </a:r>
                <a:r>
                  <a:rPr lang="en-US" altLang="zh-CN" b="0" dirty="0"/>
                  <a:t> word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𝐿𝑀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Position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Translation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Eq. 5 – Word replacement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5E97F-9A51-42B9-8F11-7ACCAE2F6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02120" cy="4351338"/>
              </a:xfrm>
              <a:blipFill>
                <a:blip r:embed="rId2"/>
                <a:stretch>
                  <a:fillRect l="-1614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6422B4C-EFB0-4561-977E-D89FAB55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1270000"/>
            <a:ext cx="455168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ED698-2FF9-4785-8223-6E9CECDA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AdvGen</a:t>
            </a:r>
            <a:r>
              <a:rPr lang="en-US" altLang="zh-CN" dirty="0"/>
              <a:t> Adversarial 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B81FE3-7279-45EC-9B9F-7B25CBEF9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altLang="zh-CN" dirty="0"/>
                  <a:t>Traditional training</a:t>
                </a:r>
              </a:p>
              <a:p>
                <a:pPr lvl="1"/>
                <a:r>
                  <a:rPr lang="en-US" altLang="zh-CN" dirty="0"/>
                  <a:t>Source 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b="0" dirty="0"/>
                  <a:t>Target 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Model 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Translation loss: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B81FE3-7279-45EC-9B9F-7B25CBEF9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877C276-F354-4024-B50F-F4EFDF775E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err="1"/>
                  <a:t>AdvGen</a:t>
                </a:r>
                <a:r>
                  <a:rPr lang="en-US" altLang="zh-CN" dirty="0"/>
                  <a:t> training</a:t>
                </a:r>
              </a:p>
              <a:p>
                <a:pPr lvl="1"/>
                <a:r>
                  <a:rPr lang="en-US" altLang="zh-CN" dirty="0"/>
                  <a:t>Source 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𝐴𝑑𝑣𝐺𝑒𝑛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dirty="0"/>
                  <a:t>Target 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𝐴𝑑𝑣𝐺𝑒𝑛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Model output: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Translation loss: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877C276-F354-4024-B50F-F4EFDF77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257800" cy="4351338"/>
              </a:xfrm>
              <a:prstGeom prst="rect">
                <a:avLst/>
              </a:prstGeom>
              <a:blipFill>
                <a:blip r:embed="rId3"/>
                <a:stretch>
                  <a:fillRect l="-208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4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6B94F-A944-4BBB-BDE2-475124E6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AdvGen</a:t>
            </a:r>
            <a:r>
              <a:rPr lang="en-US" altLang="zh-CN" dirty="0"/>
              <a:t> Adversarial Training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3BA072-B4E0-42FC-99A2-8F4FABBE8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956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dirty="0"/>
                  <a:t>Target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𝐿𝑀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Position distribution – attention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3BA072-B4E0-42FC-99A2-8F4FABBE8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95643" cy="4351338"/>
              </a:xfrm>
              <a:blipFill>
                <a:blip r:embed="rId2"/>
                <a:stretch>
                  <a:fillRect l="-161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53B2101-8B27-4527-8D75-6DC08E9B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203" y="1825625"/>
            <a:ext cx="4558157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4A5CE-70C4-49E1-B7E8-71C19DC9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Seq2Sick (AAAI2020)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CB5CE-88F8-4D03-B167-E95FBB14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C07BE7-9F71-4DB7-97D0-13C9F7D6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6399"/>
            <a:ext cx="10535664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0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C59C-1EAC-4A74-9DDA-40271C78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6A1C10-69FE-4CFD-A29D-FBC4A30BA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Vocabularies</a:t>
                </a:r>
              </a:p>
              <a:p>
                <a:pPr lvl="1"/>
                <a:r>
                  <a:rPr lang="en-US" altLang="zh-CN" dirty="0"/>
                  <a:t>Input –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𝒲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dirty="0"/>
                  <a:t>Output –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Sequences –</a:t>
                </a:r>
              </a:p>
              <a:p>
                <a:pPr lvl="1"/>
                <a:r>
                  <a:rPr lang="en-US" altLang="zh-CN" b="0" dirty="0"/>
                  <a:t>Input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b="0" dirty="0"/>
                  <a:t>Target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Encoder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Context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Decoder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6A1C10-69FE-4CFD-A29D-FBC4A30BA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2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743</Words>
  <Application>Microsoft Office PowerPoint</Application>
  <PresentationFormat>宽屏</PresentationFormat>
  <Paragraphs>146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Seq2Seq Adversary</vt:lpstr>
      <vt:lpstr>Outline</vt:lpstr>
      <vt:lpstr>Adversarial Examples for Seq2Seq</vt:lpstr>
      <vt:lpstr>Review: AdvGen (ACL2019)</vt:lpstr>
      <vt:lpstr>AdvGen Adversarial Attack</vt:lpstr>
      <vt:lpstr>AdvGen Adversarial Training</vt:lpstr>
      <vt:lpstr>AdvGen Adversarial Training (2)</vt:lpstr>
      <vt:lpstr>Seq2Sick (AAAI2020)</vt:lpstr>
      <vt:lpstr>Notations</vt:lpstr>
      <vt:lpstr>Problem Definitions</vt:lpstr>
      <vt:lpstr>Problem Definitions (2)</vt:lpstr>
      <vt:lpstr>Optimization Objective</vt:lpstr>
      <vt:lpstr>Optimization Objective (2)</vt:lpstr>
      <vt:lpstr>Distortion Regularization</vt:lpstr>
      <vt:lpstr>Discrete Space</vt:lpstr>
      <vt:lpstr>Seq2Sick Algorithm</vt:lpstr>
      <vt:lpstr>Experiment Setup</vt:lpstr>
      <vt:lpstr>Experimental Results</vt:lpstr>
      <vt:lpstr>Experimental Results (2)</vt:lpstr>
      <vt:lpstr>Reflections...</vt:lpstr>
      <vt:lpstr>Recent Work</vt:lpstr>
      <vt:lpstr>Recent Work (2)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 Adversary</dc:title>
  <dc:creator>635615042@qq.com</dc:creator>
  <cp:lastModifiedBy>635615042@qq.com</cp:lastModifiedBy>
  <cp:revision>25</cp:revision>
  <dcterms:created xsi:type="dcterms:W3CDTF">2020-03-23T08:33:46Z</dcterms:created>
  <dcterms:modified xsi:type="dcterms:W3CDTF">2020-03-24T14:55:57Z</dcterms:modified>
</cp:coreProperties>
</file>