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383" r:id="rId3"/>
    <p:sldId id="338" r:id="rId4"/>
    <p:sldId id="382" r:id="rId5"/>
    <p:sldId id="384" r:id="rId6"/>
    <p:sldId id="386" r:id="rId7"/>
    <p:sldId id="388" r:id="rId8"/>
    <p:sldId id="389" r:id="rId9"/>
    <p:sldId id="391" r:id="rId10"/>
    <p:sldId id="392" r:id="rId11"/>
    <p:sldId id="394" r:id="rId12"/>
    <p:sldId id="397" r:id="rId13"/>
    <p:sldId id="399" r:id="rId14"/>
    <p:sldId id="400" r:id="rId15"/>
    <p:sldId id="401" r:id="rId16"/>
    <p:sldId id="402" r:id="rId17"/>
    <p:sldId id="403" r:id="rId18"/>
    <p:sldId id="405" r:id="rId19"/>
    <p:sldId id="406" r:id="rId20"/>
    <p:sldId id="407" r:id="rId21"/>
    <p:sldId id="409" r:id="rId22"/>
    <p:sldId id="410" r:id="rId23"/>
    <p:sldId id="412" r:id="rId24"/>
    <p:sldId id="413" r:id="rId25"/>
    <p:sldId id="414" r:id="rId26"/>
    <p:sldId id="416" r:id="rId27"/>
    <p:sldId id="417" r:id="rId28"/>
    <p:sldId id="418" r:id="rId29"/>
    <p:sldId id="419" r:id="rId30"/>
    <p:sldId id="420" r:id="rId31"/>
    <p:sldId id="421" r:id="rId32"/>
    <p:sldId id="423" r:id="rId33"/>
    <p:sldId id="424" r:id="rId34"/>
    <p:sldId id="425" r:id="rId35"/>
    <p:sldId id="422"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095" autoAdjust="0"/>
  </p:normalViewPr>
  <p:slideViewPr>
    <p:cSldViewPr snapToGrid="0">
      <p:cViewPr varScale="1">
        <p:scale>
          <a:sx n="87" d="100"/>
          <a:sy n="87" d="100"/>
        </p:scale>
        <p:origin x="147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CA449D-F5C0-4A5D-A27C-91D44680E180}" type="datetimeFigureOut">
              <a:rPr lang="zh-CN" altLang="en-US" smtClean="0"/>
              <a:t>2023/5/16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EF48D-F037-4F86-8CCE-1A5814B07EA6}" type="slidenum">
              <a:rPr lang="zh-CN" altLang="en-US" smtClean="0"/>
              <a:t>‹#›</a:t>
            </a:fld>
            <a:endParaRPr lang="zh-CN" altLang="en-US"/>
          </a:p>
        </p:txBody>
      </p:sp>
    </p:spTree>
    <p:extLst>
      <p:ext uri="{BB962C8B-B14F-4D97-AF65-F5344CB8AC3E}">
        <p14:creationId xmlns:p14="http://schemas.microsoft.com/office/powerpoint/2010/main" val="337731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54EF48D-F037-4F86-8CCE-1A5814B07EA6}" type="slidenum">
              <a:rPr lang="zh-CN" altLang="en-US" smtClean="0"/>
              <a:t>1</a:t>
            </a:fld>
            <a:endParaRPr lang="zh-CN" altLang="en-US"/>
          </a:p>
        </p:txBody>
      </p:sp>
    </p:spTree>
    <p:extLst>
      <p:ext uri="{BB962C8B-B14F-4D97-AF65-F5344CB8AC3E}">
        <p14:creationId xmlns:p14="http://schemas.microsoft.com/office/powerpoint/2010/main" val="1327910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随后本文进行第四个步骤 探索</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在这个步骤中，该方法将</a:t>
            </a:r>
            <a:r>
              <a:rPr kumimoji="1" lang="en-US" altLang="zh-CN" dirty="0"/>
              <a:t>y</a:t>
            </a:r>
            <a:r>
              <a:rPr kumimoji="1" lang="zh-CN" altLang="en-US" dirty="0"/>
              <a:t>输入到矫正器中生成出</a:t>
            </a:r>
            <a:r>
              <a:rPr kumimoji="1" lang="en-US" altLang="zh-CN" dirty="0"/>
              <a:t>y</a:t>
            </a:r>
            <a:r>
              <a:rPr kumimoji="1" lang="zh-CN" altLang="en-US" dirty="0"/>
              <a:t>‘，然后将其输入到数据池中以进行扩充</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上述步骤</a:t>
            </a:r>
            <a:r>
              <a:rPr kumimoji="1" lang="en-US" altLang="zh-CN" dirty="0"/>
              <a:t>1</a:t>
            </a:r>
            <a:r>
              <a:rPr kumimoji="1" lang="zh-CN" altLang="en-US" dirty="0"/>
              <a:t>到步骤</a:t>
            </a:r>
            <a:r>
              <a:rPr kumimoji="1" lang="en-US" altLang="zh-CN" dirty="0"/>
              <a:t>4</a:t>
            </a:r>
            <a:r>
              <a:rPr kumimoji="1" lang="zh-CN" altLang="en-US" dirty="0"/>
              <a:t>构建了模型的整体训练过程</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在最后推理时，模型结合生成器和矫正器，</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从而可以根据输入</a:t>
            </a:r>
            <a:r>
              <a:rPr kumimoji="1" lang="en-US" altLang="zh-CN" dirty="0"/>
              <a:t>x</a:t>
            </a:r>
            <a:r>
              <a:rPr kumimoji="1" lang="zh-CN" altLang="en-US" dirty="0"/>
              <a:t>生成出一个输出轨迹</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并将</a:t>
            </a:r>
            <a:r>
              <a:rPr kumimoji="1" lang="en-US" altLang="zh-CN" dirty="0" err="1"/>
              <a:t>yt</a:t>
            </a:r>
            <a:r>
              <a:rPr kumimoji="1" lang="zh-CN" altLang="en-US" dirty="0"/>
              <a:t>作为最终输出结果</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其中迭代轮数</a:t>
            </a:r>
            <a:r>
              <a:rPr kumimoji="1" lang="en-US" altLang="zh-CN" dirty="0"/>
              <a:t>T</a:t>
            </a:r>
            <a:r>
              <a:rPr kumimoji="1" lang="zh-CN" altLang="en-US" dirty="0"/>
              <a:t>即可是固定的，也可以当</a:t>
            </a:r>
            <a:r>
              <a:rPr kumimoji="1" lang="en-US" altLang="zh-CN" dirty="0"/>
              <a:t>y</a:t>
            </a:r>
            <a:r>
              <a:rPr kumimoji="1" lang="zh-CN" altLang="en-US" dirty="0"/>
              <a:t>的值达到要求时进行停止</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10</a:t>
            </a:fld>
            <a:endParaRPr kumimoji="1" lang="zh-CN" altLang="en-US"/>
          </a:p>
        </p:txBody>
      </p:sp>
    </p:spTree>
    <p:extLst>
      <p:ext uri="{BB962C8B-B14F-4D97-AF65-F5344CB8AC3E}">
        <p14:creationId xmlns:p14="http://schemas.microsoft.com/office/powerpoint/2010/main" val="12890546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整体算法如上所示，可以暂停看一下</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11</a:t>
            </a:fld>
            <a:endParaRPr kumimoji="1" lang="zh-CN" altLang="en-US"/>
          </a:p>
        </p:txBody>
      </p:sp>
    </p:spTree>
    <p:extLst>
      <p:ext uri="{BB962C8B-B14F-4D97-AF65-F5344CB8AC3E}">
        <p14:creationId xmlns:p14="http://schemas.microsoft.com/office/powerpoint/2010/main" val="26938293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本文在三个任务上进行了实验，</a:t>
            </a:r>
            <a:endParaRPr kumimoji="1" lang="en-US" altLang="zh-CN" dirty="0"/>
          </a:p>
          <a:p>
            <a:r>
              <a:rPr kumimoji="1" lang="zh-CN" altLang="en-US" dirty="0"/>
              <a:t>并主要研究三个方面</a:t>
            </a:r>
            <a:endParaRPr kumimoji="1" lang="en-US" altLang="zh-CN" dirty="0"/>
          </a:p>
          <a:p>
            <a:r>
              <a:rPr kumimoji="1" lang="zh-CN" altLang="en-US" dirty="0"/>
              <a:t>其一，使用自校正器提升生成器性能</a:t>
            </a:r>
            <a:endParaRPr kumimoji="1" lang="en-US" altLang="zh-CN" dirty="0"/>
          </a:p>
          <a:p>
            <a:r>
              <a:rPr kumimoji="1" lang="zh-CN" altLang="en-US" dirty="0"/>
              <a:t>其二，将矫正器应用于更大的生成器中</a:t>
            </a:r>
            <a:endParaRPr kumimoji="1" lang="en-US" altLang="zh-CN" dirty="0"/>
          </a:p>
          <a:p>
            <a:r>
              <a:rPr kumimoji="1" lang="zh-CN" altLang="en-US" dirty="0"/>
              <a:t>其三，在训练和推理过程中使用反馈</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12</a:t>
            </a:fld>
            <a:endParaRPr kumimoji="1" lang="zh-CN" altLang="en-US"/>
          </a:p>
        </p:txBody>
      </p:sp>
    </p:spTree>
    <p:extLst>
      <p:ext uri="{BB962C8B-B14F-4D97-AF65-F5344CB8AC3E}">
        <p14:creationId xmlns:p14="http://schemas.microsoft.com/office/powerpoint/2010/main" val="4795530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实验</a:t>
            </a:r>
            <a:r>
              <a:rPr kumimoji="1" lang="en-US" altLang="zh-CN" dirty="0"/>
              <a:t>1</a:t>
            </a:r>
            <a:r>
              <a:rPr kumimoji="1" lang="zh-CN" altLang="en-US" dirty="0"/>
              <a:t>，数学程序生成，给定模型问题描述</a:t>
            </a:r>
            <a:r>
              <a:rPr kumimoji="1" lang="en-US" altLang="zh-CN" dirty="0"/>
              <a:t>x</a:t>
            </a:r>
            <a:r>
              <a:rPr kumimoji="1" lang="zh-CN" altLang="en-US" dirty="0"/>
              <a:t>，要求生成出</a:t>
            </a:r>
            <a:r>
              <a:rPr kumimoji="1" lang="en-US" altLang="zh-CN" dirty="0"/>
              <a:t>python</a:t>
            </a:r>
            <a:r>
              <a:rPr kumimoji="1" lang="zh-CN" altLang="en-US" dirty="0"/>
              <a:t>程序代码</a:t>
            </a:r>
            <a:r>
              <a:rPr kumimoji="1" lang="en-US" altLang="zh-CN" dirty="0"/>
              <a:t>y</a:t>
            </a:r>
            <a:r>
              <a:rPr kumimoji="1" lang="zh-CN" altLang="en-US" dirty="0"/>
              <a:t>，以执行并返回正确结果</a:t>
            </a:r>
            <a:endParaRPr kumimoji="1" lang="en-US" altLang="zh-CN" dirty="0"/>
          </a:p>
          <a:p>
            <a:r>
              <a:rPr kumimoji="1" lang="zh-CN" altLang="en-US" dirty="0"/>
              <a:t>该实验中本文使用</a:t>
            </a:r>
            <a:r>
              <a:rPr kumimoji="1" lang="en-US" altLang="zh-CN" dirty="0"/>
              <a:t>GPTneo1.3b</a:t>
            </a:r>
            <a:r>
              <a:rPr kumimoji="1" lang="zh-CN" altLang="en-US" dirty="0"/>
              <a:t>作为矫正器，该模型提出时在自然语言和代码上均进行了预训练</a:t>
            </a:r>
            <a:endParaRPr kumimoji="1" lang="en-US" altLang="zh-CN" dirty="0"/>
          </a:p>
          <a:p>
            <a:r>
              <a:rPr kumimoji="1" lang="zh-CN" altLang="en-US" dirty="0"/>
              <a:t>生成器部分本文选择两种设置</a:t>
            </a:r>
            <a:endParaRPr kumimoji="1" lang="en-US" altLang="zh-CN" dirty="0"/>
          </a:p>
          <a:p>
            <a:r>
              <a:rPr kumimoji="1" lang="zh-CN" altLang="en-US" dirty="0"/>
              <a:t>其一，另一个针对该任务微调的</a:t>
            </a:r>
            <a:r>
              <a:rPr kumimoji="1" lang="en-US" altLang="zh-CN" dirty="0" err="1"/>
              <a:t>gptneo</a:t>
            </a:r>
            <a:r>
              <a:rPr kumimoji="1" lang="zh-CN" altLang="en-US" dirty="0"/>
              <a:t>模型</a:t>
            </a:r>
            <a:endParaRPr kumimoji="1" lang="en-US" altLang="zh-CN" dirty="0"/>
          </a:p>
          <a:p>
            <a:r>
              <a:rPr kumimoji="1" lang="zh-CN" altLang="en-US" dirty="0"/>
              <a:t>其二，使用</a:t>
            </a:r>
            <a:r>
              <a:rPr kumimoji="1" lang="en-US" altLang="zh-CN" dirty="0" err="1"/>
              <a:t>fewshotprompt</a:t>
            </a:r>
            <a:r>
              <a:rPr kumimoji="1" lang="zh-CN" altLang="en-US" dirty="0"/>
              <a:t>的</a:t>
            </a:r>
            <a:r>
              <a:rPr kumimoji="1" lang="en-US" altLang="zh-CN" dirty="0"/>
              <a:t>gpt3</a:t>
            </a:r>
            <a:r>
              <a:rPr kumimoji="1" lang="zh-CN" altLang="en-US" dirty="0"/>
              <a:t>，那么第二种设置具体在该实验的后续其他实验中进行了阐述</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13</a:t>
            </a:fld>
            <a:endParaRPr kumimoji="1" lang="zh-CN" altLang="en-US"/>
          </a:p>
        </p:txBody>
      </p:sp>
    </p:spTree>
    <p:extLst>
      <p:ext uri="{BB962C8B-B14F-4D97-AF65-F5344CB8AC3E}">
        <p14:creationId xmlns:p14="http://schemas.microsoft.com/office/powerpoint/2010/main" val="3291813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该任务选用的值函数输出为</a:t>
            </a:r>
            <a:r>
              <a:rPr kumimoji="1" lang="en-US" altLang="zh-CN" dirty="0"/>
              <a:t>0</a:t>
            </a:r>
            <a:r>
              <a:rPr kumimoji="1" lang="zh-CN" altLang="en-US" dirty="0"/>
              <a:t>或</a:t>
            </a:r>
            <a:r>
              <a:rPr kumimoji="1" lang="en-US" altLang="zh-CN" dirty="0"/>
              <a:t>1</a:t>
            </a:r>
            <a:r>
              <a:rPr kumimoji="1" lang="zh-CN" altLang="en-US" dirty="0"/>
              <a:t>，且仅当输出程序能够执行并返回正确结果时为</a:t>
            </a:r>
            <a:r>
              <a:rPr kumimoji="1" lang="en-US" altLang="zh-CN" dirty="0"/>
              <a:t>1</a:t>
            </a:r>
            <a:r>
              <a:rPr kumimoji="1" lang="zh-CN" altLang="en-US" dirty="0"/>
              <a:t>，否则为</a:t>
            </a:r>
            <a:r>
              <a:rPr kumimoji="1" lang="en-US" altLang="zh-CN" dirty="0"/>
              <a:t>0</a:t>
            </a:r>
          </a:p>
          <a:p>
            <a:r>
              <a:rPr kumimoji="1" lang="zh-CN" altLang="en-US" dirty="0"/>
              <a:t>在当前实验中暂且不使用显示反馈</a:t>
            </a:r>
            <a:endParaRPr kumimoji="1" lang="en-US" altLang="zh-CN" dirty="0"/>
          </a:p>
          <a:p>
            <a:endParaRPr kumimoji="1" lang="en-US" altLang="zh-CN" dirty="0"/>
          </a:p>
          <a:p>
            <a:r>
              <a:rPr kumimoji="1" lang="zh-CN" altLang="en-US" dirty="0"/>
              <a:t>在推理时本文采用了两种设置</a:t>
            </a:r>
            <a:endParaRPr kumimoji="1" lang="en-US" altLang="zh-CN" dirty="0"/>
          </a:p>
          <a:p>
            <a:r>
              <a:rPr kumimoji="1" lang="zh-CN" altLang="en-US" dirty="0"/>
              <a:t>其一，使用矫正器进行</a:t>
            </a:r>
            <a:r>
              <a:rPr kumimoji="1" lang="en-US" altLang="zh-CN" dirty="0"/>
              <a:t>k</a:t>
            </a:r>
            <a:r>
              <a:rPr kumimoji="1" lang="zh-CN" altLang="en-US" dirty="0"/>
              <a:t>次矫正，其中</a:t>
            </a:r>
            <a:r>
              <a:rPr kumimoji="1" lang="en-US" altLang="zh-CN" dirty="0"/>
              <a:t>k</a:t>
            </a:r>
            <a:r>
              <a:rPr kumimoji="1" lang="zh-CN" altLang="en-US" dirty="0"/>
              <a:t>设置为</a:t>
            </a:r>
            <a:r>
              <a:rPr kumimoji="1" lang="en-US" altLang="zh-CN" dirty="0"/>
              <a:t>1</a:t>
            </a:r>
          </a:p>
          <a:p>
            <a:r>
              <a:rPr kumimoji="1" lang="zh-CN" altLang="en-US" dirty="0"/>
              <a:t>其二为</a:t>
            </a:r>
            <a:r>
              <a:rPr kumimoji="1" lang="en-US" altLang="zh-CN" dirty="0"/>
              <a:t>oracle</a:t>
            </a:r>
            <a:r>
              <a:rPr kumimoji="1" lang="zh-CN" altLang="en-US" dirty="0"/>
              <a:t>设置，仅使用矫正器矫正错误的生成结果</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14</a:t>
            </a:fld>
            <a:endParaRPr kumimoji="1" lang="zh-CN" altLang="en-US"/>
          </a:p>
        </p:txBody>
      </p:sp>
    </p:spTree>
    <p:extLst>
      <p:ext uri="{BB962C8B-B14F-4D97-AF65-F5344CB8AC3E}">
        <p14:creationId xmlns:p14="http://schemas.microsoft.com/office/powerpoint/2010/main" val="825602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本文选取了三个难度逐渐增加的数据集</a:t>
            </a:r>
            <a:endParaRPr kumimoji="1" lang="en-US" altLang="zh-CN" dirty="0"/>
          </a:p>
          <a:p>
            <a:r>
              <a:rPr kumimoji="1" lang="en-US" altLang="zh-CN" sz="1200" dirty="0" err="1">
                <a:latin typeface="Arial" panose="020B0604020202020204" pitchFamily="34" charset="0"/>
                <a:cs typeface="Arial" panose="020B0604020202020204" pitchFamily="34" charset="0"/>
              </a:rPr>
              <a:t>MultiArith</a:t>
            </a:r>
            <a:r>
              <a:rPr kumimoji="1" lang="en-US" altLang="zh-CN" sz="1200" dirty="0">
                <a:latin typeface="Arial" panose="020B0604020202020204" pitchFamily="34" charset="0"/>
                <a:cs typeface="Arial" panose="020B0604020202020204" pitchFamily="34" charset="0"/>
              </a:rPr>
              <a:t> </a:t>
            </a:r>
            <a:r>
              <a:rPr kumimoji="1" lang="zh-CN" altLang="en-US" sz="1200" dirty="0">
                <a:latin typeface="Arial" panose="020B0604020202020204" pitchFamily="34" charset="0"/>
                <a:cs typeface="Arial" panose="020B0604020202020204" pitchFamily="34" charset="0"/>
              </a:rPr>
              <a:t>（</a:t>
            </a:r>
            <a:r>
              <a:rPr kumimoji="1" lang="en-US" altLang="zh-CN" sz="1200" dirty="0">
                <a:latin typeface="Arial" panose="020B0604020202020204" pitchFamily="34" charset="0"/>
                <a:cs typeface="Arial" panose="020B0604020202020204" pitchFamily="34" charset="0"/>
              </a:rPr>
              <a:t>er </a:t>
            </a:r>
            <a:r>
              <a:rPr kumimoji="1" lang="en-US" altLang="zh-CN" sz="1200" dirty="0" err="1">
                <a:latin typeface="Arial" panose="020B0604020202020204" pitchFamily="34" charset="0"/>
                <a:cs typeface="Arial" panose="020B0604020202020204" pitchFamily="34" charset="0"/>
              </a:rPr>
              <a:t>riths</a:t>
            </a:r>
            <a:r>
              <a:rPr kumimoji="1" lang="zh-CN" altLang="en-US" sz="1200" dirty="0">
                <a:latin typeface="Arial" panose="020B0604020202020204" pitchFamily="34" charset="0"/>
                <a:cs typeface="Arial" panose="020B0604020202020204" pitchFamily="34" charset="0"/>
              </a:rPr>
              <a:t>）</a:t>
            </a:r>
            <a:endParaRPr kumimoji="1" lang="en-US" altLang="zh-CN" sz="1200" dirty="0">
              <a:latin typeface="Arial" panose="020B0604020202020204" pitchFamily="34" charset="0"/>
              <a:cs typeface="Arial" panose="020B0604020202020204" pitchFamily="34" charset="0"/>
            </a:endParaRPr>
          </a:p>
          <a:p>
            <a:r>
              <a:rPr kumimoji="1" lang="en-US" altLang="zh-CN" sz="1200" dirty="0">
                <a:latin typeface="Arial" panose="020B0604020202020204" pitchFamily="34" charset="0"/>
                <a:cs typeface="Arial" panose="020B0604020202020204" pitchFamily="34" charset="0"/>
              </a:rPr>
              <a:t>Multitask</a:t>
            </a:r>
          </a:p>
          <a:p>
            <a:r>
              <a:rPr kumimoji="1" lang="zh-CN" altLang="en-US" sz="1200" dirty="0">
                <a:latin typeface="Arial" panose="020B0604020202020204" pitchFamily="34" charset="0"/>
                <a:cs typeface="Arial" panose="020B0604020202020204" pitchFamily="34" charset="0"/>
              </a:rPr>
              <a:t>和</a:t>
            </a:r>
            <a:r>
              <a:rPr kumimoji="1" lang="en-US" altLang="zh-CN" sz="1200" dirty="0">
                <a:latin typeface="Arial" panose="020B0604020202020204" pitchFamily="34" charset="0"/>
                <a:cs typeface="Arial" panose="020B0604020202020204" pitchFamily="34" charset="0"/>
              </a:rPr>
              <a:t>GSM</a:t>
            </a:r>
          </a:p>
          <a:p>
            <a:endParaRPr kumimoji="1" lang="en-US" altLang="zh-CN" sz="1200" dirty="0">
              <a:latin typeface="Arial" panose="020B0604020202020204" pitchFamily="34" charset="0"/>
              <a:cs typeface="Arial" panose="020B0604020202020204" pitchFamily="34" charset="0"/>
            </a:endParaRPr>
          </a:p>
          <a:p>
            <a:r>
              <a:rPr kumimoji="1" lang="en-US" altLang="zh-CN" sz="1200" dirty="0">
                <a:latin typeface="Arial" panose="020B0604020202020204" pitchFamily="34" charset="0"/>
                <a:cs typeface="Arial" panose="020B0604020202020204" pitchFamily="34" charset="0"/>
              </a:rPr>
              <a:t>Baseline</a:t>
            </a:r>
            <a:r>
              <a:rPr kumimoji="1" lang="zh-CN" altLang="en-US" sz="1200" dirty="0">
                <a:latin typeface="Arial" panose="020B0604020202020204" pitchFamily="34" charset="0"/>
                <a:cs typeface="Arial" panose="020B0604020202020204" pitchFamily="34" charset="0"/>
              </a:rPr>
              <a:t>首先包括了在当前任务上进行微调过的生成器，</a:t>
            </a:r>
            <a:endParaRPr kumimoji="1" lang="en-US" altLang="zh-CN" sz="1200" dirty="0">
              <a:latin typeface="Arial" panose="020B0604020202020204" pitchFamily="34" charset="0"/>
              <a:cs typeface="Arial" panose="020B0604020202020204" pitchFamily="34" charset="0"/>
            </a:endParaRPr>
          </a:p>
          <a:p>
            <a:r>
              <a:rPr kumimoji="1" lang="zh-CN" altLang="en-US" sz="1200" dirty="0">
                <a:latin typeface="Arial" panose="020B0604020202020204" pitchFamily="34" charset="0"/>
                <a:cs typeface="Arial" panose="020B0604020202020204" pitchFamily="34" charset="0"/>
              </a:rPr>
              <a:t>在</a:t>
            </a:r>
            <a:r>
              <a:rPr kumimoji="1" lang="en-US" altLang="zh-CN" sz="1200" dirty="0">
                <a:latin typeface="Arial" panose="020B0604020202020204" pitchFamily="34" charset="0"/>
                <a:cs typeface="Arial" panose="020B0604020202020204" pitchFamily="34" charset="0"/>
              </a:rPr>
              <a:t>GSM</a:t>
            </a:r>
            <a:r>
              <a:rPr kumimoji="1" lang="zh-CN" altLang="en-US" sz="1200" dirty="0">
                <a:latin typeface="Arial" panose="020B0604020202020204" pitchFamily="34" charset="0"/>
                <a:cs typeface="Arial" panose="020B0604020202020204" pitchFamily="34" charset="0"/>
              </a:rPr>
              <a:t>数据集上，还额外包括了以往的一些工作，这些方法主要基于</a:t>
            </a:r>
            <a:r>
              <a:rPr kumimoji="1" lang="en-US" altLang="zh-CN" sz="1200" dirty="0">
                <a:latin typeface="Arial" panose="020B0604020202020204" pitchFamily="34" charset="0"/>
                <a:cs typeface="Arial" panose="020B0604020202020204" pitchFamily="34" charset="0"/>
              </a:rPr>
              <a:t>gptneo2.7b</a:t>
            </a:r>
            <a:r>
              <a:rPr kumimoji="1" lang="zh-CN" altLang="en-US" sz="1200" dirty="0">
                <a:latin typeface="Arial" panose="020B0604020202020204" pitchFamily="34" charset="0"/>
                <a:cs typeface="Arial" panose="020B0604020202020204" pitchFamily="34" charset="0"/>
              </a:rPr>
              <a:t>进行设计</a:t>
            </a:r>
            <a:endParaRPr kumimoji="1" lang="en-US" altLang="zh-CN" sz="1200" dirty="0">
              <a:latin typeface="Arial" panose="020B0604020202020204" pitchFamily="34" charset="0"/>
              <a:cs typeface="Arial" panose="020B0604020202020204" pitchFamily="34" charset="0"/>
            </a:endParaRPr>
          </a:p>
          <a:p>
            <a:r>
              <a:rPr kumimoji="1" lang="zh-CN" altLang="en-US" sz="1200" dirty="0">
                <a:latin typeface="Arial" panose="020B0604020202020204" pitchFamily="34" charset="0"/>
                <a:cs typeface="Arial" panose="020B0604020202020204" pitchFamily="34" charset="0"/>
              </a:rPr>
              <a:t>此外本文又引入了</a:t>
            </a:r>
            <a:r>
              <a:rPr kumimoji="1" lang="en-US" altLang="zh-CN" sz="1200" dirty="0">
                <a:latin typeface="Arial" panose="020B0604020202020204" pitchFamily="34" charset="0"/>
                <a:cs typeface="Arial" panose="020B0604020202020204" pitchFamily="34" charset="0"/>
              </a:rPr>
              <a:t>3b</a:t>
            </a:r>
            <a:r>
              <a:rPr kumimoji="1" lang="zh-CN" altLang="en-US" sz="1200" dirty="0">
                <a:latin typeface="Arial" panose="020B0604020202020204" pitchFamily="34" charset="0"/>
                <a:cs typeface="Arial" panose="020B0604020202020204" pitchFamily="34" charset="0"/>
              </a:rPr>
              <a:t>和</a:t>
            </a:r>
            <a:r>
              <a:rPr kumimoji="1" lang="en-US" altLang="zh-CN" sz="1200" dirty="0">
                <a:latin typeface="Arial" panose="020B0604020202020204" pitchFamily="34" charset="0"/>
                <a:cs typeface="Arial" panose="020B0604020202020204" pitchFamily="34" charset="0"/>
              </a:rPr>
              <a:t>6b</a:t>
            </a:r>
            <a:r>
              <a:rPr kumimoji="1" lang="zh-CN" altLang="en-US" sz="1200" dirty="0">
                <a:latin typeface="Arial" panose="020B0604020202020204" pitchFamily="34" charset="0"/>
                <a:cs typeface="Arial" panose="020B0604020202020204" pitchFamily="34" charset="0"/>
              </a:rPr>
              <a:t>的微调后的</a:t>
            </a:r>
            <a:r>
              <a:rPr kumimoji="1" lang="en-US" altLang="zh-CN" sz="1200" dirty="0">
                <a:latin typeface="Arial" panose="020B0604020202020204" pitchFamily="34" charset="0"/>
                <a:cs typeface="Arial" panose="020B0604020202020204" pitchFamily="34" charset="0"/>
              </a:rPr>
              <a:t>gpt3</a:t>
            </a:r>
            <a:r>
              <a:rPr kumimoji="1" lang="zh-CN" altLang="en-US" sz="1200" dirty="0">
                <a:latin typeface="Arial" panose="020B0604020202020204" pitchFamily="34" charset="0"/>
                <a:cs typeface="Arial" panose="020B0604020202020204" pitchFamily="34" charset="0"/>
              </a:rPr>
              <a:t>模型作为基线</a:t>
            </a:r>
            <a:endParaRPr kumimoji="1" lang="en-US" altLang="zh-CN" sz="120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15</a:t>
            </a:fld>
            <a:endParaRPr kumimoji="1" lang="zh-CN" altLang="en-US"/>
          </a:p>
        </p:txBody>
      </p:sp>
    </p:spTree>
    <p:extLst>
      <p:ext uri="{BB962C8B-B14F-4D97-AF65-F5344CB8AC3E}">
        <p14:creationId xmlns:p14="http://schemas.microsoft.com/office/powerpoint/2010/main" val="2741077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实验结果如表所示</a:t>
            </a:r>
            <a:endParaRPr kumimoji="1" lang="en-US" altLang="zh-CN" dirty="0"/>
          </a:p>
          <a:p>
            <a:r>
              <a:rPr kumimoji="1" lang="zh-CN" altLang="en-US" dirty="0"/>
              <a:t>可以发现，本文方法在三个数据集的两种推理策略中相比于生成器均有提升，</a:t>
            </a:r>
            <a:endParaRPr kumimoji="1" lang="en-US" altLang="zh-CN" dirty="0"/>
          </a:p>
          <a:p>
            <a:r>
              <a:rPr kumimoji="1" lang="zh-CN" altLang="en-US" dirty="0"/>
              <a:t>其中不加星号的为所有生成结果均矫正</a:t>
            </a:r>
            <a:r>
              <a:rPr kumimoji="1" lang="en-US" altLang="zh-CN" dirty="0"/>
              <a:t>1</a:t>
            </a:r>
            <a:r>
              <a:rPr kumimoji="1" lang="zh-CN" altLang="en-US" dirty="0"/>
              <a:t>次，而带星号的为仅矫正错误的模型输出</a:t>
            </a:r>
            <a:endParaRPr kumimoji="1" lang="en-US" altLang="zh-CN" dirty="0"/>
          </a:p>
          <a:p>
            <a:endParaRPr kumimoji="1" lang="en-US" altLang="zh-CN" dirty="0"/>
          </a:p>
          <a:p>
            <a:r>
              <a:rPr kumimoji="1" lang="zh-CN" altLang="en-US" dirty="0"/>
              <a:t>可以发现，第二种策略要比第一种要好，应该是说明了矫正器也有可能将本来已经正确的结果给矫正错了</a:t>
            </a:r>
            <a:endParaRPr kumimoji="1" lang="en-US" altLang="zh-CN" dirty="0"/>
          </a:p>
          <a:p>
            <a:endParaRPr kumimoji="1" lang="en-US" altLang="zh-CN" dirty="0"/>
          </a:p>
          <a:p>
            <a:r>
              <a:rPr kumimoji="1" lang="zh-CN" altLang="en-US" dirty="0"/>
              <a:t>此外可以发现，本文方法相比于更大参数的其他模型性能要更好</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16</a:t>
            </a:fld>
            <a:endParaRPr kumimoji="1" lang="zh-CN" altLang="en-US"/>
          </a:p>
        </p:txBody>
      </p:sp>
    </p:spTree>
    <p:extLst>
      <p:ext uri="{BB962C8B-B14F-4D97-AF65-F5344CB8AC3E}">
        <p14:creationId xmlns:p14="http://schemas.microsoft.com/office/powerpoint/2010/main" val="24367356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如图所示为该实验的几个例子</a:t>
            </a:r>
            <a:endParaRPr kumimoji="1" lang="en-US" altLang="zh-CN" dirty="0"/>
          </a:p>
          <a:p>
            <a:r>
              <a:rPr kumimoji="1" lang="zh-CN" altLang="en-US" dirty="0"/>
              <a:t>标</a:t>
            </a:r>
            <a:r>
              <a:rPr kumimoji="1" lang="en-US" altLang="zh-CN" dirty="0"/>
              <a:t>fix</a:t>
            </a:r>
            <a:r>
              <a:rPr kumimoji="1" lang="zh-CN" altLang="en-US" dirty="0"/>
              <a:t>的一行即为矫正器的修改结果</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17</a:t>
            </a:fld>
            <a:endParaRPr kumimoji="1" lang="zh-CN" altLang="en-US"/>
          </a:p>
        </p:txBody>
      </p:sp>
    </p:spTree>
    <p:extLst>
      <p:ext uri="{BB962C8B-B14F-4D97-AF65-F5344CB8AC3E}">
        <p14:creationId xmlns:p14="http://schemas.microsoft.com/office/powerpoint/2010/main" val="3960807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实验二为词汇限制生成</a:t>
            </a:r>
            <a:endParaRPr kumimoji="1" lang="en-US" altLang="zh-CN" dirty="0"/>
          </a:p>
          <a:p>
            <a:r>
              <a:rPr kumimoji="1" lang="zh-CN" altLang="en-US" dirty="0"/>
              <a:t>给定限制单词集合，该任务要求模型生成一个句子</a:t>
            </a:r>
            <a:r>
              <a:rPr kumimoji="1" lang="en-US" altLang="zh-CN" dirty="0"/>
              <a:t>y</a:t>
            </a:r>
            <a:r>
              <a:rPr kumimoji="1" lang="zh-CN" altLang="en-US" dirty="0"/>
              <a:t>包含所有的限制单词</a:t>
            </a:r>
            <a:endParaRPr kumimoji="1" lang="en-US" altLang="zh-CN" dirty="0"/>
          </a:p>
          <a:p>
            <a:endParaRPr kumimoji="1" lang="en-US" altLang="zh-CN" dirty="0"/>
          </a:p>
          <a:p>
            <a:r>
              <a:rPr kumimoji="1" lang="zh-CN" altLang="en-US" dirty="0"/>
              <a:t>该实验选用了</a:t>
            </a:r>
            <a:r>
              <a:rPr kumimoji="1" lang="en-US" altLang="zh-CN" dirty="0" err="1"/>
              <a:t>commongen</a:t>
            </a:r>
            <a:r>
              <a:rPr kumimoji="1" lang="zh-CN" altLang="en-US" dirty="0"/>
              <a:t>和</a:t>
            </a:r>
            <a:r>
              <a:rPr kumimoji="1" lang="en-US" altLang="zh-CN" dirty="0"/>
              <a:t>e2e</a:t>
            </a:r>
            <a:r>
              <a:rPr kumimoji="1" lang="zh-CN" altLang="en-US" dirty="0"/>
              <a:t>两个数据集</a:t>
            </a:r>
            <a:endParaRPr kumimoji="1" lang="en-US" altLang="zh-CN" dirty="0"/>
          </a:p>
          <a:p>
            <a:r>
              <a:rPr kumimoji="1" lang="zh-CN" altLang="en-US" dirty="0"/>
              <a:t>前者输入为单词集合，后者则要求将结构化的输入转换为一段自然语言</a:t>
            </a:r>
            <a:endParaRPr kumimoji="1" lang="en-US"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两个任务选用</a:t>
            </a:r>
            <a:r>
              <a:rPr kumimoji="1" lang="en-US" altLang="zh-CN" dirty="0"/>
              <a:t>bleu</a:t>
            </a:r>
            <a:r>
              <a:rPr kumimoji="1" lang="zh-CN" altLang="en-US" dirty="0"/>
              <a:t>、</a:t>
            </a:r>
            <a:r>
              <a:rPr kumimoji="1" lang="en-US" altLang="zh-CN" dirty="0"/>
              <a:t>cider</a:t>
            </a:r>
            <a:r>
              <a:rPr kumimoji="1" lang="zh-CN" altLang="en-US" dirty="0"/>
              <a:t>，以及单词的覆盖率等指标进行评测，这些指标均为值越大越好</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18</a:t>
            </a:fld>
            <a:endParaRPr kumimoji="1" lang="zh-CN" altLang="en-US"/>
          </a:p>
        </p:txBody>
      </p:sp>
    </p:spTree>
    <p:extLst>
      <p:ext uri="{BB962C8B-B14F-4D97-AF65-F5344CB8AC3E}">
        <p14:creationId xmlns:p14="http://schemas.microsoft.com/office/powerpoint/2010/main" val="3678195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生成器本文选用了</a:t>
            </a:r>
            <a:r>
              <a:rPr kumimoji="1" lang="en-US" altLang="zh-CN" dirty="0"/>
              <a:t>gpt2</a:t>
            </a:r>
            <a:r>
              <a:rPr kumimoji="1" lang="zh-CN" altLang="en-US" dirty="0"/>
              <a:t>两个版本的模型，并根据两个任务进行了微调</a:t>
            </a:r>
            <a:endParaRPr kumimoji="1" lang="en-US" altLang="zh-CN" dirty="0"/>
          </a:p>
          <a:p>
            <a:r>
              <a:rPr kumimoji="1" lang="zh-CN" altLang="en-US" dirty="0"/>
              <a:t>值函数本文选用了限制单词的覆盖率</a:t>
            </a:r>
            <a:endParaRPr kumimoji="1" lang="en-US" altLang="zh-CN" dirty="0"/>
          </a:p>
          <a:p>
            <a:r>
              <a:rPr kumimoji="1" lang="zh-CN" altLang="en-US" dirty="0"/>
              <a:t>在推理时本文选取了</a:t>
            </a:r>
            <a:r>
              <a:rPr kumimoji="1" lang="en-US" altLang="zh-CN" dirty="0"/>
              <a:t>beam search</a:t>
            </a:r>
            <a:r>
              <a:rPr kumimoji="1" lang="zh-CN" altLang="en-US" dirty="0"/>
              <a:t>来生成出多个结果</a:t>
            </a:r>
            <a:endParaRPr kumimoji="1" lang="en-US" altLang="zh-CN" dirty="0"/>
          </a:p>
          <a:p>
            <a:r>
              <a:rPr kumimoji="1" lang="zh-CN" altLang="en-US" dirty="0"/>
              <a:t>并至多矫正三次，且当所有限制满足时提前停止矫正</a:t>
            </a:r>
            <a:endParaRPr kumimoji="1" lang="en-US" altLang="zh-CN" dirty="0"/>
          </a:p>
          <a:p>
            <a:endParaRPr kumimoji="1" lang="en-US" altLang="zh-CN" dirty="0"/>
          </a:p>
          <a:p>
            <a:r>
              <a:rPr kumimoji="1" lang="zh-CN" altLang="en-US" dirty="0"/>
              <a:t>可能是作者漏写了，文章里没找到是具体用了什么模型来做为矫正器，猜测的话大概也是同参数的模型</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19</a:t>
            </a:fld>
            <a:endParaRPr kumimoji="1" lang="zh-CN" altLang="en-US"/>
          </a:p>
        </p:txBody>
      </p:sp>
    </p:spTree>
    <p:extLst>
      <p:ext uri="{BB962C8B-B14F-4D97-AF65-F5344CB8AC3E}">
        <p14:creationId xmlns:p14="http://schemas.microsoft.com/office/powerpoint/2010/main" val="377788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a:latin typeface="Arial" panose="020B0604020202020204" pitchFamily="34" charset="0"/>
                <a:cs typeface="Arial" panose="020B0604020202020204" pitchFamily="34" charset="0"/>
              </a:rPr>
              <a:t>序列生成模型通常需要满足一些语言限制，比如要求生成正确的程序，或者生成出包含特定关键字的文本，抑或是避免生成出不良的内容</a:t>
            </a:r>
            <a:endParaRPr kumimoji="1" lang="en-US" altLang="zh-CN" sz="1200" dirty="0">
              <a:latin typeface="Arial" panose="020B0604020202020204" pitchFamily="34" charset="0"/>
              <a:cs typeface="Arial" panose="020B0604020202020204" pitchFamily="34" charset="0"/>
            </a:endParaRPr>
          </a:p>
          <a:p>
            <a:r>
              <a:rPr kumimoji="1" lang="en-US" altLang="zh-CN" sz="1200" dirty="0">
                <a:latin typeface="Arial" panose="020B0604020202020204" pitchFamily="34" charset="0"/>
                <a:cs typeface="Arial" panose="020B0604020202020204" pitchFamily="34" charset="0"/>
              </a:rPr>
              <a:t>LLM</a:t>
            </a:r>
            <a:r>
              <a:rPr kumimoji="1" lang="zh-CN" altLang="en-US" sz="1200" dirty="0">
                <a:latin typeface="Arial" panose="020B0604020202020204" pitchFamily="34" charset="0"/>
                <a:cs typeface="Arial" panose="020B0604020202020204" pitchFamily="34" charset="0"/>
              </a:rPr>
              <a:t>通常会无法完全满足这些限制，并缺乏一种机制来迭代式的修改模型的生成结果</a:t>
            </a:r>
            <a:endParaRPr kumimoji="1" lang="en-US" altLang="zh-CN" sz="1200" dirty="0">
              <a:latin typeface="Arial" panose="020B0604020202020204" pitchFamily="34" charset="0"/>
              <a:cs typeface="Arial" panose="020B0604020202020204" pitchFamily="34" charset="0"/>
            </a:endParaRPr>
          </a:p>
          <a:p>
            <a:r>
              <a:rPr kumimoji="1" lang="zh-CN" altLang="en-US" sz="1200" dirty="0">
                <a:latin typeface="Arial" panose="020B0604020202020204" pitchFamily="34" charset="0"/>
                <a:cs typeface="Arial" panose="020B0604020202020204" pitchFamily="34" charset="0"/>
              </a:rPr>
              <a:t>此外，这些模型参数较大，从而难以针对特定任务要求进行模型参数的更新</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2</a:t>
            </a:fld>
            <a:endParaRPr kumimoji="1" lang="zh-CN" altLang="en-US"/>
          </a:p>
        </p:txBody>
      </p:sp>
    </p:spTree>
    <p:extLst>
      <p:ext uri="{BB962C8B-B14F-4D97-AF65-F5344CB8AC3E}">
        <p14:creationId xmlns:p14="http://schemas.microsoft.com/office/powerpoint/2010/main" val="1230061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实验结果如表所示</a:t>
            </a:r>
            <a:endParaRPr kumimoji="1" lang="en-US" altLang="zh-CN" dirty="0"/>
          </a:p>
          <a:p>
            <a:r>
              <a:rPr kumimoji="1" lang="zh-CN" altLang="en-US" dirty="0"/>
              <a:t>本文方法提升了生成器的覆盖率，并维持或改进了文本的语言质量</a:t>
            </a:r>
            <a:endParaRPr kumimoji="1" lang="en-US" altLang="zh-CN" dirty="0"/>
          </a:p>
          <a:p>
            <a:endParaRPr kumimoji="1" lang="en-US" altLang="zh-CN" dirty="0"/>
          </a:p>
          <a:p>
            <a:r>
              <a:rPr kumimoji="1" lang="zh-CN" altLang="en-US" dirty="0"/>
              <a:t>在</a:t>
            </a:r>
            <a:r>
              <a:rPr kumimoji="1" lang="en-US" altLang="zh-CN" dirty="0" err="1"/>
              <a:t>commongen</a:t>
            </a:r>
            <a:r>
              <a:rPr kumimoji="1" lang="zh-CN" altLang="en-US" dirty="0"/>
              <a:t>数据集中，本文方法可以和基线解码方法进行结合，从而实现了最好的结果，并有着更快的运行速度</a:t>
            </a:r>
            <a:endParaRPr kumimoji="1" lang="en-US" altLang="zh-CN" dirty="0"/>
          </a:p>
          <a:p>
            <a:endParaRPr kumimoji="1" lang="en-US" altLang="zh-CN" dirty="0"/>
          </a:p>
          <a:p>
            <a:r>
              <a:rPr kumimoji="1" lang="zh-CN" altLang="en-US" dirty="0"/>
              <a:t>在</a:t>
            </a:r>
            <a:r>
              <a:rPr kumimoji="1" lang="en-US" altLang="zh-CN" dirty="0"/>
              <a:t>e2e</a:t>
            </a:r>
            <a:r>
              <a:rPr kumimoji="1" lang="zh-CN" altLang="en-US" dirty="0"/>
              <a:t>数据集中，本文方法仅使用了</a:t>
            </a:r>
            <a:r>
              <a:rPr kumimoji="1" lang="en-US" altLang="zh-CN" dirty="0"/>
              <a:t>beam search</a:t>
            </a:r>
            <a:r>
              <a:rPr kumimoji="1" lang="zh-CN" altLang="en-US" dirty="0"/>
              <a:t>即实现了最好的实验结果</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20</a:t>
            </a:fld>
            <a:endParaRPr kumimoji="1" lang="zh-CN" altLang="en-US"/>
          </a:p>
        </p:txBody>
      </p:sp>
    </p:spTree>
    <p:extLst>
      <p:ext uri="{BB962C8B-B14F-4D97-AF65-F5344CB8AC3E}">
        <p14:creationId xmlns:p14="http://schemas.microsoft.com/office/powerpoint/2010/main" val="35440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如图所示为该实验的几个样例</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21</a:t>
            </a:fld>
            <a:endParaRPr kumimoji="1" lang="zh-CN" altLang="en-US"/>
          </a:p>
        </p:txBody>
      </p:sp>
    </p:spTree>
    <p:extLst>
      <p:ext uri="{BB962C8B-B14F-4D97-AF65-F5344CB8AC3E}">
        <p14:creationId xmlns:p14="http://schemas.microsoft.com/office/powerpoint/2010/main" val="2241661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第三个实验为毒性降低</a:t>
            </a:r>
            <a:endParaRPr kumimoji="1" lang="en-US" altLang="zh-CN" dirty="0"/>
          </a:p>
          <a:p>
            <a:r>
              <a:rPr kumimoji="1" lang="zh-CN" altLang="en-US" dirty="0"/>
              <a:t>给定一个输入</a:t>
            </a:r>
            <a:r>
              <a:rPr kumimoji="1" lang="en-US" altLang="zh-CN" dirty="0"/>
              <a:t>prompt</a:t>
            </a:r>
            <a:r>
              <a:rPr kumimoji="1" lang="zh-CN" altLang="en-US" dirty="0"/>
              <a:t>，该任务要求模型生成</a:t>
            </a:r>
            <a:r>
              <a:rPr kumimoji="1" lang="en-US" altLang="zh-CN" dirty="0"/>
              <a:t>y</a:t>
            </a:r>
            <a:r>
              <a:rPr kumimoji="1" lang="zh-CN" altLang="en-US" dirty="0"/>
              <a:t>中避免出现攻击性的内容</a:t>
            </a:r>
            <a:endParaRPr kumimoji="1" lang="en-US" altLang="zh-CN" dirty="0"/>
          </a:p>
          <a:p>
            <a:endParaRPr kumimoji="1" lang="en-US" altLang="zh-CN" dirty="0"/>
          </a:p>
          <a:p>
            <a:r>
              <a:rPr kumimoji="1" lang="zh-CN" altLang="en-US" dirty="0"/>
              <a:t>数据集本文选用了</a:t>
            </a:r>
            <a:r>
              <a:rPr kumimoji="1" lang="en-US" altLang="zh-CN" sz="1200" dirty="0" err="1">
                <a:latin typeface="Arial" panose="020B0604020202020204" pitchFamily="34" charset="0"/>
                <a:cs typeface="Arial" panose="020B0604020202020204" pitchFamily="34" charset="0"/>
              </a:rPr>
              <a:t>RealToxicityPrompts</a:t>
            </a:r>
            <a:r>
              <a:rPr kumimoji="1" lang="en-US" altLang="zh-CN" sz="1200" dirty="0">
                <a:latin typeface="Arial" panose="020B0604020202020204" pitchFamily="34" charset="0"/>
                <a:cs typeface="Arial" panose="020B0604020202020204" pitchFamily="34" charset="0"/>
              </a:rPr>
              <a:t> benchmark</a:t>
            </a:r>
            <a:r>
              <a:rPr kumimoji="1" lang="zh-CN" altLang="en-US" sz="1200" dirty="0">
                <a:latin typeface="Arial" panose="020B0604020202020204" pitchFamily="34" charset="0"/>
                <a:cs typeface="Arial" panose="020B0604020202020204" pitchFamily="34" charset="0"/>
              </a:rPr>
              <a:t>，其中包含了</a:t>
            </a:r>
            <a:r>
              <a:rPr kumimoji="1" lang="en-US" altLang="zh-CN" sz="1200" dirty="0">
                <a:latin typeface="Arial" panose="020B0604020202020204" pitchFamily="34" charset="0"/>
                <a:cs typeface="Arial" panose="020B0604020202020204" pitchFamily="34" charset="0"/>
              </a:rPr>
              <a:t>10w</a:t>
            </a:r>
            <a:r>
              <a:rPr kumimoji="1" lang="zh-CN" altLang="en-US" sz="1200" dirty="0">
                <a:latin typeface="Arial" panose="020B0604020202020204" pitchFamily="34" charset="0"/>
                <a:cs typeface="Arial" panose="020B0604020202020204" pitchFamily="34" charset="0"/>
              </a:rPr>
              <a:t>个</a:t>
            </a:r>
            <a:r>
              <a:rPr kumimoji="1" lang="en-US" altLang="zh-CN" sz="1200" dirty="0">
                <a:latin typeface="Arial" panose="020B0604020202020204" pitchFamily="34" charset="0"/>
                <a:cs typeface="Arial" panose="020B0604020202020204" pitchFamily="34" charset="0"/>
              </a:rPr>
              <a:t>prompt</a:t>
            </a:r>
            <a:r>
              <a:rPr kumimoji="1" lang="zh-CN" altLang="en-US" sz="1200" dirty="0">
                <a:latin typeface="Arial" panose="020B0604020202020204" pitchFamily="34" charset="0"/>
                <a:cs typeface="Arial" panose="020B0604020202020204" pitchFamily="34" charset="0"/>
              </a:rPr>
              <a:t>，这些</a:t>
            </a:r>
            <a:r>
              <a:rPr kumimoji="1" lang="en-US" altLang="zh-CN" sz="1200" dirty="0">
                <a:latin typeface="Arial" panose="020B0604020202020204" pitchFamily="34" charset="0"/>
                <a:cs typeface="Arial" panose="020B0604020202020204" pitchFamily="34" charset="0"/>
              </a:rPr>
              <a:t>prompt</a:t>
            </a:r>
            <a:r>
              <a:rPr kumimoji="1" lang="zh-CN" altLang="en-US" sz="1200" dirty="0">
                <a:latin typeface="Arial" panose="020B0604020202020204" pitchFamily="34" charset="0"/>
                <a:cs typeface="Arial" panose="020B0604020202020204" pitchFamily="34" charset="0"/>
              </a:rPr>
              <a:t>会诱导模型生成出有毒的内容</a:t>
            </a:r>
            <a:endParaRPr kumimoji="1" lang="en-US" altLang="zh-CN" sz="1200" dirty="0">
              <a:latin typeface="Arial" panose="020B0604020202020204" pitchFamily="34" charset="0"/>
              <a:cs typeface="Arial" panose="020B0604020202020204" pitchFamily="34" charset="0"/>
            </a:endParaRPr>
          </a:p>
          <a:p>
            <a:endParaRPr kumimoji="1" lang="en-US" altLang="zh-CN" sz="1200" dirty="0">
              <a:latin typeface="Arial" panose="020B0604020202020204" pitchFamily="34" charset="0"/>
              <a:cs typeface="Arial" panose="020B0604020202020204" pitchFamily="34" charset="0"/>
            </a:endParaRPr>
          </a:p>
          <a:p>
            <a:r>
              <a:rPr kumimoji="1" lang="zh-CN" altLang="en-US" sz="1200" dirty="0">
                <a:latin typeface="Arial" panose="020B0604020202020204" pitchFamily="34" charset="0"/>
                <a:cs typeface="Arial" panose="020B0604020202020204" pitchFamily="34" charset="0"/>
              </a:rPr>
              <a:t>本文使用了该任务上的一个</a:t>
            </a:r>
            <a:r>
              <a:rPr kumimoji="1" lang="en-US" altLang="zh-CN" sz="1200" dirty="0" err="1">
                <a:latin typeface="Arial" panose="020B0604020202020204" pitchFamily="34" charset="0"/>
                <a:cs typeface="Arial" panose="020B0604020202020204" pitchFamily="34" charset="0"/>
              </a:rPr>
              <a:t>api</a:t>
            </a:r>
            <a:r>
              <a:rPr kumimoji="1" lang="zh-CN" altLang="en-US" sz="1200" dirty="0">
                <a:latin typeface="Arial" panose="020B0604020202020204" pitchFamily="34" charset="0"/>
                <a:cs typeface="Arial" panose="020B0604020202020204" pitchFamily="34" charset="0"/>
              </a:rPr>
              <a:t>来测试文本的毒性，并包含了两种计算方式</a:t>
            </a:r>
            <a:endParaRPr kumimoji="1" lang="en-US" altLang="zh-CN" sz="1200" dirty="0">
              <a:latin typeface="Arial" panose="020B0604020202020204" pitchFamily="34" charset="0"/>
              <a:cs typeface="Arial" panose="020B0604020202020204" pitchFamily="34" charset="0"/>
            </a:endParaRPr>
          </a:p>
          <a:p>
            <a:r>
              <a:rPr kumimoji="1" lang="zh-CN" altLang="en-US" sz="1200" dirty="0">
                <a:latin typeface="Arial" panose="020B0604020202020204" pitchFamily="34" charset="0"/>
                <a:cs typeface="Arial" panose="020B0604020202020204" pitchFamily="34" charset="0"/>
              </a:rPr>
              <a:t>给定输入</a:t>
            </a:r>
            <a:r>
              <a:rPr kumimoji="1" lang="en-US" altLang="zh-CN" sz="1200" dirty="0">
                <a:latin typeface="Arial" panose="020B0604020202020204" pitchFamily="34" charset="0"/>
                <a:cs typeface="Arial" panose="020B0604020202020204" pitchFamily="34" charset="0"/>
              </a:rPr>
              <a:t>x</a:t>
            </a:r>
            <a:r>
              <a:rPr kumimoji="1" lang="zh-CN" altLang="en-US" sz="1200" dirty="0">
                <a:latin typeface="Arial" panose="020B0604020202020204" pitchFamily="34" charset="0"/>
                <a:cs typeface="Arial" panose="020B0604020202020204" pitchFamily="34" charset="0"/>
              </a:rPr>
              <a:t>，模型随机采样生成出</a:t>
            </a:r>
            <a:r>
              <a:rPr kumimoji="1" lang="en-US" altLang="zh-CN" sz="1200" dirty="0">
                <a:latin typeface="Arial" panose="020B0604020202020204" pitchFamily="34" charset="0"/>
                <a:cs typeface="Arial" panose="020B0604020202020204" pitchFamily="34" charset="0"/>
              </a:rPr>
              <a:t>25</a:t>
            </a:r>
            <a:r>
              <a:rPr kumimoji="1" lang="zh-CN" altLang="en-US" sz="1200" dirty="0">
                <a:latin typeface="Arial" panose="020B0604020202020204" pitchFamily="34" charset="0"/>
                <a:cs typeface="Arial" panose="020B0604020202020204" pitchFamily="34" charset="0"/>
              </a:rPr>
              <a:t>个样本，然后求这些样本的最大毒性</a:t>
            </a:r>
            <a:endParaRPr kumimoji="1" lang="en-US" altLang="zh-CN" sz="1200" dirty="0">
              <a:latin typeface="Arial" panose="020B0604020202020204" pitchFamily="34" charset="0"/>
              <a:cs typeface="Arial" panose="020B0604020202020204" pitchFamily="34" charset="0"/>
            </a:endParaRPr>
          </a:p>
          <a:p>
            <a:r>
              <a:rPr kumimoji="1" lang="zh-CN" altLang="en-US" sz="1200" b="0" i="0" dirty="0">
                <a:solidFill>
                  <a:srgbClr val="101214"/>
                </a:solidFill>
                <a:effectLst/>
                <a:latin typeface="Arial" panose="020B0604020202020204" pitchFamily="34" charset="0"/>
                <a:cs typeface="Arial" panose="020B0604020202020204" pitchFamily="34" charset="0"/>
              </a:rPr>
              <a:t>以及</a:t>
            </a:r>
            <a:r>
              <a:rPr lang="en-US" altLang="zh-CN" b="0" i="0" dirty="0">
                <a:solidFill>
                  <a:srgbClr val="101214"/>
                </a:solidFill>
                <a:effectLst/>
                <a:latin typeface="PingFang SC"/>
              </a:rPr>
              <a:t>25</a:t>
            </a:r>
            <a:r>
              <a:rPr lang="zh-CN" altLang="en-US" b="0" i="0" dirty="0">
                <a:solidFill>
                  <a:srgbClr val="101214"/>
                </a:solidFill>
                <a:effectLst/>
                <a:latin typeface="PingFang SC"/>
              </a:rPr>
              <a:t>个样本中至少有</a:t>
            </a:r>
            <a:r>
              <a:rPr lang="en-US" altLang="zh-CN" b="0" i="0" dirty="0">
                <a:solidFill>
                  <a:srgbClr val="101214"/>
                </a:solidFill>
                <a:effectLst/>
                <a:latin typeface="PingFang SC"/>
              </a:rPr>
              <a:t>1</a:t>
            </a:r>
            <a:r>
              <a:rPr lang="zh-CN" altLang="en-US" b="0" i="0" dirty="0">
                <a:solidFill>
                  <a:srgbClr val="101214"/>
                </a:solidFill>
                <a:effectLst/>
                <a:latin typeface="PingFang SC"/>
              </a:rPr>
              <a:t>个为有毒样本的毒性概率</a:t>
            </a:r>
            <a:endParaRPr kumimoji="1" lang="en-US" altLang="zh-CN" dirty="0"/>
          </a:p>
          <a:p>
            <a:endParaRPr kumimoji="1" lang="en-US" altLang="zh-CN" dirty="0"/>
          </a:p>
          <a:p>
            <a:r>
              <a:rPr kumimoji="1" lang="en-US" altLang="zh-CN" dirty="0"/>
              <a:t>Baseline</a:t>
            </a:r>
            <a:r>
              <a:rPr kumimoji="1" lang="zh-CN" altLang="en-US" dirty="0"/>
              <a:t>部分首先于其生成器</a:t>
            </a:r>
            <a:r>
              <a:rPr kumimoji="1" lang="en-US" altLang="zh-CN" dirty="0"/>
              <a:t>gpt2</a:t>
            </a:r>
            <a:r>
              <a:rPr kumimoji="1" lang="zh-CN" altLang="en-US" dirty="0"/>
              <a:t>进行比较，</a:t>
            </a:r>
            <a:endParaRPr kumimoji="1" lang="en-US" altLang="zh-CN" dirty="0"/>
          </a:p>
          <a:p>
            <a:r>
              <a:rPr kumimoji="1" lang="zh-CN" altLang="en-US" dirty="0"/>
              <a:t>且也比较了之前该任务上的一些工作</a:t>
            </a:r>
            <a:endParaRPr kumimoji="1" lang="en-US" altLang="zh-CN" dirty="0"/>
          </a:p>
          <a:p>
            <a:r>
              <a:rPr kumimoji="1" lang="zh-CN" altLang="en-US" dirty="0"/>
              <a:t>在这些工作中，较强的基线模型</a:t>
            </a:r>
            <a:r>
              <a:rPr kumimoji="1" lang="en-US" altLang="zh-CN" dirty="0"/>
              <a:t>PPO</a:t>
            </a:r>
            <a:r>
              <a:rPr kumimoji="1" lang="zh-CN" altLang="en-US" dirty="0"/>
              <a:t>和</a:t>
            </a:r>
            <a:r>
              <a:rPr kumimoji="1" lang="en-US" altLang="zh-CN" dirty="0"/>
              <a:t>quark</a:t>
            </a:r>
            <a:r>
              <a:rPr kumimoji="1" lang="zh-CN" altLang="en-US" dirty="0"/>
              <a:t>均为基于强化学习的模型算法</a:t>
            </a:r>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22</a:t>
            </a:fld>
            <a:endParaRPr kumimoji="1" lang="zh-CN" altLang="en-US"/>
          </a:p>
        </p:txBody>
      </p:sp>
    </p:spTree>
    <p:extLst>
      <p:ext uri="{BB962C8B-B14F-4D97-AF65-F5344CB8AC3E}">
        <p14:creationId xmlns:p14="http://schemas.microsoft.com/office/powerpoint/2010/main" val="3480700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生成器本文选用了未经过微调了</a:t>
            </a:r>
            <a:r>
              <a:rPr kumimoji="1" lang="en-US" altLang="zh-CN" dirty="0"/>
              <a:t>gpt2large</a:t>
            </a:r>
          </a:p>
          <a:p>
            <a:r>
              <a:rPr kumimoji="1" lang="zh-CN" altLang="en-US" dirty="0"/>
              <a:t>矫正器选取了另一个微调过的</a:t>
            </a:r>
            <a:r>
              <a:rPr kumimoji="1" lang="en-US" altLang="zh-CN" dirty="0"/>
              <a:t>gpt2large</a:t>
            </a:r>
          </a:p>
          <a:p>
            <a:r>
              <a:rPr kumimoji="1" lang="zh-CN" altLang="en-US" dirty="0"/>
              <a:t>在推理时本文使用核采样方法生成出</a:t>
            </a:r>
            <a:r>
              <a:rPr kumimoji="1" lang="en-US" altLang="zh-CN" dirty="0"/>
              <a:t>25</a:t>
            </a:r>
            <a:r>
              <a:rPr kumimoji="1" lang="zh-CN" altLang="en-US" dirty="0"/>
              <a:t>个样本</a:t>
            </a:r>
            <a:endParaRPr kumimoji="1" lang="en-US" altLang="zh-CN" dirty="0"/>
          </a:p>
          <a:p>
            <a:endParaRPr kumimoji="1" lang="en-US" altLang="zh-CN" dirty="0"/>
          </a:p>
          <a:p>
            <a:r>
              <a:rPr kumimoji="1" lang="zh-CN" altLang="en-US" dirty="0"/>
              <a:t>本文使用该任务上专用的</a:t>
            </a:r>
            <a:r>
              <a:rPr kumimoji="1" lang="en-US" altLang="zh-CN" dirty="0" err="1"/>
              <a:t>api</a:t>
            </a:r>
            <a:r>
              <a:rPr kumimoji="1" lang="zh-CN" altLang="en-US" dirty="0"/>
              <a:t>来打分，其范围为</a:t>
            </a:r>
            <a:r>
              <a:rPr kumimoji="1" lang="en-US" altLang="zh-CN" dirty="0"/>
              <a:t>0</a:t>
            </a:r>
            <a:r>
              <a:rPr kumimoji="1" lang="zh-CN" altLang="en-US" dirty="0"/>
              <a:t>到</a:t>
            </a:r>
            <a:r>
              <a:rPr kumimoji="1" lang="en-US" altLang="zh-CN" dirty="0"/>
              <a:t>1</a:t>
            </a:r>
            <a:r>
              <a:rPr kumimoji="1" lang="zh-CN" altLang="en-US" dirty="0"/>
              <a:t>，用以测量毒性程度</a:t>
            </a:r>
            <a:endParaRPr kumimoji="1" lang="en-US" altLang="zh-CN" dirty="0"/>
          </a:p>
          <a:p>
            <a:endParaRPr kumimoji="1" lang="en-US" altLang="zh-CN" dirty="0"/>
          </a:p>
          <a:p>
            <a:r>
              <a:rPr kumimoji="1" lang="zh-CN" altLang="en-US" dirty="0"/>
              <a:t>本文使用矫正器至多进行三次矫正</a:t>
            </a:r>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23</a:t>
            </a:fld>
            <a:endParaRPr kumimoji="1" lang="zh-CN" altLang="en-US"/>
          </a:p>
        </p:txBody>
      </p:sp>
    </p:spTree>
    <p:extLst>
      <p:ext uri="{BB962C8B-B14F-4D97-AF65-F5344CB8AC3E}">
        <p14:creationId xmlns:p14="http://schemas.microsoft.com/office/powerpoint/2010/main" val="13155930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实验结果如表所示</a:t>
            </a:r>
            <a:endParaRPr kumimoji="1" lang="en-US" altLang="zh-CN" dirty="0"/>
          </a:p>
          <a:p>
            <a:r>
              <a:rPr kumimoji="1" lang="zh-CN" altLang="en-US" dirty="0"/>
              <a:t>结果表明，本文方法减小了本文毒性，同时维持了文本的流畅程度和多样性</a:t>
            </a:r>
            <a:endParaRPr kumimoji="1" lang="en-US" altLang="zh-CN" dirty="0"/>
          </a:p>
          <a:p>
            <a:endParaRPr kumimoji="1" lang="en-US" altLang="zh-CN" dirty="0"/>
          </a:p>
          <a:p>
            <a:r>
              <a:rPr kumimoji="1" lang="zh-CN" altLang="en-US" dirty="0"/>
              <a:t>此外，本文方法相比于同等或更大参数的基线模型效果更好</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24</a:t>
            </a:fld>
            <a:endParaRPr kumimoji="1" lang="zh-CN" altLang="en-US"/>
          </a:p>
        </p:txBody>
      </p:sp>
    </p:spTree>
    <p:extLst>
      <p:ext uri="{BB962C8B-B14F-4D97-AF65-F5344CB8AC3E}">
        <p14:creationId xmlns:p14="http://schemas.microsoft.com/office/powerpoint/2010/main" val="42106202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如图所示为该实验的一个例子</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25</a:t>
            </a:fld>
            <a:endParaRPr kumimoji="1" lang="zh-CN" altLang="en-US"/>
          </a:p>
        </p:txBody>
      </p:sp>
    </p:spTree>
    <p:extLst>
      <p:ext uri="{BB962C8B-B14F-4D97-AF65-F5344CB8AC3E}">
        <p14:creationId xmlns:p14="http://schemas.microsoft.com/office/powerpoint/2010/main" val="10434296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随后本文对</a:t>
            </a:r>
            <a:r>
              <a:rPr kumimoji="1" lang="en-US" altLang="zh-CN" dirty="0"/>
              <a:t>gpt3</a:t>
            </a:r>
            <a:r>
              <a:rPr kumimoji="1" lang="zh-CN" altLang="en-US" dirty="0"/>
              <a:t>进行矫正实验</a:t>
            </a:r>
            <a:endParaRPr kumimoji="1" lang="en-US" altLang="zh-CN" dirty="0"/>
          </a:p>
          <a:p>
            <a:r>
              <a:rPr kumimoji="1" lang="zh-CN" altLang="en-US" dirty="0"/>
              <a:t>并研究本文方法能否对比矫正器大得多的生成器起到矫正作用</a:t>
            </a:r>
            <a:endParaRPr kumimoji="1" lang="en-US" altLang="zh-CN" dirty="0"/>
          </a:p>
          <a:p>
            <a:r>
              <a:rPr kumimoji="1" lang="zh-CN" altLang="en-US" dirty="0"/>
              <a:t>其中包含了两种情况</a:t>
            </a:r>
            <a:endParaRPr kumimoji="1" lang="en-US" altLang="zh-CN" dirty="0"/>
          </a:p>
          <a:p>
            <a:r>
              <a:rPr kumimoji="1" lang="zh-CN" altLang="en-US" dirty="0"/>
              <a:t>其一，与较小的生成器结合进行训练，并将训练后的矫正器直接应用于更大的生成器中</a:t>
            </a:r>
            <a:endParaRPr kumimoji="1" lang="en-US" altLang="zh-CN" dirty="0"/>
          </a:p>
          <a:p>
            <a:r>
              <a:rPr kumimoji="1" lang="zh-CN" altLang="en-US" dirty="0"/>
              <a:t>其二，直接与更大的生成器结合进行训练，</a:t>
            </a:r>
            <a:endParaRPr kumimoji="1" lang="en-US" altLang="zh-CN" dirty="0"/>
          </a:p>
          <a:p>
            <a:endParaRPr kumimoji="1" lang="en-US" altLang="zh-CN" dirty="0"/>
          </a:p>
          <a:p>
            <a:r>
              <a:rPr kumimoji="1" lang="zh-CN" altLang="en-US" dirty="0"/>
              <a:t>该实验本文选取了数学程序生成和毒性降低两个任务</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26</a:t>
            </a:fld>
            <a:endParaRPr kumimoji="1" lang="zh-CN" altLang="en-US"/>
          </a:p>
        </p:txBody>
      </p:sp>
    </p:spTree>
    <p:extLst>
      <p:ext uri="{BB962C8B-B14F-4D97-AF65-F5344CB8AC3E}">
        <p14:creationId xmlns:p14="http://schemas.microsoft.com/office/powerpoint/2010/main" val="2527119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实验结果如表所示，</a:t>
            </a:r>
            <a:endParaRPr kumimoji="1" lang="en-US" altLang="zh-CN" dirty="0"/>
          </a:p>
          <a:p>
            <a:r>
              <a:rPr kumimoji="1" lang="zh-CN" altLang="en-US" dirty="0"/>
              <a:t>在数学程序生成任务上可以发现，在相对较小的生成器上训练的矫正器可以直接应用到</a:t>
            </a:r>
            <a:r>
              <a:rPr kumimoji="1" lang="en-US" altLang="zh-CN" dirty="0"/>
              <a:t>gpt3</a:t>
            </a:r>
            <a:r>
              <a:rPr kumimoji="1" lang="zh-CN" altLang="en-US" dirty="0"/>
              <a:t>模型上去</a:t>
            </a:r>
            <a:endParaRPr kumimoji="1" lang="en-US" altLang="zh-CN" dirty="0"/>
          </a:p>
          <a:p>
            <a:r>
              <a:rPr kumimoji="1" lang="zh-CN" altLang="en-US" dirty="0"/>
              <a:t>其二，将</a:t>
            </a:r>
            <a:r>
              <a:rPr kumimoji="1" lang="en-US" altLang="zh-CN" dirty="0"/>
              <a:t>gpt3</a:t>
            </a:r>
            <a:r>
              <a:rPr kumimoji="1" lang="zh-CN" altLang="en-US" dirty="0"/>
              <a:t>模型作为生成器以训练矫正器可以进一步提升结果</a:t>
            </a:r>
            <a:endParaRPr kumimoji="1" lang="en-US" altLang="zh-CN" dirty="0"/>
          </a:p>
          <a:p>
            <a:endParaRPr kumimoji="1" lang="en-US" altLang="zh-CN" dirty="0"/>
          </a:p>
          <a:p>
            <a:r>
              <a:rPr kumimoji="1" lang="zh-CN" altLang="en-US" dirty="0"/>
              <a:t>在毒性任务上可以发现，在较小的生成器上训练的矫正器可以对更大的生成器起到毒性降低的作用</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27</a:t>
            </a:fld>
            <a:endParaRPr kumimoji="1" lang="zh-CN" altLang="en-US"/>
          </a:p>
        </p:txBody>
      </p:sp>
    </p:spTree>
    <p:extLst>
      <p:ext uri="{BB962C8B-B14F-4D97-AF65-F5344CB8AC3E}">
        <p14:creationId xmlns:p14="http://schemas.microsoft.com/office/powerpoint/2010/main" val="10935376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a:latin typeface="Arial" panose="020B0604020202020204" pitchFamily="34" charset="0"/>
                <a:cs typeface="Arial" panose="020B0604020202020204" pitchFamily="34" charset="0"/>
              </a:rPr>
              <a:t>本文随后研究了在模型训练过程中添加反馈</a:t>
            </a:r>
            <a:endParaRPr kumimoji="1" lang="en-US" altLang="zh-CN" sz="1200" dirty="0">
              <a:latin typeface="Arial" panose="020B0604020202020204" pitchFamily="34" charset="0"/>
              <a:cs typeface="Arial" panose="020B0604020202020204" pitchFamily="34" charset="0"/>
            </a:endParaRPr>
          </a:p>
          <a:p>
            <a:endParaRPr kumimoji="1" lang="en-US" altLang="zh-CN" sz="1200" dirty="0">
              <a:latin typeface="Arial" panose="020B0604020202020204" pitchFamily="34" charset="0"/>
              <a:cs typeface="Arial" panose="020B0604020202020204" pitchFamily="34" charset="0"/>
            </a:endParaRPr>
          </a:p>
          <a:p>
            <a:r>
              <a:rPr kumimoji="1" lang="zh-CN" altLang="en-US" sz="1200" dirty="0">
                <a:latin typeface="Arial" panose="020B0604020202020204" pitchFamily="34" charset="0"/>
                <a:cs typeface="Arial" panose="020B0604020202020204" pitchFamily="34" charset="0"/>
              </a:rPr>
              <a:t>在毒性任务中，本文将</a:t>
            </a:r>
            <a:r>
              <a:rPr kumimoji="1" lang="en-US" altLang="zh-CN" sz="1200" dirty="0" err="1">
                <a:latin typeface="Arial" panose="020B0604020202020204" pitchFamily="34" charset="0"/>
                <a:cs typeface="Arial" panose="020B0604020202020204" pitchFamily="34" charset="0"/>
              </a:rPr>
              <a:t>api</a:t>
            </a:r>
            <a:r>
              <a:rPr kumimoji="1" lang="zh-CN" altLang="en-US" sz="1200" dirty="0">
                <a:latin typeface="Arial" panose="020B0604020202020204" pitchFamily="34" charset="0"/>
                <a:cs typeface="Arial" panose="020B0604020202020204" pitchFamily="34" charset="0"/>
              </a:rPr>
              <a:t>产生出的细粒度信息作为自然语言反馈</a:t>
            </a:r>
            <a:endParaRPr kumimoji="1" lang="en-US" altLang="zh-CN" sz="1200" dirty="0">
              <a:latin typeface="Arial" panose="020B0604020202020204" pitchFamily="34" charset="0"/>
              <a:cs typeface="Arial" panose="020B0604020202020204" pitchFamily="34" charset="0"/>
            </a:endParaRPr>
          </a:p>
          <a:p>
            <a:r>
              <a:rPr kumimoji="1" lang="zh-CN" altLang="en-US" sz="1200" dirty="0">
                <a:latin typeface="Arial" panose="020B0604020202020204" pitchFamily="34" charset="0"/>
                <a:cs typeface="Arial" panose="020B0604020202020204" pitchFamily="34" charset="0"/>
              </a:rPr>
              <a:t>该</a:t>
            </a:r>
            <a:r>
              <a:rPr kumimoji="1" lang="en-US" altLang="zh-CN" sz="1200" dirty="0" err="1">
                <a:latin typeface="Arial" panose="020B0604020202020204" pitchFamily="34" charset="0"/>
                <a:cs typeface="Arial" panose="020B0604020202020204" pitchFamily="34" charset="0"/>
              </a:rPr>
              <a:t>api</a:t>
            </a:r>
            <a:r>
              <a:rPr kumimoji="1" lang="zh-CN" altLang="en-US" sz="1200" dirty="0">
                <a:latin typeface="Arial" panose="020B0604020202020204" pitchFamily="34" charset="0"/>
                <a:cs typeface="Arial" panose="020B0604020202020204" pitchFamily="34" charset="0"/>
              </a:rPr>
              <a:t>能够从多个方面对本文的毒性进行评测</a:t>
            </a:r>
            <a:endParaRPr kumimoji="1" lang="en-US" altLang="zh-CN" sz="1200" dirty="0">
              <a:latin typeface="Arial" panose="020B0604020202020204" pitchFamily="34" charset="0"/>
              <a:cs typeface="Arial" panose="020B0604020202020204" pitchFamily="34" charset="0"/>
            </a:endParaRPr>
          </a:p>
          <a:p>
            <a:endParaRPr kumimoji="1" lang="en-US" altLang="zh-CN" sz="1200" dirty="0">
              <a:latin typeface="Arial" panose="020B0604020202020204" pitchFamily="34" charset="0"/>
              <a:cs typeface="Arial" panose="020B0604020202020204" pitchFamily="34" charset="0"/>
            </a:endParaRPr>
          </a:p>
          <a:p>
            <a:r>
              <a:rPr kumimoji="1" lang="zh-CN" altLang="en-US" sz="1200" dirty="0">
                <a:latin typeface="Arial" panose="020B0604020202020204" pitchFamily="34" charset="0"/>
                <a:cs typeface="Arial" panose="020B0604020202020204" pitchFamily="34" charset="0"/>
              </a:rPr>
              <a:t>具体而言，在训练时，本文对比了</a:t>
            </a:r>
            <a:r>
              <a:rPr kumimoji="1" lang="en-US" altLang="zh-CN" sz="1200" dirty="0">
                <a:latin typeface="Arial" panose="020B0604020202020204" pitchFamily="34" charset="0"/>
                <a:cs typeface="Arial" panose="020B0604020202020204" pitchFamily="34" charset="0"/>
              </a:rPr>
              <a:t>y</a:t>
            </a:r>
            <a:r>
              <a:rPr kumimoji="1" lang="zh-CN" altLang="en-US" sz="1200" dirty="0">
                <a:latin typeface="Arial" panose="020B0604020202020204" pitchFamily="34" charset="0"/>
                <a:cs typeface="Arial" panose="020B0604020202020204" pitchFamily="34" charset="0"/>
              </a:rPr>
              <a:t>和</a:t>
            </a:r>
            <a:r>
              <a:rPr kumimoji="1" lang="en-US" altLang="zh-CN" sz="1200" dirty="0">
                <a:latin typeface="Arial" panose="020B0604020202020204" pitchFamily="34" charset="0"/>
                <a:cs typeface="Arial" panose="020B0604020202020204" pitchFamily="34" charset="0"/>
              </a:rPr>
              <a:t>y</a:t>
            </a:r>
            <a:r>
              <a:rPr kumimoji="1" lang="zh-CN" altLang="en-US" sz="1200" dirty="0">
                <a:latin typeface="Arial" panose="020B0604020202020204" pitchFamily="34" charset="0"/>
                <a:cs typeface="Arial" panose="020B0604020202020204" pitchFamily="34" charset="0"/>
              </a:rPr>
              <a:t>‘之间的</a:t>
            </a:r>
            <a:r>
              <a:rPr kumimoji="1" lang="en-US" altLang="zh-CN" sz="1200" dirty="0" err="1">
                <a:latin typeface="Arial" panose="020B0604020202020204" pitchFamily="34" charset="0"/>
                <a:cs typeface="Arial" panose="020B0604020202020204" pitchFamily="34" charset="0"/>
              </a:rPr>
              <a:t>api</a:t>
            </a:r>
            <a:r>
              <a:rPr kumimoji="1" lang="zh-CN" altLang="en-US" sz="1200" dirty="0">
                <a:latin typeface="Arial" panose="020B0604020202020204" pitchFamily="34" charset="0"/>
                <a:cs typeface="Arial" panose="020B0604020202020204" pitchFamily="34" charset="0"/>
              </a:rPr>
              <a:t>分值，并比较两者之间差距最大的一个细分项，来提供反馈</a:t>
            </a:r>
            <a:endParaRPr kumimoji="1" lang="en-US" altLang="zh-CN" sz="1200" dirty="0">
              <a:latin typeface="Arial" panose="020B0604020202020204" pitchFamily="34" charset="0"/>
              <a:cs typeface="Arial" panose="020B0604020202020204" pitchFamily="34" charset="0"/>
            </a:endParaRPr>
          </a:p>
          <a:p>
            <a:endParaRPr kumimoji="1" lang="en-US" altLang="zh-CN" sz="1200" i="0" dirty="0">
              <a:latin typeface="Arial" panose="020B0604020202020204" pitchFamily="34" charset="0"/>
              <a:cs typeface="Arial" panose="020B0604020202020204" pitchFamily="34" charset="0"/>
            </a:endParaRPr>
          </a:p>
          <a:p>
            <a:r>
              <a:rPr kumimoji="1" lang="zh-CN" altLang="en-US" sz="1200" i="0" dirty="0">
                <a:latin typeface="Arial" panose="020B0604020202020204" pitchFamily="34" charset="0"/>
                <a:cs typeface="Arial" panose="020B0604020202020204" pitchFamily="34" charset="0"/>
              </a:rPr>
              <a:t>比如</a:t>
            </a:r>
            <a:r>
              <a:rPr kumimoji="1" lang="en-US" altLang="zh-CN" sz="1200" i="0" dirty="0">
                <a:latin typeface="Arial" panose="020B0604020202020204" pitchFamily="34" charset="0"/>
                <a:cs typeface="Arial" panose="020B0604020202020204" pitchFamily="34" charset="0"/>
              </a:rPr>
              <a:t>y</a:t>
            </a:r>
            <a:r>
              <a:rPr kumimoji="1" lang="zh-CN" altLang="en-US" sz="1200" i="0" dirty="0">
                <a:latin typeface="Arial" panose="020B0604020202020204" pitchFamily="34" charset="0"/>
                <a:cs typeface="Arial" panose="020B0604020202020204" pitchFamily="34" charset="0"/>
              </a:rPr>
              <a:t>和</a:t>
            </a:r>
            <a:r>
              <a:rPr kumimoji="1" lang="en-US" altLang="zh-CN" sz="1200" i="0" dirty="0">
                <a:latin typeface="Arial" panose="020B0604020202020204" pitchFamily="34" charset="0"/>
                <a:cs typeface="Arial" panose="020B0604020202020204" pitchFamily="34" charset="0"/>
              </a:rPr>
              <a:t>y</a:t>
            </a:r>
            <a:r>
              <a:rPr kumimoji="1" lang="zh-CN" altLang="en-US" sz="1200" i="0" dirty="0">
                <a:latin typeface="Arial" panose="020B0604020202020204" pitchFamily="34" charset="0"/>
                <a:cs typeface="Arial" panose="020B0604020202020204" pitchFamily="34" charset="0"/>
              </a:rPr>
              <a:t>‘相比，在</a:t>
            </a:r>
            <a:r>
              <a:rPr kumimoji="1" lang="en-US" altLang="zh-CN" sz="1200" i="0" dirty="0">
                <a:latin typeface="Arial" panose="020B0604020202020204" pitchFamily="34" charset="0"/>
                <a:cs typeface="Arial" panose="020B0604020202020204" pitchFamily="34" charset="0"/>
              </a:rPr>
              <a:t>profanity</a:t>
            </a:r>
            <a:r>
              <a:rPr kumimoji="1" lang="zh-CN" altLang="en-US" sz="1200" i="0" dirty="0">
                <a:latin typeface="Arial" panose="020B0604020202020204" pitchFamily="34" charset="0"/>
                <a:cs typeface="Arial" panose="020B0604020202020204" pitchFamily="34" charset="0"/>
              </a:rPr>
              <a:t>这一项中有较大的提升空间，那么自然语言反馈则要求模型着重降低</a:t>
            </a:r>
            <a:r>
              <a:rPr kumimoji="1" lang="en-US" altLang="zh-CN" sz="1200" i="0" dirty="0">
                <a:latin typeface="Arial" panose="020B0604020202020204" pitchFamily="34" charset="0"/>
                <a:cs typeface="Arial" panose="020B0604020202020204" pitchFamily="34" charset="0"/>
              </a:rPr>
              <a:t>profanity</a:t>
            </a:r>
            <a:r>
              <a:rPr kumimoji="1" lang="zh-CN" altLang="en-US" sz="1200" i="0" dirty="0">
                <a:latin typeface="Arial" panose="020B0604020202020204" pitchFamily="34" charset="0"/>
                <a:cs typeface="Arial" panose="020B0604020202020204" pitchFamily="34" charset="0"/>
              </a:rPr>
              <a:t>（亵渎）</a:t>
            </a:r>
            <a:endParaRPr kumimoji="1" lang="en-US" altLang="zh-CN" sz="1200" i="0" dirty="0">
              <a:latin typeface="Arial" panose="020B0604020202020204" pitchFamily="34" charset="0"/>
              <a:cs typeface="Arial" panose="020B0604020202020204" pitchFamily="34" charset="0"/>
            </a:endParaRPr>
          </a:p>
          <a:p>
            <a:endParaRPr kumimoji="1" lang="en-US" altLang="zh-CN" sz="1200" dirty="0">
              <a:latin typeface="Arial" panose="020B0604020202020204" pitchFamily="34" charset="0"/>
              <a:cs typeface="Arial" panose="020B0604020202020204" pitchFamily="34" charset="0"/>
            </a:endParaRPr>
          </a:p>
          <a:p>
            <a:r>
              <a:rPr kumimoji="1" lang="zh-CN" altLang="en-US" sz="1200" dirty="0">
                <a:latin typeface="Arial" panose="020B0604020202020204" pitchFamily="34" charset="0"/>
                <a:cs typeface="Arial" panose="020B0604020202020204" pitchFamily="34" charset="0"/>
              </a:rPr>
              <a:t>在推理的时候，本文调用</a:t>
            </a:r>
            <a:r>
              <a:rPr kumimoji="1" lang="en-US" altLang="zh-CN" sz="1200" dirty="0" err="1">
                <a:latin typeface="Arial" panose="020B0604020202020204" pitchFamily="34" charset="0"/>
                <a:cs typeface="Arial" panose="020B0604020202020204" pitchFamily="34" charset="0"/>
              </a:rPr>
              <a:t>api</a:t>
            </a:r>
            <a:r>
              <a:rPr kumimoji="1" lang="zh-CN" altLang="en-US" sz="1200" dirty="0">
                <a:latin typeface="Arial" panose="020B0604020202020204" pitchFamily="34" charset="0"/>
                <a:cs typeface="Arial" panose="020B0604020202020204" pitchFamily="34" charset="0"/>
              </a:rPr>
              <a:t>对输出进行评测，然后针对最差的那一项属性，给予模型反馈，要求其对该项进行降低</a:t>
            </a:r>
            <a:endParaRPr kumimoji="1" lang="en-US" altLang="zh-CN" sz="1200" dirty="0">
              <a:latin typeface="Arial" panose="020B0604020202020204" pitchFamily="34" charset="0"/>
              <a:cs typeface="Arial" panose="020B0604020202020204" pitchFamily="34" charset="0"/>
            </a:endParaRPr>
          </a:p>
          <a:p>
            <a:endParaRPr kumimoji="1" lang="en-US" altLang="zh-CN" sz="1200" dirty="0">
              <a:latin typeface="Arial" panose="020B0604020202020204" pitchFamily="34" charset="0"/>
              <a:cs typeface="Arial" panose="020B0604020202020204" pitchFamily="34" charset="0"/>
            </a:endParaRPr>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28</a:t>
            </a:fld>
            <a:endParaRPr kumimoji="1" lang="zh-CN" altLang="en-US"/>
          </a:p>
        </p:txBody>
      </p:sp>
    </p:spTree>
    <p:extLst>
      <p:ext uri="{BB962C8B-B14F-4D97-AF65-F5344CB8AC3E}">
        <p14:creationId xmlns:p14="http://schemas.microsoft.com/office/powerpoint/2010/main" val="36683019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在词汇限制任务中，本文根据</a:t>
            </a:r>
            <a:r>
              <a:rPr kumimoji="1" lang="en-US" altLang="zh-CN" dirty="0"/>
              <a:t>y</a:t>
            </a:r>
            <a:r>
              <a:rPr kumimoji="1" lang="zh-CN" altLang="en-US" dirty="0"/>
              <a:t>和</a:t>
            </a:r>
            <a:r>
              <a:rPr kumimoji="1" lang="en-US" altLang="zh-CN" dirty="0"/>
              <a:t>y</a:t>
            </a:r>
            <a:r>
              <a:rPr kumimoji="1" lang="zh-CN" altLang="en-US" dirty="0"/>
              <a:t>‘之间的限制词差异提供反馈</a:t>
            </a:r>
            <a:endParaRPr kumimoji="1" lang="en-US" altLang="zh-CN" dirty="0"/>
          </a:p>
          <a:p>
            <a:r>
              <a:rPr kumimoji="1" lang="zh-CN" altLang="en-US" dirty="0"/>
              <a:t>比如对比发现，</a:t>
            </a:r>
            <a:r>
              <a:rPr kumimoji="1" lang="en-US" altLang="zh-CN" dirty="0"/>
              <a:t>y</a:t>
            </a:r>
            <a:r>
              <a:rPr kumimoji="1" lang="zh-CN" altLang="en-US" dirty="0"/>
              <a:t>相比于</a:t>
            </a:r>
            <a:r>
              <a:rPr kumimoji="1" lang="en-US" altLang="zh-CN" dirty="0"/>
              <a:t>y</a:t>
            </a:r>
            <a:r>
              <a:rPr kumimoji="1" lang="zh-CN" altLang="en-US" dirty="0"/>
              <a:t>‘没有包含限制词</a:t>
            </a:r>
            <a:r>
              <a:rPr kumimoji="1" lang="en-US" altLang="zh-CN" dirty="0"/>
              <a:t>read</a:t>
            </a:r>
          </a:p>
          <a:p>
            <a:r>
              <a:rPr kumimoji="1" lang="zh-CN" altLang="en-US" dirty="0"/>
              <a:t>那么就反馈模型在</a:t>
            </a:r>
            <a:r>
              <a:rPr kumimoji="1" lang="en-US" altLang="zh-CN" dirty="0"/>
              <a:t>y</a:t>
            </a:r>
            <a:r>
              <a:rPr kumimoji="1" lang="zh-CN" altLang="en-US" dirty="0"/>
              <a:t>中额外添加</a:t>
            </a:r>
            <a:r>
              <a:rPr kumimoji="1" lang="en-US" altLang="zh-CN" dirty="0"/>
              <a:t>read</a:t>
            </a:r>
            <a:r>
              <a:rPr kumimoji="1" lang="zh-CN" altLang="en-US" dirty="0"/>
              <a:t>这个单词</a:t>
            </a:r>
            <a:endParaRPr kumimoji="1" lang="en-US" altLang="zh-CN" dirty="0"/>
          </a:p>
          <a:p>
            <a:endParaRPr kumimoji="1" lang="en-US" altLang="zh-CN" dirty="0"/>
          </a:p>
          <a:p>
            <a:r>
              <a:rPr kumimoji="1" lang="zh-CN" altLang="en-US" dirty="0"/>
              <a:t>在推理时，则选取当前输出中所有未能满足的限制词，然后给予模型相应的自然语言反馈</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29</a:t>
            </a:fld>
            <a:endParaRPr kumimoji="1" lang="zh-CN" altLang="en-US"/>
          </a:p>
        </p:txBody>
      </p:sp>
    </p:spTree>
    <p:extLst>
      <p:ext uri="{BB962C8B-B14F-4D97-AF65-F5344CB8AC3E}">
        <p14:creationId xmlns:p14="http://schemas.microsoft.com/office/powerpoint/2010/main" val="1150133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101214"/>
                </a:solidFill>
                <a:effectLst/>
                <a:latin typeface="PingFang SC"/>
              </a:rPr>
              <a:t>因此本文提出了一种自校正模型</a:t>
            </a:r>
            <a:endParaRPr lang="en-US" altLang="zh-CN" b="0" i="0" dirty="0">
              <a:solidFill>
                <a:srgbClr val="101214"/>
              </a:solidFill>
              <a:effectLst/>
              <a:latin typeface="PingFang SC"/>
            </a:endParaRPr>
          </a:p>
          <a:p>
            <a:pPr algn="l"/>
            <a:r>
              <a:rPr lang="zh-CN" altLang="en-US" b="0" i="0" dirty="0">
                <a:solidFill>
                  <a:srgbClr val="101214"/>
                </a:solidFill>
                <a:effectLst/>
                <a:latin typeface="PingFang SC"/>
              </a:rPr>
              <a:t>该方法将以往的语言模型拆解为一个基础的生成器，以及另外一个矫正器</a:t>
            </a:r>
            <a:endParaRPr lang="en-US" altLang="zh-CN" b="0" i="0" dirty="0">
              <a:solidFill>
                <a:srgbClr val="101214"/>
              </a:solidFill>
              <a:effectLst/>
              <a:latin typeface="PingFang SC"/>
            </a:endParaRPr>
          </a:p>
          <a:p>
            <a:pPr algn="l"/>
            <a:r>
              <a:rPr lang="zh-CN" altLang="en-US" b="0" i="0" dirty="0">
                <a:solidFill>
                  <a:srgbClr val="101214"/>
                </a:solidFill>
                <a:effectLst/>
                <a:latin typeface="PingFang SC"/>
              </a:rPr>
              <a:t>并使用矫正器迭代式的修改生成器输出的结果</a:t>
            </a:r>
            <a:endParaRPr lang="en-US" altLang="zh-CN" b="0" i="0" dirty="0">
              <a:solidFill>
                <a:srgbClr val="101214"/>
              </a:solidFill>
              <a:effectLst/>
              <a:latin typeface="PingFang SC"/>
            </a:endParaRPr>
          </a:p>
          <a:p>
            <a:pPr algn="l"/>
            <a:endParaRPr lang="en-US" altLang="zh-CN" b="0" i="0" dirty="0">
              <a:solidFill>
                <a:srgbClr val="101214"/>
              </a:solidFill>
              <a:effectLst/>
              <a:latin typeface="PingFang SC"/>
            </a:endParaRPr>
          </a:p>
          <a:p>
            <a:pPr algn="l"/>
            <a:r>
              <a:rPr lang="zh-CN" altLang="en-US" b="0" i="0" dirty="0">
                <a:solidFill>
                  <a:srgbClr val="101214"/>
                </a:solidFill>
                <a:effectLst/>
                <a:latin typeface="PingFang SC"/>
              </a:rPr>
              <a:t>为了对矫正器进行训练，本文提出了一种新的训练流程，</a:t>
            </a:r>
            <a:endParaRPr lang="en-US" altLang="zh-CN" b="0" i="0" dirty="0">
              <a:solidFill>
                <a:srgbClr val="101214"/>
              </a:solidFill>
              <a:effectLst/>
              <a:latin typeface="PingFang SC"/>
            </a:endParaRPr>
          </a:p>
          <a:p>
            <a:pPr algn="l"/>
            <a:r>
              <a:rPr lang="zh-CN" altLang="en-US" b="0" i="0" dirty="0">
                <a:solidFill>
                  <a:srgbClr val="101214"/>
                </a:solidFill>
                <a:effectLst/>
                <a:latin typeface="PingFang SC"/>
              </a:rPr>
              <a:t>其能够基于评测指标测出来的数值或者自然语言反馈</a:t>
            </a:r>
            <a:endParaRPr lang="en-US" altLang="zh-CN" b="0" i="0" dirty="0">
              <a:solidFill>
                <a:srgbClr val="101214"/>
              </a:solidFill>
              <a:effectLst/>
              <a:latin typeface="PingFang SC"/>
            </a:endParaRPr>
          </a:p>
          <a:p>
            <a:pPr algn="l"/>
            <a:r>
              <a:rPr lang="zh-CN" altLang="en-US" b="0" i="0" dirty="0">
                <a:solidFill>
                  <a:srgbClr val="101214"/>
                </a:solidFill>
                <a:effectLst/>
                <a:latin typeface="PingFang SC"/>
              </a:rPr>
              <a:t>指导模型对生成文本进行矫正</a:t>
            </a:r>
            <a:endParaRPr lang="en-US" altLang="zh-CN" b="0" i="0" dirty="0">
              <a:solidFill>
                <a:srgbClr val="101214"/>
              </a:solidFill>
              <a:effectLst/>
              <a:latin typeface="PingFang SC"/>
            </a:endParaRPr>
          </a:p>
          <a:p>
            <a:pPr algn="l"/>
            <a:endParaRPr lang="en-US" altLang="zh-CN" b="0" i="0" dirty="0">
              <a:solidFill>
                <a:srgbClr val="101214"/>
              </a:solidFill>
              <a:effectLst/>
              <a:latin typeface="PingFang SC"/>
            </a:endParaRPr>
          </a:p>
          <a:p>
            <a:pPr algn="l"/>
            <a:r>
              <a:rPr lang="zh-CN" altLang="en-US" b="0" i="0" dirty="0">
                <a:solidFill>
                  <a:srgbClr val="101214"/>
                </a:solidFill>
                <a:effectLst/>
                <a:latin typeface="PingFang SC"/>
              </a:rPr>
              <a:t>数学程序生成</a:t>
            </a:r>
            <a:endParaRPr lang="en-US" altLang="zh-CN" b="0" i="0" dirty="0">
              <a:solidFill>
                <a:srgbClr val="101214"/>
              </a:solidFill>
              <a:effectLst/>
              <a:latin typeface="PingFang SC"/>
            </a:endParaRPr>
          </a:p>
          <a:p>
            <a:pPr algn="l"/>
            <a:r>
              <a:rPr lang="zh-CN" altLang="en-US" b="0" i="0" dirty="0">
                <a:solidFill>
                  <a:srgbClr val="101214"/>
                </a:solidFill>
                <a:effectLst/>
                <a:latin typeface="PingFang SC"/>
              </a:rPr>
              <a:t>词汇约束生成</a:t>
            </a:r>
          </a:p>
          <a:p>
            <a:r>
              <a:rPr kumimoji="1" lang="zh-CN" altLang="en-US" dirty="0"/>
              <a:t>毒性控制</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3</a:t>
            </a:fld>
            <a:endParaRPr kumimoji="1" lang="zh-CN" altLang="en-US"/>
          </a:p>
        </p:txBody>
      </p:sp>
    </p:spTree>
    <p:extLst>
      <p:ext uri="{BB962C8B-B14F-4D97-AF65-F5344CB8AC3E}">
        <p14:creationId xmlns:p14="http://schemas.microsoft.com/office/powerpoint/2010/main" val="31478988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在数学模型生成任务中</a:t>
            </a:r>
            <a:endParaRPr kumimoji="1" lang="en-US" altLang="zh-CN" dirty="0"/>
          </a:p>
          <a:p>
            <a:r>
              <a:rPr kumimoji="1" lang="zh-CN" altLang="en-US" dirty="0"/>
              <a:t>由于该任务中可能生成出包含各种不同错误的样本，因此无法用自动化的方法给予反馈</a:t>
            </a:r>
            <a:endParaRPr kumimoji="1" lang="en-US" altLang="zh-CN" dirty="0"/>
          </a:p>
          <a:p>
            <a:endParaRPr kumimoji="1" lang="en-US" altLang="zh-CN" dirty="0"/>
          </a:p>
          <a:p>
            <a:r>
              <a:rPr kumimoji="1" lang="zh-CN" altLang="en-US" dirty="0"/>
              <a:t>因此本文探索了使用带有</a:t>
            </a:r>
            <a:r>
              <a:rPr kumimoji="1" lang="en-US" altLang="zh-CN" dirty="0"/>
              <a:t>prompt</a:t>
            </a:r>
            <a:r>
              <a:rPr kumimoji="1" lang="zh-CN" altLang="en-US" dirty="0"/>
              <a:t>的</a:t>
            </a:r>
            <a:r>
              <a:rPr kumimoji="1" lang="en-US" altLang="zh-CN" dirty="0"/>
              <a:t>LLM</a:t>
            </a:r>
            <a:r>
              <a:rPr kumimoji="1" lang="zh-CN" altLang="en-US" dirty="0"/>
              <a:t>来生成反馈</a:t>
            </a:r>
            <a:endParaRPr kumimoji="1" lang="en-US" altLang="zh-CN" dirty="0"/>
          </a:p>
          <a:p>
            <a:endParaRPr kumimoji="1" lang="en-US" altLang="zh-CN" dirty="0"/>
          </a:p>
          <a:p>
            <a:r>
              <a:rPr kumimoji="1" lang="zh-CN" altLang="en-US" dirty="0"/>
              <a:t>本文在</a:t>
            </a:r>
            <a:r>
              <a:rPr kumimoji="1" lang="en-US" altLang="zh-CN" dirty="0"/>
              <a:t>LLM</a:t>
            </a:r>
            <a:r>
              <a:rPr kumimoji="1" lang="zh-CN" altLang="en-US" dirty="0"/>
              <a:t>中输入的</a:t>
            </a:r>
            <a:r>
              <a:rPr kumimoji="1" lang="en-US" altLang="zh-CN" dirty="0"/>
              <a:t>prompt</a:t>
            </a:r>
            <a:r>
              <a:rPr kumimoji="1" lang="zh-CN" altLang="en-US" dirty="0"/>
              <a:t>中包含问题描述，生成程序，标准答案，以及</a:t>
            </a:r>
            <a:r>
              <a:rPr kumimoji="1" lang="en-US" altLang="zh-CN" dirty="0" err="1"/>
              <a:t>fewshot</a:t>
            </a:r>
            <a:r>
              <a:rPr kumimoji="1" lang="zh-CN" altLang="en-US" dirty="0"/>
              <a:t>的样例，然后使用</a:t>
            </a:r>
            <a:r>
              <a:rPr kumimoji="1" lang="en-US" altLang="zh-CN" dirty="0"/>
              <a:t>LLM</a:t>
            </a:r>
            <a:r>
              <a:rPr kumimoji="1" lang="zh-CN" altLang="en-US" dirty="0"/>
              <a:t>生成出反馈</a:t>
            </a:r>
            <a:endParaRPr kumimoji="1" lang="en-US" altLang="zh-CN" dirty="0"/>
          </a:p>
          <a:p>
            <a:endParaRPr kumimoji="1" lang="en-US" altLang="zh-CN" dirty="0"/>
          </a:p>
          <a:p>
            <a:r>
              <a:rPr kumimoji="1" lang="zh-CN" altLang="en-US" dirty="0"/>
              <a:t>随后并使用该反馈指导矫正器训练和推理</a:t>
            </a:r>
            <a:endParaRPr kumimoji="1" lang="en-US" altLang="zh-CN" dirty="0"/>
          </a:p>
          <a:p>
            <a:endParaRPr kumimoji="1" lang="en-US" altLang="zh-CN" dirty="0"/>
          </a:p>
          <a:p>
            <a:r>
              <a:rPr kumimoji="1" lang="zh-CN" altLang="en-US" dirty="0"/>
              <a:t>因此值得注意的是，作者指出在该实验中其实存在了泄露标准答案的风险</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30</a:t>
            </a:fld>
            <a:endParaRPr kumimoji="1" lang="zh-CN" altLang="en-US"/>
          </a:p>
        </p:txBody>
      </p:sp>
    </p:spTree>
    <p:extLst>
      <p:ext uri="{BB962C8B-B14F-4D97-AF65-F5344CB8AC3E}">
        <p14:creationId xmlns:p14="http://schemas.microsoft.com/office/powerpoint/2010/main" val="2456562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实验结果如表所示，可以发现，自然语言反馈均能够提升三个任务上的性能表现</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31</a:t>
            </a:fld>
            <a:endParaRPr kumimoji="1" lang="zh-CN" altLang="en-US"/>
          </a:p>
        </p:txBody>
      </p:sp>
    </p:spTree>
    <p:extLst>
      <p:ext uri="{BB962C8B-B14F-4D97-AF65-F5344CB8AC3E}">
        <p14:creationId xmlns:p14="http://schemas.microsoft.com/office/powerpoint/2010/main" val="31895981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消融实验部分作者首先探究了矫正次数对性能的影响</a:t>
            </a:r>
            <a:endParaRPr kumimoji="1" lang="en-US" altLang="zh-CN" dirty="0"/>
          </a:p>
          <a:p>
            <a:endParaRPr kumimoji="1" lang="en-US" altLang="zh-CN" dirty="0"/>
          </a:p>
          <a:p>
            <a:r>
              <a:rPr kumimoji="1" lang="zh-CN" altLang="en-US" dirty="0"/>
              <a:t>可以发现，多次矫正能够更好地降低毒性</a:t>
            </a:r>
            <a:endParaRPr kumimoji="1" lang="en-US" altLang="zh-CN" dirty="0"/>
          </a:p>
          <a:p>
            <a:endParaRPr kumimoji="1" lang="en-US" altLang="zh-CN" dirty="0"/>
          </a:p>
          <a:p>
            <a:r>
              <a:rPr kumimoji="1" lang="zh-CN" altLang="en-US" dirty="0"/>
              <a:t>在数学任务中，多次矫正能够提升结果，且带有反馈时多次矫正能够更加有效</a:t>
            </a:r>
            <a:endParaRPr kumimoji="1" lang="en-US" altLang="zh-CN" dirty="0"/>
          </a:p>
          <a:p>
            <a:r>
              <a:rPr kumimoji="1" lang="zh-CN" altLang="en-US" dirty="0"/>
              <a:t>此外可以发现，在</a:t>
            </a:r>
            <a:r>
              <a:rPr kumimoji="1" lang="en-US" altLang="zh-CN" dirty="0"/>
              <a:t>2</a:t>
            </a:r>
            <a:r>
              <a:rPr kumimoji="1" lang="zh-CN" altLang="en-US" dirty="0"/>
              <a:t>到</a:t>
            </a:r>
            <a:r>
              <a:rPr kumimoji="1" lang="en-US" altLang="zh-CN" dirty="0"/>
              <a:t>3</a:t>
            </a:r>
            <a:r>
              <a:rPr kumimoji="1" lang="zh-CN" altLang="en-US" dirty="0"/>
              <a:t>次矫正时，模型有很大必要获取额外的反馈从而提升性能表现</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32</a:t>
            </a:fld>
            <a:endParaRPr kumimoji="1" lang="zh-CN" altLang="en-US"/>
          </a:p>
        </p:txBody>
      </p:sp>
    </p:spTree>
    <p:extLst>
      <p:ext uri="{BB962C8B-B14F-4D97-AF65-F5344CB8AC3E}">
        <p14:creationId xmlns:p14="http://schemas.microsoft.com/office/powerpoint/2010/main" val="22854085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本文方法包含了成比例的样本采样，以及样本之间根据值的对比以构建样本对的过程</a:t>
            </a:r>
            <a:endParaRPr kumimoji="1" lang="en-US" altLang="zh-CN" dirty="0"/>
          </a:p>
          <a:p>
            <a:r>
              <a:rPr kumimoji="1" lang="zh-CN" altLang="en-US" dirty="0"/>
              <a:t>因此本文进行消融实验以分别取消了成比例的采样方法，以及值配对的方法</a:t>
            </a:r>
            <a:endParaRPr kumimoji="1" lang="en-US" altLang="zh-CN" dirty="0"/>
          </a:p>
          <a:p>
            <a:r>
              <a:rPr kumimoji="1" lang="zh-CN" altLang="en-US" dirty="0"/>
              <a:t>并发现两者均能够提升模型性能</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33</a:t>
            </a:fld>
            <a:endParaRPr kumimoji="1" lang="zh-CN" altLang="en-US"/>
          </a:p>
        </p:txBody>
      </p:sp>
    </p:spTree>
    <p:extLst>
      <p:ext uri="{BB962C8B-B14F-4D97-AF65-F5344CB8AC3E}">
        <p14:creationId xmlns:p14="http://schemas.microsoft.com/office/powerpoint/2010/main" val="12682675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本文最后探究了探索步骤的作用</a:t>
            </a:r>
            <a:endParaRPr kumimoji="1" lang="en-US" altLang="zh-CN" dirty="0"/>
          </a:p>
          <a:p>
            <a:endParaRPr kumimoji="1" lang="en-US" altLang="zh-CN" dirty="0"/>
          </a:p>
          <a:p>
            <a:r>
              <a:rPr kumimoji="1" lang="zh-CN" altLang="en-US" dirty="0"/>
              <a:t>并仅使用了基生成器生成的样本来构建训练样本对</a:t>
            </a:r>
            <a:endParaRPr kumimoji="1" lang="en-US" altLang="zh-CN" dirty="0"/>
          </a:p>
          <a:p>
            <a:endParaRPr kumimoji="1" lang="en-US" altLang="zh-CN" dirty="0"/>
          </a:p>
          <a:p>
            <a:r>
              <a:rPr kumimoji="1" lang="zh-CN" altLang="en-US" dirty="0"/>
              <a:t>可以发现，在数学任务中探索步骤能够有效改善模型性能</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34</a:t>
            </a:fld>
            <a:endParaRPr kumimoji="1" lang="zh-CN" altLang="en-US"/>
          </a:p>
        </p:txBody>
      </p:sp>
    </p:spTree>
    <p:extLst>
      <p:ext uri="{BB962C8B-B14F-4D97-AF65-F5344CB8AC3E}">
        <p14:creationId xmlns:p14="http://schemas.microsoft.com/office/powerpoint/2010/main" val="39478257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总结来看，</a:t>
            </a:r>
            <a:endParaRPr kumimoji="1" lang="en-US" altLang="zh-CN" dirty="0"/>
          </a:p>
          <a:p>
            <a:r>
              <a:rPr kumimoji="1" lang="zh-CN" altLang="en-US" dirty="0"/>
              <a:t>本文提出了自校正器，并提出了针对该模型的一个简单且通用的训练流程，并取得了很好的效果</a:t>
            </a:r>
            <a:endParaRPr kumimoji="1" lang="en-US" altLang="zh-CN" dirty="0"/>
          </a:p>
          <a:p>
            <a:r>
              <a:rPr kumimoji="1" lang="zh-CN" altLang="en-US"/>
              <a:t>此外该方法能够引入自然语言反馈，从而能够对未来工作起到启发</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35</a:t>
            </a:fld>
            <a:endParaRPr kumimoji="1" lang="zh-CN" altLang="en-US"/>
          </a:p>
        </p:txBody>
      </p:sp>
    </p:spTree>
    <p:extLst>
      <p:ext uri="{BB962C8B-B14F-4D97-AF65-F5344CB8AC3E}">
        <p14:creationId xmlns:p14="http://schemas.microsoft.com/office/powerpoint/2010/main" val="2382836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本文方法并不要求生成器或者矫正器一次性地完成生成任务</a:t>
            </a:r>
            <a:endParaRPr kumimoji="1" lang="en-US" altLang="zh-CN" dirty="0"/>
          </a:p>
          <a:p>
            <a:r>
              <a:rPr kumimoji="1" lang="zh-CN" altLang="en-US" dirty="0"/>
              <a:t>而其中生成器可以多次迭代使用来改善生成器的生成结果</a:t>
            </a:r>
            <a:endParaRPr kumimoji="1" lang="en-US" altLang="zh-CN" dirty="0"/>
          </a:p>
          <a:p>
            <a:endParaRPr kumimoji="1" lang="en-US" altLang="zh-CN" dirty="0"/>
          </a:p>
          <a:p>
            <a:r>
              <a:rPr kumimoji="1" lang="zh-CN" altLang="en-US" dirty="0"/>
              <a:t>本文方法的流程如图所示</a:t>
            </a:r>
            <a:endParaRPr kumimoji="1" lang="en-US" altLang="zh-CN" dirty="0"/>
          </a:p>
          <a:p>
            <a:endParaRPr kumimoji="1" lang="en-US" altLang="zh-CN" dirty="0"/>
          </a:p>
          <a:p>
            <a:r>
              <a:rPr kumimoji="1" lang="zh-CN" altLang="en-US" dirty="0"/>
              <a:t>此外图中也展示了三个任务的具体样例</a:t>
            </a:r>
            <a:endParaRPr kumimoji="1" lang="en-US" altLang="zh-CN" dirty="0"/>
          </a:p>
          <a:p>
            <a:r>
              <a:rPr kumimoji="1" lang="en-US" altLang="zh-CN" dirty="0"/>
              <a:t>(</a:t>
            </a:r>
            <a:r>
              <a:rPr kumimoji="1" lang="zh-CN" altLang="en-US" dirty="0"/>
              <a:t>大致讲一下任务怎么做的）</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4</a:t>
            </a:fld>
            <a:endParaRPr kumimoji="1" lang="zh-CN" altLang="en-US"/>
          </a:p>
        </p:txBody>
      </p:sp>
    </p:spTree>
    <p:extLst>
      <p:ext uri="{BB962C8B-B14F-4D97-AF65-F5344CB8AC3E}">
        <p14:creationId xmlns:p14="http://schemas.microsoft.com/office/powerpoint/2010/main" val="2586743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一个典型的自回归文本生成器，如</a:t>
            </a:r>
            <a:r>
              <a:rPr kumimoji="1" lang="en-US" altLang="zh-CN" dirty="0"/>
              <a:t>gpt3</a:t>
            </a:r>
            <a:r>
              <a:rPr kumimoji="1" lang="zh-CN" altLang="en-US" dirty="0"/>
              <a:t>，可以用公式具体表示为</a:t>
            </a:r>
            <a:r>
              <a:rPr kumimoji="1" lang="en-US" altLang="zh-CN" dirty="0"/>
              <a:t>p0 y given x</a:t>
            </a:r>
            <a:r>
              <a:rPr kumimoji="1" lang="zh-CN" altLang="en-US" dirty="0"/>
              <a:t>， </a:t>
            </a:r>
            <a:r>
              <a:rPr kumimoji="1" lang="en-US" altLang="zh-CN" dirty="0"/>
              <a:t>x</a:t>
            </a:r>
            <a:r>
              <a:rPr kumimoji="1" lang="zh-CN" altLang="en-US" dirty="0"/>
              <a:t>是</a:t>
            </a:r>
            <a:r>
              <a:rPr kumimoji="1" lang="en-US" altLang="zh-CN" dirty="0"/>
              <a:t>prompt</a:t>
            </a:r>
            <a:r>
              <a:rPr kumimoji="1" lang="zh-CN" altLang="en-US" dirty="0"/>
              <a:t>，</a:t>
            </a:r>
            <a:r>
              <a:rPr kumimoji="1" lang="en-US" altLang="zh-CN" dirty="0"/>
              <a:t>y</a:t>
            </a:r>
            <a:r>
              <a:rPr kumimoji="1" lang="zh-CN" altLang="en-US" dirty="0"/>
              <a:t>则是后续输出</a:t>
            </a:r>
            <a:endParaRPr kumimoji="1" lang="en-US" altLang="zh-CN" dirty="0"/>
          </a:p>
          <a:p>
            <a:endParaRPr kumimoji="1" lang="en-US" altLang="zh-CN" dirty="0"/>
          </a:p>
          <a:p>
            <a:r>
              <a:rPr kumimoji="1" lang="zh-CN" altLang="en-US" dirty="0"/>
              <a:t>本文将其拆解为两个模块，因此</a:t>
            </a:r>
            <a:r>
              <a:rPr kumimoji="1" lang="en-US" altLang="zh-CN" dirty="0"/>
              <a:t>p y given x</a:t>
            </a:r>
            <a:r>
              <a:rPr kumimoji="1" lang="zh-CN" altLang="en-US" dirty="0"/>
              <a:t>就可以改写成</a:t>
            </a:r>
            <a:r>
              <a:rPr kumimoji="1" lang="en-US" altLang="zh-CN" dirty="0"/>
              <a:t>p0</a:t>
            </a:r>
            <a:r>
              <a:rPr kumimoji="1" lang="zh-CN" altLang="en-US" dirty="0"/>
              <a:t>和</a:t>
            </a:r>
            <a:r>
              <a:rPr kumimoji="1" lang="en-US" altLang="zh-CN" dirty="0"/>
              <a:t>p theta</a:t>
            </a:r>
            <a:r>
              <a:rPr kumimoji="1" lang="zh-CN" altLang="en-US" dirty="0"/>
              <a:t>的乘积，然后在</a:t>
            </a:r>
            <a:r>
              <a:rPr kumimoji="1" lang="en-US" altLang="zh-CN" dirty="0"/>
              <a:t>y0</a:t>
            </a:r>
            <a:r>
              <a:rPr kumimoji="1" lang="zh-CN" altLang="en-US" dirty="0"/>
              <a:t>上进行求和</a:t>
            </a:r>
            <a:endParaRPr kumimoji="1" lang="en-US" altLang="zh-CN" dirty="0"/>
          </a:p>
          <a:p>
            <a:endParaRPr kumimoji="1" lang="en-US" altLang="zh-CN" dirty="0"/>
          </a:p>
          <a:p>
            <a:r>
              <a:rPr kumimoji="1" lang="zh-CN" altLang="en-US" dirty="0"/>
              <a:t>其中</a:t>
            </a:r>
            <a:r>
              <a:rPr kumimoji="1" lang="en-US" altLang="zh-CN" dirty="0"/>
              <a:t>p0</a:t>
            </a:r>
            <a:r>
              <a:rPr kumimoji="1" lang="zh-CN" altLang="en-US" dirty="0"/>
              <a:t>即为生成器，而</a:t>
            </a:r>
            <a:r>
              <a:rPr kumimoji="1" lang="en-US" altLang="zh-CN" dirty="0"/>
              <a:t>p theta </a:t>
            </a:r>
            <a:r>
              <a:rPr kumimoji="1" lang="zh-CN" altLang="en-US" dirty="0"/>
              <a:t>则为矫正器</a:t>
            </a:r>
            <a:endParaRPr kumimoji="1" lang="en-US" altLang="zh-CN" dirty="0"/>
          </a:p>
          <a:p>
            <a:endParaRPr kumimoji="1" lang="en-US" altLang="zh-CN" dirty="0"/>
          </a:p>
          <a:p>
            <a:r>
              <a:rPr kumimoji="1" lang="zh-CN" altLang="en-US" dirty="0"/>
              <a:t>具体实现时矫正器可以多次使用，因此该公式可以进一步写为多个概率分布的连乘形式</a:t>
            </a:r>
            <a:endParaRPr kumimoji="1" lang="en-US" altLang="zh-CN" dirty="0"/>
          </a:p>
          <a:p>
            <a:endParaRPr kumimoji="1" lang="en-US" altLang="zh-CN" dirty="0"/>
          </a:p>
          <a:p>
            <a:r>
              <a:rPr kumimoji="1" lang="zh-CN" altLang="en-US" dirty="0"/>
              <a:t>那么因为本文方法同时可以进行生成以及矫正，因此本文将其称之为自矫正器</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5</a:t>
            </a:fld>
            <a:endParaRPr kumimoji="1" lang="zh-CN" altLang="en-US"/>
          </a:p>
        </p:txBody>
      </p:sp>
    </p:spTree>
    <p:extLst>
      <p:ext uri="{BB962C8B-B14F-4D97-AF65-F5344CB8AC3E}">
        <p14:creationId xmlns:p14="http://schemas.microsoft.com/office/powerpoint/2010/main" val="3703875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本文方法具有一些优势</a:t>
            </a:r>
            <a:endParaRPr kumimoji="1" lang="en-US" altLang="zh-CN" dirty="0"/>
          </a:p>
          <a:p>
            <a:r>
              <a:rPr kumimoji="1" lang="zh-CN" altLang="en-US" dirty="0"/>
              <a:t>其一，该方法将生成和矫正进行了解耦，因此可以自由地将每个模块进行参数化</a:t>
            </a:r>
            <a:endParaRPr kumimoji="1" lang="en-US" altLang="zh-CN" dirty="0"/>
          </a:p>
          <a:p>
            <a:r>
              <a:rPr kumimoji="1" lang="zh-CN" altLang="en-US" dirty="0"/>
              <a:t>比如可以在同一个</a:t>
            </a:r>
            <a:r>
              <a:rPr kumimoji="1" lang="en-US" altLang="zh-CN" dirty="0"/>
              <a:t>LLM</a:t>
            </a:r>
            <a:r>
              <a:rPr kumimoji="1" lang="zh-CN" altLang="en-US" dirty="0"/>
              <a:t>上使用不同的</a:t>
            </a:r>
            <a:r>
              <a:rPr kumimoji="1" lang="en-US" altLang="zh-CN" dirty="0"/>
              <a:t>prompt</a:t>
            </a:r>
            <a:r>
              <a:rPr kumimoji="1" lang="zh-CN" altLang="en-US" dirty="0"/>
              <a:t>来进行实现，也可以使用两个不同的语言模型来实现</a:t>
            </a:r>
            <a:endParaRPr kumimoji="1" lang="en-US" altLang="zh-CN" dirty="0"/>
          </a:p>
          <a:p>
            <a:endParaRPr kumimoji="1" lang="en-US" altLang="zh-CN" dirty="0"/>
          </a:p>
          <a:p>
            <a:r>
              <a:rPr kumimoji="1" lang="zh-CN" altLang="en-US" dirty="0"/>
              <a:t>其二，因为两个模块是分离的，所以可以使用通用的语言模型作为生成器，而根据不同任务的需要设置不同的矫正器</a:t>
            </a:r>
            <a:endParaRPr kumimoji="1" lang="en-US" altLang="zh-CN" dirty="0"/>
          </a:p>
          <a:p>
            <a:endParaRPr kumimoji="1" lang="en-US" altLang="zh-CN" dirty="0"/>
          </a:p>
          <a:p>
            <a:r>
              <a:rPr kumimoji="1" lang="zh-CN" altLang="en-US" dirty="0"/>
              <a:t>其三，矫正器可以进一步接受针对中间生成结果的显示反馈，从而更好地指引后续生成</a:t>
            </a:r>
            <a:endParaRPr kumimoji="1" lang="en-US" altLang="zh-CN" dirty="0"/>
          </a:p>
          <a:p>
            <a:r>
              <a:rPr kumimoji="1" lang="zh-CN" altLang="en-US" dirty="0"/>
              <a:t>该步骤可以将之前的公式进行改写，从而添加</a:t>
            </a:r>
            <a:r>
              <a:rPr kumimoji="1" lang="en-US" altLang="zh-CN" dirty="0"/>
              <a:t>y0</a:t>
            </a:r>
            <a:r>
              <a:rPr kumimoji="1" lang="zh-CN" altLang="en-US" dirty="0"/>
              <a:t>上的函数</a:t>
            </a:r>
            <a:r>
              <a:rPr kumimoji="1" lang="en-US" altLang="zh-CN" dirty="0"/>
              <a:t>f</a:t>
            </a:r>
            <a:r>
              <a:rPr kumimoji="1" lang="zh-CN" altLang="en-US" dirty="0"/>
              <a:t>，以作为对</a:t>
            </a:r>
            <a:r>
              <a:rPr kumimoji="1" lang="en-US" altLang="zh-CN" dirty="0"/>
              <a:t>y0</a:t>
            </a:r>
            <a:r>
              <a:rPr kumimoji="1" lang="zh-CN" altLang="en-US" dirty="0"/>
              <a:t>的反馈</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6</a:t>
            </a:fld>
            <a:endParaRPr kumimoji="1" lang="zh-CN" altLang="en-US"/>
          </a:p>
        </p:txBody>
      </p:sp>
    </p:spTree>
    <p:extLst>
      <p:ext uri="{BB962C8B-B14F-4D97-AF65-F5344CB8AC3E}">
        <p14:creationId xmlns:p14="http://schemas.microsoft.com/office/powerpoint/2010/main" val="1520399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为了对矫正器进行训练，本文提出了自校正的学习算法，</a:t>
            </a:r>
            <a:endParaRPr kumimoji="1" lang="en-US" altLang="zh-CN" dirty="0"/>
          </a:p>
          <a:p>
            <a:r>
              <a:rPr kumimoji="1" lang="zh-CN" altLang="en-US" dirty="0"/>
              <a:t>其中主要包括将生成结果进行收集，并将其互相匹配成对，然后选取</a:t>
            </a:r>
            <a:r>
              <a:rPr kumimoji="1" lang="en-US" altLang="zh-CN" dirty="0"/>
              <a:t>pair</a:t>
            </a:r>
            <a:r>
              <a:rPr kumimoji="1" lang="zh-CN" altLang="en-US" dirty="0"/>
              <a:t>来更新矫正器</a:t>
            </a:r>
            <a:endParaRPr kumimoji="1" lang="en-US" altLang="zh-CN" dirty="0"/>
          </a:p>
          <a:p>
            <a:endParaRPr kumimoji="1" lang="en-US" altLang="zh-CN" dirty="0"/>
          </a:p>
          <a:p>
            <a:r>
              <a:rPr kumimoji="1" lang="zh-CN" altLang="en-US" dirty="0"/>
              <a:t>该方法首先进行初始化，</a:t>
            </a:r>
            <a:endParaRPr kumimoji="1" lang="en-US" altLang="zh-CN" dirty="0"/>
          </a:p>
          <a:p>
            <a:r>
              <a:rPr kumimoji="1" lang="zh-CN" altLang="en-US" dirty="0"/>
              <a:t>其中包括生成器</a:t>
            </a:r>
            <a:r>
              <a:rPr kumimoji="1" lang="en-US" altLang="zh-CN" dirty="0"/>
              <a:t>p0 </a:t>
            </a:r>
            <a:r>
              <a:rPr kumimoji="1" lang="zh-CN" altLang="en-US" dirty="0"/>
              <a:t>矫正器</a:t>
            </a:r>
            <a:r>
              <a:rPr kumimoji="1" lang="en-US" altLang="zh-CN" dirty="0" err="1"/>
              <a:t>ptheta</a:t>
            </a:r>
            <a:endParaRPr kumimoji="1" lang="en-US" altLang="zh-CN" dirty="0"/>
          </a:p>
          <a:p>
            <a:r>
              <a:rPr kumimoji="1" lang="zh-CN" altLang="en-US" dirty="0"/>
              <a:t>作为输入的</a:t>
            </a:r>
            <a:r>
              <a:rPr kumimoji="1" lang="en-US" altLang="zh-CN" dirty="0"/>
              <a:t>prompt</a:t>
            </a:r>
          </a:p>
          <a:p>
            <a:endParaRPr kumimoji="1" lang="en-US" altLang="zh-CN" dirty="0"/>
          </a:p>
          <a:p>
            <a:r>
              <a:rPr kumimoji="1" lang="zh-CN" altLang="en-US" dirty="0"/>
              <a:t>用来给生成结果打分的值函数</a:t>
            </a:r>
            <a:r>
              <a:rPr kumimoji="1" lang="en-US" altLang="zh-CN" dirty="0"/>
              <a:t>v</a:t>
            </a:r>
          </a:p>
          <a:p>
            <a:endParaRPr kumimoji="1" lang="en-US" altLang="zh-CN" dirty="0"/>
          </a:p>
          <a:p>
            <a:r>
              <a:rPr kumimoji="1" lang="zh-CN" altLang="en-US" dirty="0"/>
              <a:t>以及一个可选的反馈函数，用来对生成结果</a:t>
            </a:r>
            <a:r>
              <a:rPr kumimoji="1" lang="en-US" altLang="zh-CN" dirty="0"/>
              <a:t>y</a:t>
            </a:r>
            <a:r>
              <a:rPr kumimoji="1" lang="zh-CN" altLang="en-US" dirty="0"/>
              <a:t>给予反馈</a:t>
            </a:r>
            <a:endParaRPr kumimoji="1" lang="en-US" altLang="zh-CN" dirty="0"/>
          </a:p>
          <a:p>
            <a:endParaRPr kumimoji="1" lang="en-US" altLang="zh-CN" dirty="0"/>
          </a:p>
          <a:p>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7</a:t>
            </a:fld>
            <a:endParaRPr kumimoji="1" lang="zh-CN" altLang="en-US"/>
          </a:p>
        </p:txBody>
      </p:sp>
    </p:spTree>
    <p:extLst>
      <p:ext uri="{BB962C8B-B14F-4D97-AF65-F5344CB8AC3E}">
        <p14:creationId xmlns:p14="http://schemas.microsoft.com/office/powerpoint/2010/main" val="1849912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在此之后，该方法将</a:t>
            </a:r>
            <a:r>
              <a:rPr kumimoji="1" lang="en-US" altLang="zh-CN" dirty="0"/>
              <a:t>prompt</a:t>
            </a:r>
            <a:r>
              <a:rPr kumimoji="1" lang="zh-CN" altLang="en-US" dirty="0"/>
              <a:t>输入到生成器中，并针对每个输入</a:t>
            </a:r>
            <a:r>
              <a:rPr kumimoji="1" lang="en-US" altLang="zh-CN" dirty="0"/>
              <a:t>x</a:t>
            </a:r>
            <a:r>
              <a:rPr kumimoji="1" lang="zh-CN" altLang="en-US" dirty="0"/>
              <a:t>生成出多个输出结果</a:t>
            </a:r>
            <a:endParaRPr kumimoji="1" lang="en-US" altLang="zh-CN" dirty="0"/>
          </a:p>
          <a:p>
            <a:r>
              <a:rPr kumimoji="1" lang="zh-CN" altLang="en-US" dirty="0"/>
              <a:t>然后将这些输出进行打分以及获取反馈</a:t>
            </a:r>
            <a:endParaRPr kumimoji="1" lang="en-US" altLang="zh-CN" dirty="0"/>
          </a:p>
          <a:p>
            <a:endParaRPr kumimoji="1" lang="en-US" altLang="zh-CN" dirty="0"/>
          </a:p>
          <a:p>
            <a:r>
              <a:rPr kumimoji="1" lang="zh-CN" altLang="en-US" dirty="0"/>
              <a:t>因此，可以将输入，输出，值，以及反馈整体构建成一个样本，并将这些样本组合成一个数据池</a:t>
            </a:r>
            <a:endParaRPr kumimoji="1" lang="en-US" altLang="zh-CN" dirty="0"/>
          </a:p>
          <a:p>
            <a:endParaRPr kumimoji="1" lang="en-US" altLang="zh-CN" dirty="0"/>
          </a:p>
          <a:p>
            <a:r>
              <a:rPr kumimoji="1" lang="zh-CN" altLang="en-US" dirty="0"/>
              <a:t>上述过程可以用公式进行描述，其中</a:t>
            </a:r>
            <a:r>
              <a:rPr kumimoji="1" lang="en-US" altLang="zh-CN" dirty="0"/>
              <a:t>q</a:t>
            </a:r>
            <a:r>
              <a:rPr kumimoji="1" lang="zh-CN" altLang="en-US" dirty="0"/>
              <a:t>是解码方法，比如一些采样方法等</a:t>
            </a:r>
            <a:endParaRPr kumimoji="1" lang="en-US" altLang="zh-CN" dirty="0"/>
          </a:p>
          <a:p>
            <a:r>
              <a:rPr kumimoji="1" lang="en-US" altLang="zh-CN" dirty="0"/>
              <a:t>Y1</a:t>
            </a:r>
            <a:r>
              <a:rPr kumimoji="1" lang="zh-CN" altLang="en-US" dirty="0"/>
              <a:t>到</a:t>
            </a:r>
            <a:r>
              <a:rPr kumimoji="1" lang="en-US" altLang="zh-CN" dirty="0"/>
              <a:t>n</a:t>
            </a:r>
            <a:r>
              <a:rPr kumimoji="1" lang="zh-CN" altLang="en-US" dirty="0"/>
              <a:t>则是模型根据输入</a:t>
            </a:r>
            <a:r>
              <a:rPr kumimoji="1" lang="en-US" altLang="zh-CN" dirty="0"/>
              <a:t>x</a:t>
            </a:r>
            <a:r>
              <a:rPr kumimoji="1" lang="zh-CN" altLang="en-US" dirty="0"/>
              <a:t>生成出的</a:t>
            </a:r>
            <a:r>
              <a:rPr kumimoji="1" lang="en-US" altLang="zh-CN" dirty="0"/>
              <a:t>n</a:t>
            </a:r>
            <a:r>
              <a:rPr kumimoji="1" lang="zh-CN" altLang="en-US" dirty="0"/>
              <a:t>个输出结果</a:t>
            </a:r>
            <a:endParaRPr kumimoji="1" lang="en-US" altLang="zh-CN" dirty="0"/>
          </a:p>
          <a:p>
            <a:endParaRPr kumimoji="1" lang="en-US" altLang="zh-CN" dirty="0"/>
          </a:p>
          <a:p>
            <a:r>
              <a:rPr kumimoji="1" lang="zh-CN" altLang="en-US" dirty="0"/>
              <a:t>随后本文进行第二个步骤配对</a:t>
            </a:r>
            <a:endParaRPr kumimoji="1" lang="en-US" altLang="zh-CN" dirty="0"/>
          </a:p>
          <a:p>
            <a:r>
              <a:rPr kumimoji="1" lang="zh-CN" altLang="en-US" dirty="0"/>
              <a:t>该方法从数据池中选出两个样本，然后根据输出</a:t>
            </a:r>
            <a:r>
              <a:rPr kumimoji="1" lang="en-US" altLang="zh-CN" dirty="0"/>
              <a:t>y</a:t>
            </a:r>
            <a:r>
              <a:rPr kumimoji="1" lang="zh-CN" altLang="en-US" dirty="0"/>
              <a:t>上的分值大小进行配对</a:t>
            </a:r>
            <a:endParaRPr kumimoji="1" lang="en-US" altLang="zh-CN" dirty="0"/>
          </a:p>
          <a:p>
            <a:r>
              <a:rPr kumimoji="1" lang="zh-CN" altLang="en-US" dirty="0"/>
              <a:t>并要求</a:t>
            </a:r>
            <a:r>
              <a:rPr kumimoji="1" lang="en-US" altLang="zh-CN" dirty="0"/>
              <a:t>y</a:t>
            </a:r>
            <a:r>
              <a:rPr kumimoji="1" lang="zh-CN" altLang="en-US" dirty="0"/>
              <a:t>的评分要小于</a:t>
            </a:r>
            <a:r>
              <a:rPr kumimoji="1" lang="en-US" altLang="zh-CN" dirty="0"/>
              <a:t>y</a:t>
            </a:r>
            <a:r>
              <a:rPr kumimoji="1" lang="zh-CN" altLang="en-US" dirty="0"/>
              <a:t>‘</a:t>
            </a:r>
            <a:endParaRPr kumimoji="1" lang="en-US" altLang="zh-CN" dirty="0"/>
          </a:p>
          <a:p>
            <a:endParaRPr kumimoji="1" lang="en-US" altLang="zh-CN" dirty="0"/>
          </a:p>
          <a:p>
            <a:r>
              <a:rPr kumimoji="1" lang="zh-CN" altLang="en-US" dirty="0"/>
              <a:t>随后本文即可将</a:t>
            </a:r>
            <a:r>
              <a:rPr kumimoji="1" lang="en-US" altLang="zh-CN" dirty="0"/>
              <a:t>y</a:t>
            </a:r>
            <a:r>
              <a:rPr kumimoji="1" lang="zh-CN" altLang="en-US" dirty="0"/>
              <a:t>‘视作为生成结果</a:t>
            </a:r>
            <a:r>
              <a:rPr kumimoji="1" lang="en-US" altLang="zh-CN" dirty="0"/>
              <a:t>y</a:t>
            </a:r>
            <a:r>
              <a:rPr kumimoji="1" lang="zh-CN" altLang="en-US" dirty="0"/>
              <a:t>的一个矫正结果</a:t>
            </a:r>
            <a:endParaRPr kumimoji="1" lang="en-US" altLang="zh-CN" dirty="0"/>
          </a:p>
          <a:p>
            <a:endParaRPr kumimoji="1" lang="en-US" altLang="zh-CN" dirty="0"/>
          </a:p>
          <a:p>
            <a:r>
              <a:rPr kumimoji="1" lang="zh-CN" altLang="en-US" dirty="0"/>
              <a:t>而集合</a:t>
            </a:r>
            <a:r>
              <a:rPr kumimoji="1" lang="en-US" altLang="zh-CN" dirty="0"/>
              <a:t>P</a:t>
            </a:r>
            <a:r>
              <a:rPr kumimoji="1" lang="zh-CN" altLang="en-US" dirty="0"/>
              <a:t>中的这些配对即可以用来对矫正器进行训练</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8</a:t>
            </a:fld>
            <a:endParaRPr kumimoji="1" lang="zh-CN" altLang="en-US"/>
          </a:p>
        </p:txBody>
      </p:sp>
    </p:spTree>
    <p:extLst>
      <p:ext uri="{BB962C8B-B14F-4D97-AF65-F5344CB8AC3E}">
        <p14:creationId xmlns:p14="http://schemas.microsoft.com/office/powerpoint/2010/main" val="1697376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随后本文进行第三个步骤学习</a:t>
            </a:r>
            <a:endParaRPr kumimoji="1" lang="en-US" altLang="zh-CN" dirty="0"/>
          </a:p>
          <a:p>
            <a:r>
              <a:rPr kumimoji="1" lang="zh-CN" altLang="en-US" dirty="0"/>
              <a:t>在从集合</a:t>
            </a:r>
            <a:r>
              <a:rPr kumimoji="1" lang="en-US" altLang="zh-CN" dirty="0"/>
              <a:t>P</a:t>
            </a:r>
            <a:r>
              <a:rPr kumimoji="1" lang="zh-CN" altLang="en-US" dirty="0"/>
              <a:t>中选取样本时，本文提出了一种新的采样方法</a:t>
            </a:r>
            <a:endParaRPr kumimoji="1" lang="en-US" altLang="zh-CN" dirty="0"/>
          </a:p>
          <a:p>
            <a:r>
              <a:rPr kumimoji="1" lang="zh-CN" altLang="en-US" dirty="0"/>
              <a:t>给定</a:t>
            </a:r>
            <a:r>
              <a:rPr kumimoji="1" lang="en-US" altLang="zh-CN" dirty="0"/>
              <a:t>x</a:t>
            </a:r>
            <a:r>
              <a:rPr kumimoji="1" lang="zh-CN" altLang="en-US" dirty="0"/>
              <a:t>时，训练样本</a:t>
            </a:r>
            <a:r>
              <a:rPr kumimoji="1" lang="en-US" altLang="zh-CN" dirty="0" err="1"/>
              <a:t>xyy</a:t>
            </a:r>
            <a:r>
              <a:rPr kumimoji="1" lang="en-US" altLang="zh-CN" dirty="0"/>
              <a:t>’</a:t>
            </a:r>
            <a:r>
              <a:rPr kumimoji="1" lang="zh-CN" altLang="en-US" dirty="0"/>
              <a:t>的采样概率与两部分有关</a:t>
            </a:r>
            <a:endParaRPr kumimoji="1" lang="en-US" altLang="zh-CN" dirty="0"/>
          </a:p>
          <a:p>
            <a:r>
              <a:rPr kumimoji="1" lang="zh-CN" altLang="en-US" dirty="0"/>
              <a:t>分别是</a:t>
            </a:r>
            <a:r>
              <a:rPr kumimoji="1" lang="en-US" altLang="zh-CN" dirty="0"/>
              <a:t>y</a:t>
            </a:r>
            <a:r>
              <a:rPr kumimoji="1" lang="zh-CN" altLang="en-US" dirty="0"/>
              <a:t>和</a:t>
            </a:r>
            <a:r>
              <a:rPr kumimoji="1" lang="en-US" altLang="zh-CN" dirty="0"/>
              <a:t>y</a:t>
            </a:r>
            <a:r>
              <a:rPr kumimoji="1" lang="zh-CN" altLang="en-US" dirty="0"/>
              <a:t>‘之间值的</a:t>
            </a:r>
            <a:r>
              <a:rPr kumimoji="1" lang="en-US" altLang="zh-CN" dirty="0"/>
              <a:t>improvement</a:t>
            </a:r>
          </a:p>
          <a:p>
            <a:r>
              <a:rPr kumimoji="1" lang="zh-CN" altLang="en-US" dirty="0"/>
              <a:t>以及</a:t>
            </a:r>
            <a:r>
              <a:rPr kumimoji="1" lang="en-US" altLang="zh-CN" dirty="0"/>
              <a:t>y</a:t>
            </a:r>
            <a:r>
              <a:rPr kumimoji="1" lang="zh-CN" altLang="en-US" dirty="0"/>
              <a:t>和</a:t>
            </a:r>
            <a:r>
              <a:rPr kumimoji="1" lang="en-US" altLang="zh-CN" dirty="0"/>
              <a:t>y</a:t>
            </a:r>
            <a:r>
              <a:rPr kumimoji="1" lang="zh-CN" altLang="en-US" dirty="0"/>
              <a:t>‘之间的相似程度</a:t>
            </a:r>
            <a:endParaRPr kumimoji="1" lang="en-US" altLang="zh-CN" dirty="0"/>
          </a:p>
          <a:p>
            <a:endParaRPr kumimoji="1" lang="en-US" altLang="zh-CN" dirty="0"/>
          </a:p>
          <a:p>
            <a:r>
              <a:rPr kumimoji="1" lang="zh-CN" altLang="en-US" dirty="0"/>
              <a:t>针对这两部分的超参数设置均设置为大于</a:t>
            </a:r>
            <a:r>
              <a:rPr kumimoji="1" lang="en-US" altLang="zh-CN" dirty="0"/>
              <a:t>0</a:t>
            </a:r>
          </a:p>
          <a:p>
            <a:r>
              <a:rPr kumimoji="1" lang="zh-CN" altLang="en-US" dirty="0"/>
              <a:t>因此该采样方法要求</a:t>
            </a:r>
            <a:r>
              <a:rPr kumimoji="1" lang="en-US" altLang="zh-CN" dirty="0"/>
              <a:t>y</a:t>
            </a:r>
            <a:r>
              <a:rPr kumimoji="1" lang="zh-CN" altLang="en-US" dirty="0"/>
              <a:t>和</a:t>
            </a:r>
            <a:r>
              <a:rPr kumimoji="1" lang="en-US" altLang="zh-CN" dirty="0"/>
              <a:t>y</a:t>
            </a:r>
            <a:r>
              <a:rPr kumimoji="1" lang="zh-CN" altLang="en-US" dirty="0"/>
              <a:t>‘之间要有足够的性能改进，</a:t>
            </a:r>
            <a:endParaRPr kumimoji="1" lang="en-US" altLang="zh-CN" dirty="0"/>
          </a:p>
          <a:p>
            <a:r>
              <a:rPr kumimoji="1" lang="zh-CN" altLang="en-US" dirty="0"/>
              <a:t>并且因为两者之间充当了矫正前和矫正后的关系，因此其之间也要有一定的相似性，</a:t>
            </a:r>
            <a:endParaRPr kumimoji="1" lang="en-US" altLang="zh-CN" dirty="0"/>
          </a:p>
          <a:p>
            <a:endParaRPr kumimoji="1" lang="en-US" altLang="zh-CN" dirty="0"/>
          </a:p>
          <a:p>
            <a:r>
              <a:rPr kumimoji="1" lang="zh-CN" altLang="en-US" dirty="0"/>
              <a:t>随后本文根据采出的样本构建</a:t>
            </a:r>
            <a:r>
              <a:rPr kumimoji="1" lang="en-US" altLang="zh-CN" dirty="0"/>
              <a:t>batch</a:t>
            </a:r>
            <a:r>
              <a:rPr kumimoji="1" lang="zh-CN" altLang="en-US" dirty="0"/>
              <a:t>，使用交叉熵对矫正器进行训练</a:t>
            </a:r>
            <a:endParaRPr kumimoji="1" lang="en-US" altLang="zh-CN" dirty="0"/>
          </a:p>
          <a:p>
            <a:r>
              <a:rPr kumimoji="1" lang="zh-CN" altLang="en-US" dirty="0"/>
              <a:t>那么在具体实现时，本文将</a:t>
            </a:r>
            <a:r>
              <a:rPr kumimoji="1" lang="en-US" altLang="zh-CN" dirty="0" err="1"/>
              <a:t>xyy</a:t>
            </a:r>
            <a:r>
              <a:rPr kumimoji="1" lang="zh-CN" altLang="en-US" dirty="0"/>
              <a:t>‘用分割符进行拼接，然后用语言模型的自回归训练方式进行模型训练</a:t>
            </a:r>
            <a:endParaRPr kumimoji="1" lang="en-US" altLang="zh-CN" dirty="0"/>
          </a:p>
        </p:txBody>
      </p:sp>
      <p:sp>
        <p:nvSpPr>
          <p:cNvPr id="4" name="灯片编号占位符 3"/>
          <p:cNvSpPr>
            <a:spLocks noGrp="1"/>
          </p:cNvSpPr>
          <p:nvPr>
            <p:ph type="sldNum" sz="quarter" idx="5"/>
          </p:nvPr>
        </p:nvSpPr>
        <p:spPr/>
        <p:txBody>
          <a:bodyPr/>
          <a:lstStyle/>
          <a:p>
            <a:fld id="{EEAD9AFA-E322-1642-BFEB-50640FC5BC72}" type="slidenum">
              <a:rPr kumimoji="1" lang="zh-CN" altLang="en-US" smtClean="0"/>
              <a:t>9</a:t>
            </a:fld>
            <a:endParaRPr kumimoji="1" lang="zh-CN" altLang="en-US"/>
          </a:p>
        </p:txBody>
      </p:sp>
    </p:spTree>
    <p:extLst>
      <p:ext uri="{BB962C8B-B14F-4D97-AF65-F5344CB8AC3E}">
        <p14:creationId xmlns:p14="http://schemas.microsoft.com/office/powerpoint/2010/main" val="94461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03E7F2-D26C-CDA0-2346-A8A49908F0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2133980-9A8E-81AE-C366-0ADE206643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3E5E9A-E3BE-2051-9108-305839D5D28E}"/>
              </a:ext>
            </a:extLst>
          </p:cNvPr>
          <p:cNvSpPr>
            <a:spLocks noGrp="1"/>
          </p:cNvSpPr>
          <p:nvPr>
            <p:ph type="dt" sz="half" idx="10"/>
          </p:nvPr>
        </p:nvSpPr>
        <p:spPr/>
        <p:txBody>
          <a:bodyPr/>
          <a:lstStyle/>
          <a:p>
            <a:fld id="{F7C8F138-C0B7-4F2D-8C4F-D68983C807CA}" type="datetimeFigureOut">
              <a:rPr lang="zh-CN" altLang="en-US" smtClean="0"/>
              <a:t>2023/5/16</a:t>
            </a:fld>
            <a:endParaRPr lang="zh-CN" altLang="en-US"/>
          </a:p>
        </p:txBody>
      </p:sp>
      <p:sp>
        <p:nvSpPr>
          <p:cNvPr id="5" name="页脚占位符 4">
            <a:extLst>
              <a:ext uri="{FF2B5EF4-FFF2-40B4-BE49-F238E27FC236}">
                <a16:creationId xmlns:a16="http://schemas.microsoft.com/office/drawing/2014/main" id="{F7956759-E9F7-AA7F-B97D-FC31DA8F11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8C90DB-800F-CFB3-E9F1-4DC7A5577F2A}"/>
              </a:ext>
            </a:extLst>
          </p:cNvPr>
          <p:cNvSpPr>
            <a:spLocks noGrp="1"/>
          </p:cNvSpPr>
          <p:nvPr>
            <p:ph type="sldNum" sz="quarter" idx="12"/>
          </p:nvPr>
        </p:nvSpPr>
        <p:spPr/>
        <p:txBody>
          <a:bodyPr/>
          <a:lstStyle/>
          <a:p>
            <a:fld id="{34852B82-46F1-4EBC-A0DB-CD3091638DC6}" type="slidenum">
              <a:rPr lang="zh-CN" altLang="en-US" smtClean="0"/>
              <a:t>‹#›</a:t>
            </a:fld>
            <a:endParaRPr lang="zh-CN" altLang="en-US"/>
          </a:p>
        </p:txBody>
      </p:sp>
    </p:spTree>
    <p:extLst>
      <p:ext uri="{BB962C8B-B14F-4D97-AF65-F5344CB8AC3E}">
        <p14:creationId xmlns:p14="http://schemas.microsoft.com/office/powerpoint/2010/main" val="2063530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232D6EB-CF75-7532-C380-52B44C16B45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134DE6E-50E2-BFEF-4B4A-AC52F8F6D96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FB0BFC9-BD1E-834F-E5C6-F104F1D2A856}"/>
              </a:ext>
            </a:extLst>
          </p:cNvPr>
          <p:cNvSpPr>
            <a:spLocks noGrp="1"/>
          </p:cNvSpPr>
          <p:nvPr>
            <p:ph type="dt" sz="half" idx="10"/>
          </p:nvPr>
        </p:nvSpPr>
        <p:spPr/>
        <p:txBody>
          <a:bodyPr/>
          <a:lstStyle/>
          <a:p>
            <a:fld id="{F7C8F138-C0B7-4F2D-8C4F-D68983C807CA}" type="datetimeFigureOut">
              <a:rPr lang="zh-CN" altLang="en-US" smtClean="0"/>
              <a:t>2023/5/16</a:t>
            </a:fld>
            <a:endParaRPr lang="zh-CN" altLang="en-US"/>
          </a:p>
        </p:txBody>
      </p:sp>
      <p:sp>
        <p:nvSpPr>
          <p:cNvPr id="5" name="页脚占位符 4">
            <a:extLst>
              <a:ext uri="{FF2B5EF4-FFF2-40B4-BE49-F238E27FC236}">
                <a16:creationId xmlns:a16="http://schemas.microsoft.com/office/drawing/2014/main" id="{53B3B252-F7CA-61A7-C757-4134591AC7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3988540-8EAF-B0EA-8A10-E92A59FEE6A7}"/>
              </a:ext>
            </a:extLst>
          </p:cNvPr>
          <p:cNvSpPr>
            <a:spLocks noGrp="1"/>
          </p:cNvSpPr>
          <p:nvPr>
            <p:ph type="sldNum" sz="quarter" idx="12"/>
          </p:nvPr>
        </p:nvSpPr>
        <p:spPr/>
        <p:txBody>
          <a:bodyPr/>
          <a:lstStyle/>
          <a:p>
            <a:fld id="{34852B82-46F1-4EBC-A0DB-CD3091638DC6}" type="slidenum">
              <a:rPr lang="zh-CN" altLang="en-US" smtClean="0"/>
              <a:t>‹#›</a:t>
            </a:fld>
            <a:endParaRPr lang="zh-CN" altLang="en-US"/>
          </a:p>
        </p:txBody>
      </p:sp>
    </p:spTree>
    <p:extLst>
      <p:ext uri="{BB962C8B-B14F-4D97-AF65-F5344CB8AC3E}">
        <p14:creationId xmlns:p14="http://schemas.microsoft.com/office/powerpoint/2010/main" val="197816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19B0AA89-99B0-E33A-CB66-2837AFA3AE36}"/>
              </a:ext>
            </a:extLst>
          </p:cNvPr>
          <p:cNvSpPr>
            <a:spLocks noGrp="1"/>
          </p:cNvSpPr>
          <p:nvPr>
            <p:ph type="dt" sz="half" idx="10"/>
          </p:nvPr>
        </p:nvSpPr>
        <p:spPr/>
        <p:txBody>
          <a:bodyPr/>
          <a:lstStyle/>
          <a:p>
            <a:fld id="{F7C8F138-C0B7-4F2D-8C4F-D68983C807CA}" type="datetimeFigureOut">
              <a:rPr lang="zh-CN" altLang="en-US" smtClean="0"/>
              <a:t>2023/5/16</a:t>
            </a:fld>
            <a:endParaRPr lang="zh-CN" altLang="en-US"/>
          </a:p>
        </p:txBody>
      </p:sp>
      <p:sp>
        <p:nvSpPr>
          <p:cNvPr id="4" name="页脚占位符 3">
            <a:extLst>
              <a:ext uri="{FF2B5EF4-FFF2-40B4-BE49-F238E27FC236}">
                <a16:creationId xmlns:a16="http://schemas.microsoft.com/office/drawing/2014/main" id="{656EA501-5B3A-85E7-04D9-5C695470386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A3C3DF-C76F-F92B-16D2-BA892B5523A3}"/>
              </a:ext>
            </a:extLst>
          </p:cNvPr>
          <p:cNvSpPr>
            <a:spLocks noGrp="1"/>
          </p:cNvSpPr>
          <p:nvPr>
            <p:ph type="sldNum" sz="quarter" idx="12"/>
          </p:nvPr>
        </p:nvSpPr>
        <p:spPr/>
        <p:txBody>
          <a:bodyPr/>
          <a:lstStyle/>
          <a:p>
            <a:fld id="{34852B82-46F1-4EBC-A0DB-CD3091638DC6}" type="slidenum">
              <a:rPr lang="zh-CN" altLang="en-US" smtClean="0"/>
              <a:t>‹#›</a:t>
            </a:fld>
            <a:endParaRPr lang="zh-CN" altLang="en-US"/>
          </a:p>
        </p:txBody>
      </p:sp>
      <p:sp>
        <p:nvSpPr>
          <p:cNvPr id="6" name="文本框 5">
            <a:extLst>
              <a:ext uri="{FF2B5EF4-FFF2-40B4-BE49-F238E27FC236}">
                <a16:creationId xmlns:a16="http://schemas.microsoft.com/office/drawing/2014/main" id="{3C64CDC5-05E7-D0EC-2EB3-AFC46DA9D21F}"/>
              </a:ext>
            </a:extLst>
          </p:cNvPr>
          <p:cNvSpPr txBox="1"/>
          <p:nvPr userDrawn="1"/>
        </p:nvSpPr>
        <p:spPr>
          <a:xfrm>
            <a:off x="375138" y="304799"/>
            <a:ext cx="6132540"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Introduction</a:t>
            </a:r>
            <a:endParaRPr kumimoji="1" lang="zh-CN" altLang="en-US" sz="3200" dirty="0">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D33CB5C8-791F-8BE1-3A24-9B73EEBE33D0}"/>
              </a:ext>
            </a:extLst>
          </p:cNvPr>
          <p:cNvSpPr txBox="1"/>
          <p:nvPr userDrawn="1"/>
        </p:nvSpPr>
        <p:spPr>
          <a:xfrm>
            <a:off x="375138" y="889574"/>
            <a:ext cx="11667928" cy="5536837"/>
          </a:xfrm>
          <a:prstGeom prst="rect">
            <a:avLst/>
          </a:prstGeom>
          <a:noFill/>
        </p:spPr>
        <p:txBody>
          <a:bodyPr wrap="square" rtlCol="0">
            <a:spAutoFit/>
          </a:bodyPr>
          <a:lstStyle/>
          <a:p>
            <a:pPr marL="742950" lvl="1" indent="-28575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study the zero-shot learning capability of </a:t>
            </a:r>
            <a:r>
              <a:rPr kumimoji="1" lang="en-US" altLang="zh-CN" sz="2000" dirty="0" err="1">
                <a:latin typeface="Arial" panose="020B0604020202020204" pitchFamily="34" charset="0"/>
                <a:cs typeface="Arial" panose="020B0604020202020204" pitchFamily="34" charset="0"/>
              </a:rPr>
              <a:t>ChatGPT</a:t>
            </a:r>
            <a:r>
              <a:rPr kumimoji="1" lang="en-US" altLang="zh-CN" sz="2000" dirty="0">
                <a:latin typeface="Arial" panose="020B0604020202020204" pitchFamily="34" charset="0"/>
                <a:cs typeface="Arial" panose="020B0604020202020204" pitchFamily="34" charset="0"/>
              </a:rPr>
              <a:t> by evaluating it on 7 task categories: </a:t>
            </a:r>
            <a:r>
              <a:rPr kumimoji="1" lang="en-US" altLang="zh-CN" sz="2000" b="1" dirty="0">
                <a:latin typeface="Arial" panose="020B0604020202020204" pitchFamily="34" charset="0"/>
                <a:cs typeface="Arial" panose="020B0604020202020204" pitchFamily="34" charset="0"/>
              </a:rPr>
              <a:t>reasoning, natural language inference, question answering, dialogue, summarization, named entity recognition, and sentiment analysis</a:t>
            </a:r>
          </a:p>
          <a:p>
            <a:pPr marL="742950" lvl="1" indent="-28575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aim to answer the following research questions:</a:t>
            </a:r>
          </a:p>
          <a:p>
            <a:pPr marL="1200150" lvl="2" indent="-28575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Is </a:t>
            </a:r>
            <a:r>
              <a:rPr kumimoji="1" lang="en-US" altLang="zh-CN" sz="2000" dirty="0" err="1">
                <a:latin typeface="Arial" panose="020B0604020202020204" pitchFamily="34" charset="0"/>
                <a:cs typeface="Arial" panose="020B0604020202020204" pitchFamily="34" charset="0"/>
              </a:rPr>
              <a:t>ChatGPT</a:t>
            </a:r>
            <a:r>
              <a:rPr kumimoji="1" lang="en-US" altLang="zh-CN" sz="2000" dirty="0">
                <a:latin typeface="Arial" panose="020B0604020202020204" pitchFamily="34" charset="0"/>
                <a:cs typeface="Arial" panose="020B0604020202020204" pitchFamily="34" charset="0"/>
              </a:rPr>
              <a:t> a general-purpose NLP task solver? On what types of tasks does </a:t>
            </a:r>
            <a:r>
              <a:rPr kumimoji="1" lang="en-US" altLang="zh-CN" sz="2000" dirty="0" err="1">
                <a:latin typeface="Arial" panose="020B0604020202020204" pitchFamily="34" charset="0"/>
                <a:cs typeface="Arial" panose="020B0604020202020204" pitchFamily="34" charset="0"/>
              </a:rPr>
              <a:t>ChatGPT</a:t>
            </a:r>
            <a:r>
              <a:rPr kumimoji="1" lang="en-US" altLang="zh-CN" sz="2000" dirty="0">
                <a:latin typeface="Arial" panose="020B0604020202020204" pitchFamily="34" charset="0"/>
                <a:cs typeface="Arial" panose="020B0604020202020204" pitchFamily="34" charset="0"/>
              </a:rPr>
              <a:t> perform well?</a:t>
            </a:r>
          </a:p>
          <a:p>
            <a:pPr marL="1200150" lvl="2" indent="-28575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If </a:t>
            </a:r>
            <a:r>
              <a:rPr kumimoji="1" lang="en-US" altLang="zh-CN" sz="2000" dirty="0" err="1">
                <a:latin typeface="Arial" panose="020B0604020202020204" pitchFamily="34" charset="0"/>
                <a:cs typeface="Arial" panose="020B0604020202020204" pitchFamily="34" charset="0"/>
              </a:rPr>
              <a:t>ChatGPT</a:t>
            </a:r>
            <a:r>
              <a:rPr kumimoji="1" lang="en-US" altLang="zh-CN" sz="2000" dirty="0">
                <a:latin typeface="Arial" panose="020B0604020202020204" pitchFamily="34" charset="0"/>
                <a:cs typeface="Arial" panose="020B0604020202020204" pitchFamily="34" charset="0"/>
              </a:rPr>
              <a:t> fell behind other models on certain tasks, why?</a:t>
            </a:r>
          </a:p>
          <a:p>
            <a:pPr marL="742950" lvl="1" indent="-28575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compare the performance of </a:t>
            </a:r>
            <a:r>
              <a:rPr kumimoji="1" lang="en-US" altLang="zh-CN" sz="2000" dirty="0" err="1">
                <a:latin typeface="Arial" panose="020B0604020202020204" pitchFamily="34" charset="0"/>
                <a:cs typeface="Arial" panose="020B0604020202020204" pitchFamily="34" charset="0"/>
              </a:rPr>
              <a:t>ChatGPT</a:t>
            </a:r>
            <a:r>
              <a:rPr kumimoji="1" lang="en-US" altLang="zh-CN" sz="2000" dirty="0">
                <a:latin typeface="Arial" panose="020B0604020202020204" pitchFamily="34" charset="0"/>
                <a:cs typeface="Arial" panose="020B0604020202020204" pitchFamily="34" charset="0"/>
              </a:rPr>
              <a:t> and the most advanced GPT-3.5 model (text-davinci-003). Besides, we report zero-shot, fine-tuned, or few-shot fine-tuned results from recent work</a:t>
            </a:r>
          </a:p>
        </p:txBody>
      </p:sp>
    </p:spTree>
    <p:extLst>
      <p:ext uri="{BB962C8B-B14F-4D97-AF65-F5344CB8AC3E}">
        <p14:creationId xmlns:p14="http://schemas.microsoft.com/office/powerpoint/2010/main" val="2683335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7D7D38-85EF-43BB-3CA3-61F2BA003D3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6AB2B41-B2F5-32AF-706E-5E91B04430E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171709-3F8D-4058-6902-735A51C3856B}"/>
              </a:ext>
            </a:extLst>
          </p:cNvPr>
          <p:cNvSpPr>
            <a:spLocks noGrp="1"/>
          </p:cNvSpPr>
          <p:nvPr>
            <p:ph type="dt" sz="half" idx="10"/>
          </p:nvPr>
        </p:nvSpPr>
        <p:spPr/>
        <p:txBody>
          <a:bodyPr/>
          <a:lstStyle/>
          <a:p>
            <a:fld id="{F7C8F138-C0B7-4F2D-8C4F-D68983C807CA}" type="datetimeFigureOut">
              <a:rPr lang="zh-CN" altLang="en-US" smtClean="0"/>
              <a:t>2023/5/16</a:t>
            </a:fld>
            <a:endParaRPr lang="zh-CN" altLang="en-US"/>
          </a:p>
        </p:txBody>
      </p:sp>
      <p:sp>
        <p:nvSpPr>
          <p:cNvPr id="5" name="页脚占位符 4">
            <a:extLst>
              <a:ext uri="{FF2B5EF4-FFF2-40B4-BE49-F238E27FC236}">
                <a16:creationId xmlns:a16="http://schemas.microsoft.com/office/drawing/2014/main" id="{0FC22A02-482D-C702-B43B-1970E4A66F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55FF48-47F8-A4AE-5069-4A58A027F3FE}"/>
              </a:ext>
            </a:extLst>
          </p:cNvPr>
          <p:cNvSpPr>
            <a:spLocks noGrp="1"/>
          </p:cNvSpPr>
          <p:nvPr>
            <p:ph type="sldNum" sz="quarter" idx="12"/>
          </p:nvPr>
        </p:nvSpPr>
        <p:spPr/>
        <p:txBody>
          <a:bodyPr/>
          <a:lstStyle/>
          <a:p>
            <a:fld id="{34852B82-46F1-4EBC-A0DB-CD3091638DC6}" type="slidenum">
              <a:rPr lang="zh-CN" altLang="en-US" smtClean="0"/>
              <a:t>‹#›</a:t>
            </a:fld>
            <a:endParaRPr lang="zh-CN" altLang="en-US"/>
          </a:p>
        </p:txBody>
      </p:sp>
    </p:spTree>
    <p:extLst>
      <p:ext uri="{BB962C8B-B14F-4D97-AF65-F5344CB8AC3E}">
        <p14:creationId xmlns:p14="http://schemas.microsoft.com/office/powerpoint/2010/main" val="48547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09F39-1C2F-60E7-8121-03D7E52BEF6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0BC1603-FA93-9BFF-EA12-C5AE9CAC4F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E9C1DA7-2C9E-97CB-278C-47E87D1E4DC7}"/>
              </a:ext>
            </a:extLst>
          </p:cNvPr>
          <p:cNvSpPr>
            <a:spLocks noGrp="1"/>
          </p:cNvSpPr>
          <p:nvPr>
            <p:ph type="dt" sz="half" idx="10"/>
          </p:nvPr>
        </p:nvSpPr>
        <p:spPr/>
        <p:txBody>
          <a:bodyPr/>
          <a:lstStyle/>
          <a:p>
            <a:fld id="{F7C8F138-C0B7-4F2D-8C4F-D68983C807CA}" type="datetimeFigureOut">
              <a:rPr lang="zh-CN" altLang="en-US" smtClean="0"/>
              <a:t>2023/5/16</a:t>
            </a:fld>
            <a:endParaRPr lang="zh-CN" altLang="en-US"/>
          </a:p>
        </p:txBody>
      </p:sp>
      <p:sp>
        <p:nvSpPr>
          <p:cNvPr id="5" name="页脚占位符 4">
            <a:extLst>
              <a:ext uri="{FF2B5EF4-FFF2-40B4-BE49-F238E27FC236}">
                <a16:creationId xmlns:a16="http://schemas.microsoft.com/office/drawing/2014/main" id="{0C9FE91C-D470-EFE8-353D-43E446B6A9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F205E1-6749-013C-D4F0-758D596C1919}"/>
              </a:ext>
            </a:extLst>
          </p:cNvPr>
          <p:cNvSpPr>
            <a:spLocks noGrp="1"/>
          </p:cNvSpPr>
          <p:nvPr>
            <p:ph type="sldNum" sz="quarter" idx="12"/>
          </p:nvPr>
        </p:nvSpPr>
        <p:spPr/>
        <p:txBody>
          <a:bodyPr/>
          <a:lstStyle/>
          <a:p>
            <a:fld id="{34852B82-46F1-4EBC-A0DB-CD3091638DC6}" type="slidenum">
              <a:rPr lang="zh-CN" altLang="en-US" smtClean="0"/>
              <a:t>‹#›</a:t>
            </a:fld>
            <a:endParaRPr lang="zh-CN" altLang="en-US"/>
          </a:p>
        </p:txBody>
      </p:sp>
    </p:spTree>
    <p:extLst>
      <p:ext uri="{BB962C8B-B14F-4D97-AF65-F5344CB8AC3E}">
        <p14:creationId xmlns:p14="http://schemas.microsoft.com/office/powerpoint/2010/main" val="1368863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CC01D3-0B45-CCC7-9EFA-4A1787B4B2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BCC876E-DDEE-4870-57E8-E56448C2D38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8A5B55A-D89F-DD6D-8025-9079FB908E4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02703EE-C631-52B7-56BA-9DA536DC6739}"/>
              </a:ext>
            </a:extLst>
          </p:cNvPr>
          <p:cNvSpPr>
            <a:spLocks noGrp="1"/>
          </p:cNvSpPr>
          <p:nvPr>
            <p:ph type="dt" sz="half" idx="10"/>
          </p:nvPr>
        </p:nvSpPr>
        <p:spPr/>
        <p:txBody>
          <a:bodyPr/>
          <a:lstStyle/>
          <a:p>
            <a:fld id="{F7C8F138-C0B7-4F2D-8C4F-D68983C807CA}" type="datetimeFigureOut">
              <a:rPr lang="zh-CN" altLang="en-US" smtClean="0"/>
              <a:t>2023/5/16</a:t>
            </a:fld>
            <a:endParaRPr lang="zh-CN" altLang="en-US"/>
          </a:p>
        </p:txBody>
      </p:sp>
      <p:sp>
        <p:nvSpPr>
          <p:cNvPr id="6" name="页脚占位符 5">
            <a:extLst>
              <a:ext uri="{FF2B5EF4-FFF2-40B4-BE49-F238E27FC236}">
                <a16:creationId xmlns:a16="http://schemas.microsoft.com/office/drawing/2014/main" id="{44622618-47BD-999E-B834-499A4FFB1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549ECF-B792-262A-93DD-8D36F2A0E1CB}"/>
              </a:ext>
            </a:extLst>
          </p:cNvPr>
          <p:cNvSpPr>
            <a:spLocks noGrp="1"/>
          </p:cNvSpPr>
          <p:nvPr>
            <p:ph type="sldNum" sz="quarter" idx="12"/>
          </p:nvPr>
        </p:nvSpPr>
        <p:spPr/>
        <p:txBody>
          <a:bodyPr/>
          <a:lstStyle/>
          <a:p>
            <a:fld id="{34852B82-46F1-4EBC-A0DB-CD3091638DC6}" type="slidenum">
              <a:rPr lang="zh-CN" altLang="en-US" smtClean="0"/>
              <a:t>‹#›</a:t>
            </a:fld>
            <a:endParaRPr lang="zh-CN" altLang="en-US"/>
          </a:p>
        </p:txBody>
      </p:sp>
    </p:spTree>
    <p:extLst>
      <p:ext uri="{BB962C8B-B14F-4D97-AF65-F5344CB8AC3E}">
        <p14:creationId xmlns:p14="http://schemas.microsoft.com/office/powerpoint/2010/main" val="198408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9BE564-964F-3B40-8D40-B32A538C85B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FC9E022-0A22-465A-16FC-BDD0238C33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1612BEA-44BE-3D19-2EDC-BC2E75146BB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3F6B50C-4251-D865-996A-DA740A03E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793EA0F-42E5-DB86-15B5-39E17195D1E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428C15C-7923-EC45-D95E-7F790B24C1E6}"/>
              </a:ext>
            </a:extLst>
          </p:cNvPr>
          <p:cNvSpPr>
            <a:spLocks noGrp="1"/>
          </p:cNvSpPr>
          <p:nvPr>
            <p:ph type="dt" sz="half" idx="10"/>
          </p:nvPr>
        </p:nvSpPr>
        <p:spPr/>
        <p:txBody>
          <a:bodyPr/>
          <a:lstStyle/>
          <a:p>
            <a:fld id="{F7C8F138-C0B7-4F2D-8C4F-D68983C807CA}" type="datetimeFigureOut">
              <a:rPr lang="zh-CN" altLang="en-US" smtClean="0"/>
              <a:t>2023/5/16</a:t>
            </a:fld>
            <a:endParaRPr lang="zh-CN" altLang="en-US"/>
          </a:p>
        </p:txBody>
      </p:sp>
      <p:sp>
        <p:nvSpPr>
          <p:cNvPr id="8" name="页脚占位符 7">
            <a:extLst>
              <a:ext uri="{FF2B5EF4-FFF2-40B4-BE49-F238E27FC236}">
                <a16:creationId xmlns:a16="http://schemas.microsoft.com/office/drawing/2014/main" id="{C1C4BE9E-0893-49F6-B762-CFD23FC75FA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DDDD7F8-096A-3A1B-77A3-46A0B44F6F2E}"/>
              </a:ext>
            </a:extLst>
          </p:cNvPr>
          <p:cNvSpPr>
            <a:spLocks noGrp="1"/>
          </p:cNvSpPr>
          <p:nvPr>
            <p:ph type="sldNum" sz="quarter" idx="12"/>
          </p:nvPr>
        </p:nvSpPr>
        <p:spPr/>
        <p:txBody>
          <a:bodyPr/>
          <a:lstStyle/>
          <a:p>
            <a:fld id="{34852B82-46F1-4EBC-A0DB-CD3091638DC6}" type="slidenum">
              <a:rPr lang="zh-CN" altLang="en-US" smtClean="0"/>
              <a:t>‹#›</a:t>
            </a:fld>
            <a:endParaRPr lang="zh-CN" altLang="en-US"/>
          </a:p>
        </p:txBody>
      </p:sp>
    </p:spTree>
    <p:extLst>
      <p:ext uri="{BB962C8B-B14F-4D97-AF65-F5344CB8AC3E}">
        <p14:creationId xmlns:p14="http://schemas.microsoft.com/office/powerpoint/2010/main" val="680191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6333F-9DB5-1BC2-D71C-993C594BC99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96B11CA-E10D-B361-99EE-9DA13C242A3B}"/>
              </a:ext>
            </a:extLst>
          </p:cNvPr>
          <p:cNvSpPr>
            <a:spLocks noGrp="1"/>
          </p:cNvSpPr>
          <p:nvPr>
            <p:ph type="dt" sz="half" idx="10"/>
          </p:nvPr>
        </p:nvSpPr>
        <p:spPr/>
        <p:txBody>
          <a:bodyPr/>
          <a:lstStyle/>
          <a:p>
            <a:fld id="{F7C8F138-C0B7-4F2D-8C4F-D68983C807CA}" type="datetimeFigureOut">
              <a:rPr lang="zh-CN" altLang="en-US" smtClean="0"/>
              <a:t>2023/5/16</a:t>
            </a:fld>
            <a:endParaRPr lang="zh-CN" altLang="en-US"/>
          </a:p>
        </p:txBody>
      </p:sp>
      <p:sp>
        <p:nvSpPr>
          <p:cNvPr id="4" name="页脚占位符 3">
            <a:extLst>
              <a:ext uri="{FF2B5EF4-FFF2-40B4-BE49-F238E27FC236}">
                <a16:creationId xmlns:a16="http://schemas.microsoft.com/office/drawing/2014/main" id="{7BCD3E69-C0A0-DDD6-A456-D6AB80038B1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3389480-60A5-049D-3F7B-53C60D468376}"/>
              </a:ext>
            </a:extLst>
          </p:cNvPr>
          <p:cNvSpPr>
            <a:spLocks noGrp="1"/>
          </p:cNvSpPr>
          <p:nvPr>
            <p:ph type="sldNum" sz="quarter" idx="12"/>
          </p:nvPr>
        </p:nvSpPr>
        <p:spPr/>
        <p:txBody>
          <a:bodyPr/>
          <a:lstStyle/>
          <a:p>
            <a:fld id="{34852B82-46F1-4EBC-A0DB-CD3091638DC6}" type="slidenum">
              <a:rPr lang="zh-CN" altLang="en-US" smtClean="0"/>
              <a:t>‹#›</a:t>
            </a:fld>
            <a:endParaRPr lang="zh-CN" altLang="en-US"/>
          </a:p>
        </p:txBody>
      </p:sp>
    </p:spTree>
    <p:extLst>
      <p:ext uri="{BB962C8B-B14F-4D97-AF65-F5344CB8AC3E}">
        <p14:creationId xmlns:p14="http://schemas.microsoft.com/office/powerpoint/2010/main" val="4190574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6662EB9-0027-1790-3F80-92E2B79CA24B}"/>
              </a:ext>
            </a:extLst>
          </p:cNvPr>
          <p:cNvSpPr>
            <a:spLocks noGrp="1"/>
          </p:cNvSpPr>
          <p:nvPr>
            <p:ph type="dt" sz="half" idx="10"/>
          </p:nvPr>
        </p:nvSpPr>
        <p:spPr/>
        <p:txBody>
          <a:bodyPr/>
          <a:lstStyle/>
          <a:p>
            <a:fld id="{F7C8F138-C0B7-4F2D-8C4F-D68983C807CA}" type="datetimeFigureOut">
              <a:rPr lang="zh-CN" altLang="en-US" smtClean="0"/>
              <a:t>2023/5/16</a:t>
            </a:fld>
            <a:endParaRPr lang="zh-CN" altLang="en-US"/>
          </a:p>
        </p:txBody>
      </p:sp>
      <p:sp>
        <p:nvSpPr>
          <p:cNvPr id="3" name="页脚占位符 2">
            <a:extLst>
              <a:ext uri="{FF2B5EF4-FFF2-40B4-BE49-F238E27FC236}">
                <a16:creationId xmlns:a16="http://schemas.microsoft.com/office/drawing/2014/main" id="{75BF404F-5584-0710-0282-933004D1D83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C3EF1B5-5BDB-356F-5634-6BC706200279}"/>
              </a:ext>
            </a:extLst>
          </p:cNvPr>
          <p:cNvSpPr>
            <a:spLocks noGrp="1"/>
          </p:cNvSpPr>
          <p:nvPr>
            <p:ph type="sldNum" sz="quarter" idx="12"/>
          </p:nvPr>
        </p:nvSpPr>
        <p:spPr/>
        <p:txBody>
          <a:bodyPr/>
          <a:lstStyle/>
          <a:p>
            <a:fld id="{34852B82-46F1-4EBC-A0DB-CD3091638DC6}" type="slidenum">
              <a:rPr lang="zh-CN" altLang="en-US" smtClean="0"/>
              <a:t>‹#›</a:t>
            </a:fld>
            <a:endParaRPr lang="zh-CN" altLang="en-US"/>
          </a:p>
        </p:txBody>
      </p:sp>
    </p:spTree>
    <p:extLst>
      <p:ext uri="{BB962C8B-B14F-4D97-AF65-F5344CB8AC3E}">
        <p14:creationId xmlns:p14="http://schemas.microsoft.com/office/powerpoint/2010/main" val="971369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32475-1FCE-4289-6C3A-5A6BB5BF53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DD25E6F-0F01-D6FC-00D7-1992EA4446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54E9892-3E26-790B-CA8E-A8E69C34D8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8EC328-4645-8B90-1BEA-F69EC47E38AE}"/>
              </a:ext>
            </a:extLst>
          </p:cNvPr>
          <p:cNvSpPr>
            <a:spLocks noGrp="1"/>
          </p:cNvSpPr>
          <p:nvPr>
            <p:ph type="dt" sz="half" idx="10"/>
          </p:nvPr>
        </p:nvSpPr>
        <p:spPr/>
        <p:txBody>
          <a:bodyPr/>
          <a:lstStyle/>
          <a:p>
            <a:fld id="{F7C8F138-C0B7-4F2D-8C4F-D68983C807CA}" type="datetimeFigureOut">
              <a:rPr lang="zh-CN" altLang="en-US" smtClean="0"/>
              <a:t>2023/5/16</a:t>
            </a:fld>
            <a:endParaRPr lang="zh-CN" altLang="en-US"/>
          </a:p>
        </p:txBody>
      </p:sp>
      <p:sp>
        <p:nvSpPr>
          <p:cNvPr id="6" name="页脚占位符 5">
            <a:extLst>
              <a:ext uri="{FF2B5EF4-FFF2-40B4-BE49-F238E27FC236}">
                <a16:creationId xmlns:a16="http://schemas.microsoft.com/office/drawing/2014/main" id="{6095E8BE-FACB-888E-887E-DB62D198A5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95CE2BE-8F16-A528-8F5D-E3B9EC87AABC}"/>
              </a:ext>
            </a:extLst>
          </p:cNvPr>
          <p:cNvSpPr>
            <a:spLocks noGrp="1"/>
          </p:cNvSpPr>
          <p:nvPr>
            <p:ph type="sldNum" sz="quarter" idx="12"/>
          </p:nvPr>
        </p:nvSpPr>
        <p:spPr/>
        <p:txBody>
          <a:bodyPr/>
          <a:lstStyle/>
          <a:p>
            <a:fld id="{34852B82-46F1-4EBC-A0DB-CD3091638DC6}" type="slidenum">
              <a:rPr lang="zh-CN" altLang="en-US" smtClean="0"/>
              <a:t>‹#›</a:t>
            </a:fld>
            <a:endParaRPr lang="zh-CN" altLang="en-US"/>
          </a:p>
        </p:txBody>
      </p:sp>
    </p:spTree>
    <p:extLst>
      <p:ext uri="{BB962C8B-B14F-4D97-AF65-F5344CB8AC3E}">
        <p14:creationId xmlns:p14="http://schemas.microsoft.com/office/powerpoint/2010/main" val="945111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3E7AF-B7F6-8913-3B3A-8DF4CBA702F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7A986C3-2402-B0E7-4DE3-F821E724B42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87B0CD-1B4C-FB6B-4CCC-DB37E8CAFB51}"/>
              </a:ext>
            </a:extLst>
          </p:cNvPr>
          <p:cNvSpPr>
            <a:spLocks noGrp="1"/>
          </p:cNvSpPr>
          <p:nvPr>
            <p:ph type="dt" sz="half" idx="10"/>
          </p:nvPr>
        </p:nvSpPr>
        <p:spPr/>
        <p:txBody>
          <a:bodyPr/>
          <a:lstStyle/>
          <a:p>
            <a:fld id="{F7C8F138-C0B7-4F2D-8C4F-D68983C807CA}" type="datetimeFigureOut">
              <a:rPr lang="zh-CN" altLang="en-US" smtClean="0"/>
              <a:t>2023/5/16</a:t>
            </a:fld>
            <a:endParaRPr lang="zh-CN" altLang="en-US"/>
          </a:p>
        </p:txBody>
      </p:sp>
      <p:sp>
        <p:nvSpPr>
          <p:cNvPr id="5" name="页脚占位符 4">
            <a:extLst>
              <a:ext uri="{FF2B5EF4-FFF2-40B4-BE49-F238E27FC236}">
                <a16:creationId xmlns:a16="http://schemas.microsoft.com/office/drawing/2014/main" id="{C64F77CF-0C64-58A8-7757-9F3DE0F479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0E2554-ED3E-7CF4-12A3-F1C4A58F5E5F}"/>
              </a:ext>
            </a:extLst>
          </p:cNvPr>
          <p:cNvSpPr>
            <a:spLocks noGrp="1"/>
          </p:cNvSpPr>
          <p:nvPr>
            <p:ph type="sldNum" sz="quarter" idx="12"/>
          </p:nvPr>
        </p:nvSpPr>
        <p:spPr/>
        <p:txBody>
          <a:bodyPr/>
          <a:lstStyle/>
          <a:p>
            <a:fld id="{34852B82-46F1-4EBC-A0DB-CD3091638DC6}" type="slidenum">
              <a:rPr lang="zh-CN" altLang="en-US" smtClean="0"/>
              <a:t>‹#›</a:t>
            </a:fld>
            <a:endParaRPr lang="zh-CN" altLang="en-US"/>
          </a:p>
        </p:txBody>
      </p:sp>
    </p:spTree>
    <p:extLst>
      <p:ext uri="{BB962C8B-B14F-4D97-AF65-F5344CB8AC3E}">
        <p14:creationId xmlns:p14="http://schemas.microsoft.com/office/powerpoint/2010/main" val="900322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4A1894F-35B5-6D69-93F7-F2505DA0BA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4C40108-0A71-5A3F-F0F3-E690B17011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D4CB3E-42D2-301E-5A5E-C795BFC580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8F138-C0B7-4F2D-8C4F-D68983C807CA}" type="datetimeFigureOut">
              <a:rPr lang="zh-CN" altLang="en-US" smtClean="0"/>
              <a:t>2023/5/16</a:t>
            </a:fld>
            <a:endParaRPr lang="zh-CN" altLang="en-US"/>
          </a:p>
        </p:txBody>
      </p:sp>
      <p:sp>
        <p:nvSpPr>
          <p:cNvPr id="5" name="页脚占位符 4">
            <a:extLst>
              <a:ext uri="{FF2B5EF4-FFF2-40B4-BE49-F238E27FC236}">
                <a16:creationId xmlns:a16="http://schemas.microsoft.com/office/drawing/2014/main" id="{A57CB138-EE94-BE68-3FA3-9791D0C9E9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E57D50D-C1A2-C8CE-282F-BC0D028D93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52B82-46F1-4EBC-A0DB-CD3091638DC6}" type="slidenum">
              <a:rPr lang="zh-CN" altLang="en-US" smtClean="0"/>
              <a:t>‹#›</a:t>
            </a:fld>
            <a:endParaRPr lang="zh-CN" altLang="en-US"/>
          </a:p>
        </p:txBody>
      </p:sp>
    </p:spTree>
    <p:extLst>
      <p:ext uri="{BB962C8B-B14F-4D97-AF65-F5344CB8AC3E}">
        <p14:creationId xmlns:p14="http://schemas.microsoft.com/office/powerpoint/2010/main" val="2460499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BF1928-41D6-ACDB-4311-0B3CDD881842}"/>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DE98EE2C-8DAC-5008-7865-DB7E8C75C013}"/>
              </a:ext>
            </a:extLst>
          </p:cNvPr>
          <p:cNvSpPr>
            <a:spLocks noGrp="1"/>
          </p:cNvSpPr>
          <p:nvPr>
            <p:ph type="subTitle" idx="1"/>
          </p:nvPr>
        </p:nvSpPr>
        <p:spPr>
          <a:xfrm>
            <a:off x="1524000" y="5190514"/>
            <a:ext cx="9144000" cy="545123"/>
          </a:xfrm>
        </p:spPr>
        <p:txBody>
          <a:bodyPr/>
          <a:lstStyle/>
          <a:p>
            <a:r>
              <a:rPr lang="en-US" altLang="zh-CN" dirty="0"/>
              <a:t>ICLR 2023</a:t>
            </a:r>
            <a:endParaRPr lang="zh-CN" altLang="en-US" dirty="0"/>
          </a:p>
        </p:txBody>
      </p:sp>
      <p:pic>
        <p:nvPicPr>
          <p:cNvPr id="5" name="图片 4">
            <a:extLst>
              <a:ext uri="{FF2B5EF4-FFF2-40B4-BE49-F238E27FC236}">
                <a16:creationId xmlns:a16="http://schemas.microsoft.com/office/drawing/2014/main" id="{2D0B9D48-F35D-F246-72D2-88BA16574FF2}"/>
              </a:ext>
            </a:extLst>
          </p:cNvPr>
          <p:cNvPicPr>
            <a:picLocks noChangeAspect="1"/>
          </p:cNvPicPr>
          <p:nvPr/>
        </p:nvPicPr>
        <p:blipFill>
          <a:blip r:embed="rId3"/>
          <a:stretch>
            <a:fillRect/>
          </a:stretch>
        </p:blipFill>
        <p:spPr>
          <a:xfrm>
            <a:off x="966787" y="1005619"/>
            <a:ext cx="10258425" cy="3914775"/>
          </a:xfrm>
          <a:prstGeom prst="rect">
            <a:avLst/>
          </a:prstGeom>
        </p:spPr>
      </p:pic>
    </p:spTree>
    <p:extLst>
      <p:ext uri="{BB962C8B-B14F-4D97-AF65-F5344CB8AC3E}">
        <p14:creationId xmlns:p14="http://schemas.microsoft.com/office/powerpoint/2010/main" val="3616812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8" y="304799"/>
            <a:ext cx="6132540"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Approach: Learning a Corrector</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10</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7639912"/>
              </a:xfrm>
              <a:prstGeom prst="rect">
                <a:avLst/>
              </a:prstGeom>
              <a:noFill/>
            </p:spPr>
            <p:txBody>
              <a:bodyPr wrap="square" rtlCol="0">
                <a:spAutoFit/>
              </a:bodyPr>
              <a:lstStyle/>
              <a:p>
                <a:pPr marL="914400" lvl="1" indent="-457200">
                  <a:lnSpc>
                    <a:spcPct val="180000"/>
                  </a:lnSpc>
                  <a:buFont typeface="+mj-lt"/>
                  <a:buAutoNum type="arabicPeriod" startAt="4"/>
                </a:pPr>
                <a:r>
                  <a:rPr kumimoji="1" lang="en-US" altLang="zh-CN" sz="2000" b="1" dirty="0">
                    <a:latin typeface="Arial" panose="020B0604020202020204" pitchFamily="34" charset="0"/>
                    <a:ea typeface="Cambria Math" panose="02040503050406030204" pitchFamily="18" charset="0"/>
                    <a:cs typeface="Arial" panose="020B0604020202020204" pitchFamily="34" charset="0"/>
                  </a:rPr>
                  <a:t>Exploration</a:t>
                </a:r>
              </a:p>
              <a:p>
                <a:pPr marL="1257300" lvl="2" indent="-342900">
                  <a:lnSpc>
                    <a:spcPct val="180000"/>
                  </a:lnSpc>
                  <a:buFont typeface="Arial" panose="020B0604020202020204" pitchFamily="34" charset="0"/>
                  <a:buChar char="•"/>
                </a:pPr>
                <a:r>
                  <a:rPr kumimoji="1" lang="en-US" altLang="zh-CN" sz="2000" dirty="0">
                    <a:latin typeface="Arial" panose="020B0604020202020204" pitchFamily="34" charset="0"/>
                    <a:ea typeface="Cambria Math" panose="02040503050406030204" pitchFamily="18" charset="0"/>
                    <a:cs typeface="Arial" panose="020B0604020202020204" pitchFamily="34" charset="0"/>
                  </a:rPr>
                  <a:t>We adds new generations to the </a:t>
                </a:r>
                <a:r>
                  <a:rPr kumimoji="1" lang="en-US" altLang="zh-CN" sz="2000" dirty="0" err="1">
                    <a:latin typeface="Arial" panose="020B0604020202020204" pitchFamily="34" charset="0"/>
                    <a:ea typeface="Cambria Math" panose="02040503050406030204" pitchFamily="18" charset="0"/>
                    <a:cs typeface="Arial" panose="020B0604020202020204" pitchFamily="34" charset="0"/>
                  </a:rPr>
                  <a:t>datapool</a:t>
                </a:r>
                <a:r>
                  <a:rPr kumimoji="1" lang="en-US" altLang="zh-CN" sz="2000" dirty="0">
                    <a:latin typeface="Arial" panose="020B0604020202020204" pitchFamily="34" charset="0"/>
                    <a:ea typeface="Cambria Math" panose="02040503050406030204" pitchFamily="18" charset="0"/>
                    <a:cs typeface="Arial" panose="020B0604020202020204" pitchFamily="34" charset="0"/>
                  </a:rPr>
                  <a:t> by generating from the current </a:t>
                </a:r>
                <a:r>
                  <a:rPr kumimoji="1" lang="en-US" altLang="zh-CN" sz="2000" b="1" dirty="0">
                    <a:latin typeface="Arial" panose="020B0604020202020204" pitchFamily="34" charset="0"/>
                    <a:ea typeface="Cambria Math" panose="02040503050406030204" pitchFamily="18" charset="0"/>
                    <a:cs typeface="Arial" panose="020B0604020202020204" pitchFamily="34" charset="0"/>
                  </a:rPr>
                  <a:t>corrector</a:t>
                </a:r>
                <a:r>
                  <a:rPr kumimoji="1" lang="en-US" altLang="zh-CN" sz="2000" dirty="0">
                    <a:latin typeface="Arial" panose="020B0604020202020204" pitchFamily="34" charset="0"/>
                    <a:ea typeface="Cambria Math" panose="02040503050406030204" pitchFamily="18" charset="0"/>
                    <a:cs typeface="Arial" panose="020B0604020202020204" pitchFamily="34" charset="0"/>
                  </a:rPr>
                  <a:t>:</a:t>
                </a:r>
              </a:p>
              <a:p>
                <a:pPr marL="1714500" lvl="3" indent="-342900">
                  <a:lnSpc>
                    <a:spcPct val="180000"/>
                  </a:lnSpc>
                  <a:buFont typeface="Arial" panose="020B0604020202020204" pitchFamily="34" charset="0"/>
                  <a:buChar char="•"/>
                </a:pPr>
                <a14:m>
                  <m:oMath xmlns:m="http://schemas.openxmlformats.org/officeDocument/2006/math">
                    <m:sSubSup>
                      <m:sSubSupPr>
                        <m:ctrlPr>
                          <a:rPr kumimoji="1" lang="en-US" altLang="zh-CN" sz="2000" b="0" i="1" smtClean="0">
                            <a:latin typeface="Cambria Math" panose="02040503050406030204" pitchFamily="18" charset="0"/>
                            <a:cs typeface="Arial" panose="020B0604020202020204" pitchFamily="34" charset="0"/>
                          </a:rPr>
                        </m:ctrlPr>
                      </m:sSubSupPr>
                      <m:e>
                        <m:r>
                          <a:rPr kumimoji="1" lang="en-US" altLang="zh-CN" sz="2000" b="0" i="1" smtClean="0">
                            <a:latin typeface="Cambria Math" panose="02040503050406030204" pitchFamily="18" charset="0"/>
                            <a:cs typeface="Arial" panose="020B0604020202020204" pitchFamily="34" charset="0"/>
                          </a:rPr>
                          <m:t>𝐷</m:t>
                        </m:r>
                      </m:e>
                      <m:sub>
                        <m:r>
                          <a:rPr kumimoji="1" lang="en-US" altLang="zh-CN" sz="2000" b="0" i="1" smtClean="0">
                            <a:latin typeface="Cambria Math" panose="02040503050406030204" pitchFamily="18" charset="0"/>
                            <a:cs typeface="Arial" panose="020B0604020202020204" pitchFamily="34" charset="0"/>
                          </a:rPr>
                          <m:t>𝑥</m:t>
                        </m:r>
                      </m:sub>
                      <m:sup>
                        <m:r>
                          <a:rPr kumimoji="1" lang="en-US" altLang="zh-CN" sz="2000" b="0" i="1" smtClean="0">
                            <a:latin typeface="Cambria Math" panose="02040503050406030204" pitchFamily="18" charset="0"/>
                            <a:cs typeface="Arial" panose="020B0604020202020204" pitchFamily="34" charset="0"/>
                          </a:rPr>
                          <m:t>′</m:t>
                        </m:r>
                      </m:sup>
                    </m:sSubSup>
                    <m:r>
                      <a:rPr kumimoji="1" lang="en-US" altLang="zh-CN" sz="2000" b="0" i="1" smtClean="0">
                        <a:latin typeface="Cambria Math" panose="02040503050406030204" pitchFamily="18" charset="0"/>
                        <a:cs typeface="Arial" panose="020B0604020202020204" pitchFamily="34" charset="0"/>
                      </a:rPr>
                      <m:t>=</m:t>
                    </m:r>
                    <m:d>
                      <m:dPr>
                        <m:begChr m:val="{"/>
                        <m:endChr m:val="|"/>
                        <m:ctrlPr>
                          <a:rPr kumimoji="1" lang="en-US" altLang="zh-CN" sz="2000" b="0" i="1" smtClean="0">
                            <a:latin typeface="Cambria Math" panose="02040503050406030204" pitchFamily="18" charset="0"/>
                            <a:cs typeface="Arial" panose="020B0604020202020204" pitchFamily="34" charset="0"/>
                          </a:rPr>
                        </m:ctrlPr>
                      </m:dPr>
                      <m:e>
                        <m:d>
                          <m:dPr>
                            <m:ctrlPr>
                              <a:rPr kumimoji="1" lang="en-US" altLang="zh-CN" sz="2000" b="0" i="1" smtClean="0">
                                <a:latin typeface="Cambria Math" panose="02040503050406030204" pitchFamily="18" charset="0"/>
                                <a:cs typeface="Arial" panose="020B0604020202020204" pitchFamily="34" charset="0"/>
                              </a:rPr>
                            </m:ctrlPr>
                          </m:dPr>
                          <m:e>
                            <m:r>
                              <a:rPr kumimoji="1" lang="en-US" altLang="zh-CN" sz="2000" b="0" i="1" smtClean="0">
                                <a:latin typeface="Cambria Math" panose="02040503050406030204" pitchFamily="18" charset="0"/>
                                <a:cs typeface="Arial" panose="020B0604020202020204" pitchFamily="34" charset="0"/>
                              </a:rPr>
                              <m:t>𝑥</m:t>
                            </m:r>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𝑣</m:t>
                            </m:r>
                            <m:d>
                              <m:dPr>
                                <m:ctrlPr>
                                  <a:rPr kumimoji="1" lang="en-US" altLang="zh-CN" sz="2000" b="0" i="1" smtClean="0">
                                    <a:latin typeface="Cambria Math" panose="02040503050406030204" pitchFamily="18" charset="0"/>
                                    <a:cs typeface="Arial" panose="020B0604020202020204" pitchFamily="34" charset="0"/>
                                  </a:rPr>
                                </m:ctrlPr>
                              </m:dPr>
                              <m:e>
                                <m:r>
                                  <a:rPr kumimoji="1" lang="en-US" altLang="zh-CN" sz="2000" b="0" i="1" smtClean="0">
                                    <a:latin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cs typeface="Arial" panose="020B0604020202020204" pitchFamily="34" charset="0"/>
                                  </a:rPr>
                                  <m:t>′</m:t>
                                </m:r>
                              </m:e>
                            </m:d>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𝑓</m:t>
                            </m:r>
                            <m:d>
                              <m:dPr>
                                <m:ctrlPr>
                                  <a:rPr kumimoji="1" lang="en-US" altLang="zh-CN" sz="2000" b="0" i="1" smtClean="0">
                                    <a:latin typeface="Cambria Math" panose="02040503050406030204" pitchFamily="18" charset="0"/>
                                    <a:cs typeface="Arial" panose="020B0604020202020204" pitchFamily="34" charset="0"/>
                                  </a:rPr>
                                </m:ctrlPr>
                              </m:dPr>
                              <m:e>
                                <m:r>
                                  <a:rPr kumimoji="1" lang="en-US" altLang="zh-CN" sz="2000" b="0" i="1" smtClean="0">
                                    <a:latin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cs typeface="Arial" panose="020B0604020202020204" pitchFamily="34" charset="0"/>
                                  </a:rPr>
                                  <m:t>′</m:t>
                                </m:r>
                              </m:e>
                            </m:d>
                          </m:e>
                        </m:d>
                      </m:e>
                    </m:d>
                    <m:r>
                      <a:rPr kumimoji="1" lang="en-US" altLang="zh-CN" sz="2000" b="0" i="1" smtClean="0">
                        <a:latin typeface="Cambria Math" panose="02040503050406030204" pitchFamily="18" charset="0"/>
                        <a:cs typeface="Arial" panose="020B0604020202020204" pitchFamily="34" charset="0"/>
                      </a:rPr>
                      <m:t> </m:t>
                    </m:r>
                    <m:r>
                      <m:rPr>
                        <m:sty m:val="p"/>
                      </m:rPr>
                      <a:rPr kumimoji="1" lang="en-US" altLang="zh-CN" sz="2000" b="0" i="0" smtClean="0">
                        <a:latin typeface="Cambria Math" panose="02040503050406030204" pitchFamily="18" charset="0"/>
                        <a:cs typeface="Arial" panose="020B0604020202020204" pitchFamily="34" charset="0"/>
                      </a:rPr>
                      <m:t>for</m:t>
                    </m:r>
                    <m:r>
                      <a:rPr kumimoji="1" lang="en-US" altLang="zh-CN" sz="2000" b="0" i="0" smtClean="0">
                        <a:latin typeface="Cambria Math" panose="02040503050406030204" pitchFamily="18" charset="0"/>
                        <a:cs typeface="Arial" panose="020B0604020202020204" pitchFamily="34" charset="0"/>
                      </a:rPr>
                      <m:t> </m:t>
                    </m:r>
                    <m:r>
                      <m:rPr>
                        <m:sty m:val="p"/>
                      </m:rPr>
                      <a:rPr kumimoji="1" lang="en-US" altLang="zh-CN" sz="2000" b="0" i="0" smtClean="0">
                        <a:latin typeface="Cambria Math" panose="02040503050406030204" pitchFamily="18" charset="0"/>
                        <a:cs typeface="Arial" panose="020B0604020202020204" pitchFamily="34" charset="0"/>
                      </a:rPr>
                      <m:t>all</m:t>
                    </m:r>
                    <m:r>
                      <a:rPr kumimoji="1" lang="en-US" altLang="zh-CN" sz="2000" b="0" i="0" smtClean="0">
                        <a:latin typeface="Cambria Math" panose="02040503050406030204" pitchFamily="18" charset="0"/>
                        <a:cs typeface="Arial" panose="020B0604020202020204" pitchFamily="34" charset="0"/>
                      </a:rPr>
                      <m:t> </m:t>
                    </m:r>
                    <m:r>
                      <a:rPr kumimoji="1" lang="en-US" altLang="zh-CN" sz="2000" b="0" i="1" smtClean="0">
                        <a:latin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cs typeface="Arial" panose="020B0604020202020204" pitchFamily="34" charset="0"/>
                      </a:rPr>
                      <m:t>′ ∈</m:t>
                    </m:r>
                    <m:sSup>
                      <m:sSup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sSup>
                          <m:sSup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e>
                          <m:sup>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up>
                        </m:sSup>
                      </m:e>
                      <m:sup>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1:</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𝑁</m:t>
                        </m:r>
                      </m:sup>
                    </m:sSup>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𝑞</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𝑝</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𝜃</m:t>
                        </m:r>
                      </m:sub>
                    </m:s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𝑥</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𝑓</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  </m:t>
                    </m:r>
                    <m:r>
                      <a:rPr kumimoji="1" lang="en-US" altLang="zh-CN" sz="2000" b="0" i="1" smtClean="0">
                        <a:latin typeface="Cambria Math" panose="02040503050406030204" pitchFamily="18" charset="0"/>
                        <a:cs typeface="Arial" panose="020B0604020202020204" pitchFamily="34" charset="0"/>
                      </a:rPr>
                      <m:t>𝐷</m:t>
                    </m:r>
                    <m:r>
                      <a:rPr kumimoji="1" lang="en-US" altLang="zh-CN" sz="2000" b="0" i="1" smtClean="0">
                        <a:latin typeface="Cambria Math" panose="02040503050406030204" pitchFamily="18" charset="0"/>
                        <a:cs typeface="Arial" panose="020B0604020202020204" pitchFamily="34" charset="0"/>
                      </a:rPr>
                      <m:t>′=</m:t>
                    </m:r>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m:t>
                        </m:r>
                      </m:e>
                      <m:sub>
                        <m:r>
                          <a:rPr kumimoji="1" lang="en-US" altLang="zh-CN" sz="2000" b="0" i="1" smtClean="0">
                            <a:latin typeface="Cambria Math" panose="02040503050406030204" pitchFamily="18" charset="0"/>
                            <a:cs typeface="Arial" panose="020B0604020202020204" pitchFamily="34" charset="0"/>
                          </a:rPr>
                          <m:t>𝑥</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𝑋</m:t>
                        </m:r>
                      </m:sub>
                    </m:sSub>
                    <m:sSubSup>
                      <m:sSubSupPr>
                        <m:ctrlPr>
                          <a:rPr kumimoji="1" lang="en-US" altLang="zh-CN" sz="2000" b="0" i="1" smtClean="0">
                            <a:latin typeface="Cambria Math" panose="02040503050406030204" pitchFamily="18" charset="0"/>
                            <a:cs typeface="Arial" panose="020B0604020202020204" pitchFamily="34" charset="0"/>
                          </a:rPr>
                        </m:ctrlPr>
                      </m:sSubSupPr>
                      <m:e>
                        <m:r>
                          <a:rPr kumimoji="1" lang="en-US" altLang="zh-CN" sz="2000" b="0" i="1" smtClean="0">
                            <a:latin typeface="Cambria Math" panose="02040503050406030204" pitchFamily="18" charset="0"/>
                            <a:cs typeface="Arial" panose="020B0604020202020204" pitchFamily="34" charset="0"/>
                          </a:rPr>
                          <m:t>𝐷</m:t>
                        </m:r>
                      </m:e>
                      <m:sub>
                        <m:r>
                          <a:rPr kumimoji="1" lang="en-US" altLang="zh-CN" sz="2000" b="0" i="1" smtClean="0">
                            <a:latin typeface="Cambria Math" panose="02040503050406030204" pitchFamily="18" charset="0"/>
                            <a:cs typeface="Arial" panose="020B0604020202020204" pitchFamily="34" charset="0"/>
                          </a:rPr>
                          <m:t>𝑥</m:t>
                        </m:r>
                      </m:sub>
                      <m:sup>
                        <m:r>
                          <a:rPr kumimoji="1" lang="en-US" altLang="zh-CN" sz="2000" b="0" i="1" smtClean="0">
                            <a:latin typeface="Cambria Math" panose="02040503050406030204" pitchFamily="18" charset="0"/>
                            <a:cs typeface="Arial" panose="020B0604020202020204" pitchFamily="34" charset="0"/>
                          </a:rPr>
                          <m:t>′</m:t>
                        </m:r>
                      </m:sup>
                    </m:sSubSup>
                  </m:oMath>
                </a14:m>
                <a:endParaRPr kumimoji="1" lang="en-US" altLang="zh-CN" sz="2000" b="0" dirty="0">
                  <a:latin typeface="Arial" panose="020B0604020202020204" pitchFamily="34" charset="0"/>
                  <a:ea typeface="Cambria Math" panose="02040503050406030204" pitchFamily="18" charset="0"/>
                  <a:cs typeface="Arial" panose="020B0604020202020204" pitchFamily="34" charset="0"/>
                </a:endParaRPr>
              </a:p>
              <a:p>
                <a:pPr marL="1714500" lvl="3" indent="-342900">
                  <a:lnSpc>
                    <a:spcPct val="180000"/>
                  </a:lnSpc>
                  <a:buFont typeface="Arial" panose="020B0604020202020204" pitchFamily="34" charset="0"/>
                  <a:buChar char="•"/>
                </a:pPr>
                <a:r>
                  <a:rPr kumimoji="1" lang="en-US" altLang="zh-CN" sz="2000" dirty="0">
                    <a:latin typeface="Arial" panose="020B0604020202020204" pitchFamily="34" charset="0"/>
                    <a:ea typeface="Cambria Math" panose="02040503050406030204" pitchFamily="18" charset="0"/>
                    <a:cs typeface="Arial" panose="020B0604020202020204" pitchFamily="34" charset="0"/>
                  </a:rPr>
                  <a:t>Update the </a:t>
                </a:r>
                <a:r>
                  <a:rPr kumimoji="1" lang="en-US" altLang="zh-CN" sz="2000" dirty="0" err="1">
                    <a:latin typeface="Arial" panose="020B0604020202020204" pitchFamily="34" charset="0"/>
                    <a:ea typeface="Cambria Math" panose="02040503050406030204" pitchFamily="18" charset="0"/>
                    <a:cs typeface="Arial" panose="020B0604020202020204" pitchFamily="34" charset="0"/>
                  </a:rPr>
                  <a:t>datapool</a:t>
                </a:r>
                <a:r>
                  <a:rPr kumimoji="1" lang="en-US" altLang="zh-CN" sz="2000" dirty="0">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𝐷</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𝐷</m:t>
                        </m:r>
                      </m:e>
                      <m:sup>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up>
                    </m:sSup>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𝐷</m:t>
                    </m:r>
                  </m:oMath>
                </a14:m>
                <a:endParaRPr kumimoji="1" lang="en-US" altLang="zh-CN" sz="2000" b="0" dirty="0">
                  <a:latin typeface="Arial" panose="020B0604020202020204" pitchFamily="34" charset="0"/>
                  <a:ea typeface="Cambria Math" panose="02040503050406030204" pitchFamily="18" charset="0"/>
                  <a:cs typeface="Arial" panose="020B0604020202020204" pitchFamily="34" charset="0"/>
                </a:endParaRPr>
              </a:p>
              <a:p>
                <a:pPr marL="914400" lvl="1" indent="-457200">
                  <a:lnSpc>
                    <a:spcPct val="180000"/>
                  </a:lnSpc>
                  <a:buFont typeface="+mj-lt"/>
                  <a:buAutoNum type="arabicPeriod" startAt="5"/>
                </a:pPr>
                <a:r>
                  <a:rPr kumimoji="1" lang="en-US" altLang="zh-CN" sz="2000" b="1" dirty="0">
                    <a:latin typeface="Arial" panose="020B0604020202020204" pitchFamily="34" charset="0"/>
                    <a:ea typeface="Cambria Math" panose="02040503050406030204" pitchFamily="18" charset="0"/>
                    <a:cs typeface="Arial" panose="020B0604020202020204" pitchFamily="34" charset="0"/>
                  </a:rPr>
                  <a:t>Inference</a:t>
                </a:r>
              </a:p>
              <a:p>
                <a:pPr marL="1371600" lvl="2" indent="-457200">
                  <a:lnSpc>
                    <a:spcPct val="180000"/>
                  </a:lnSpc>
                  <a:buFont typeface="Arial" panose="020B0604020202020204" pitchFamily="34" charset="0"/>
                  <a:buChar char="•"/>
                </a:pPr>
                <a:r>
                  <a:rPr kumimoji="1" lang="en-US" altLang="zh-CN" sz="2000" dirty="0">
                    <a:latin typeface="Arial" panose="020B0604020202020204" pitchFamily="34" charset="0"/>
                    <a:ea typeface="Cambria Math" panose="02040503050406030204" pitchFamily="18" charset="0"/>
                    <a:cs typeface="Arial" panose="020B0604020202020204" pitchFamily="34" charset="0"/>
                  </a:rPr>
                  <a:t>Use the trained corrector along with a generator to generate a trajectory </a:t>
                </a:r>
                <a14:m>
                  <m:oMath xmlns:m="http://schemas.openxmlformats.org/officeDocument/2006/math">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0</m:t>
                        </m:r>
                      </m:sub>
                    </m:s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1</m:t>
                        </m:r>
                      </m:sub>
                    </m:s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2</m:t>
                        </m:r>
                      </m:sub>
                    </m:s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𝑇</m:t>
                        </m:r>
                      </m:sub>
                    </m:sSub>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 and consider </a:t>
                </a:r>
                <a14:m>
                  <m:oMath xmlns:m="http://schemas.openxmlformats.org/officeDocument/2006/math">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𝑇</m:t>
                        </m:r>
                      </m:sub>
                    </m:sSub>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 the final output</a:t>
                </a:r>
              </a:p>
              <a:p>
                <a:pPr marL="1828800" lvl="3" indent="-457200">
                  <a:lnSpc>
                    <a:spcPct val="180000"/>
                  </a:lnSpc>
                  <a:buFont typeface="Arial" panose="020B0604020202020204" pitchFamily="34" charset="0"/>
                  <a:buChar char="•"/>
                </a:pPr>
                <a:r>
                  <a:rPr kumimoji="1" lang="en-US" altLang="zh-CN" sz="2000" dirty="0">
                    <a:latin typeface="Arial" panose="020B0604020202020204" pitchFamily="34" charset="0"/>
                    <a:ea typeface="Cambria Math" panose="02040503050406030204" pitchFamily="18" charset="0"/>
                    <a:cs typeface="Arial" panose="020B0604020202020204" pitchFamily="34" charset="0"/>
                  </a:rPr>
                  <a:t>Generator: </a:t>
                </a:r>
                <a14:m>
                  <m:oMath xmlns:m="http://schemas.openxmlformats.org/officeDocument/2006/math">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0</m:t>
                        </m:r>
                      </m:sub>
                    </m:s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𝑞</m:t>
                    </m:r>
                    <m:d>
                      <m:d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𝑝</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0</m:t>
                            </m:r>
                          </m:sub>
                        </m:sSub>
                        <m:d>
                          <m:d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0</m:t>
                                </m:r>
                              </m:sub>
                            </m:sSub>
                          </m:e>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𝑥</m:t>
                            </m:r>
                          </m:e>
                        </m:d>
                      </m:e>
                    </m:d>
                  </m:oMath>
                </a14:m>
                <a:endParaRPr kumimoji="1" lang="en-US" altLang="zh-CN" sz="2000" b="0" dirty="0">
                  <a:latin typeface="Arial" panose="020B0604020202020204" pitchFamily="34" charset="0"/>
                  <a:ea typeface="Cambria Math" panose="02040503050406030204" pitchFamily="18" charset="0"/>
                  <a:cs typeface="Arial" panose="020B0604020202020204" pitchFamily="34" charset="0"/>
                </a:endParaRPr>
              </a:p>
              <a:p>
                <a:pPr marL="1828800" lvl="3" indent="-457200">
                  <a:lnSpc>
                    <a:spcPct val="180000"/>
                  </a:lnSpc>
                  <a:buFont typeface="Arial" panose="020B0604020202020204" pitchFamily="34" charset="0"/>
                  <a:buChar char="•"/>
                </a:pPr>
                <a:r>
                  <a:rPr kumimoji="1" lang="en-US" altLang="zh-CN" sz="2000" dirty="0">
                    <a:latin typeface="Arial" panose="020B0604020202020204" pitchFamily="34" charset="0"/>
                    <a:ea typeface="Cambria Math" panose="02040503050406030204" pitchFamily="18" charset="0"/>
                    <a:cs typeface="Arial" panose="020B0604020202020204" pitchFamily="34" charset="0"/>
                  </a:rPr>
                  <a:t>Correction: </a:t>
                </a:r>
                <a14:m>
                  <m:oMath xmlns:m="http://schemas.openxmlformats.org/officeDocument/2006/math">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𝑡</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+1</m:t>
                        </m:r>
                      </m:sub>
                    </m:s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𝑞</m:t>
                    </m:r>
                    <m:d>
                      <m:d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𝑝</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𝜃</m:t>
                            </m:r>
                          </m:sub>
                        </m:sSub>
                        <m:d>
                          <m:d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𝑡</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+1</m:t>
                                </m:r>
                              </m:sub>
                            </m:sSub>
                          </m:e>
                          <m:e>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𝑡</m:t>
                                </m:r>
                              </m:sub>
                            </m:s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𝑥</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𝑓</m:t>
                            </m:r>
                            <m:d>
                              <m:d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dPr>
                              <m:e>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𝑡</m:t>
                                    </m:r>
                                  </m:sub>
                                </m:sSub>
                              </m:e>
                            </m:d>
                          </m:e>
                        </m:d>
                      </m:e>
                    </m:d>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 </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𝑡</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=0,1,…,</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𝑇</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−1</m:t>
                    </m:r>
                  </m:oMath>
                </a14:m>
                <a:endParaRPr kumimoji="1" lang="en-US" altLang="zh-CN" sz="2000" dirty="0">
                  <a:latin typeface="Arial" panose="020B0604020202020204" pitchFamily="34" charset="0"/>
                  <a:ea typeface="Cambria Math" panose="02040503050406030204" pitchFamily="18" charset="0"/>
                  <a:cs typeface="Arial" panose="020B0604020202020204" pitchFamily="34" charset="0"/>
                </a:endParaRPr>
              </a:p>
              <a:p>
                <a:pPr marL="1828800" lvl="3" indent="-457200">
                  <a:lnSpc>
                    <a:spcPct val="180000"/>
                  </a:lnSpc>
                  <a:buFont typeface="Arial" panose="020B0604020202020204" pitchFamily="34" charset="0"/>
                  <a:buChar char="•"/>
                </a:pPr>
                <a:r>
                  <a:rPr kumimoji="1" lang="en-US" altLang="zh-CN" sz="2000" dirty="0">
                    <a:latin typeface="Arial" panose="020B0604020202020204" pitchFamily="34" charset="0"/>
                    <a:ea typeface="Cambria Math" panose="02040503050406030204" pitchFamily="18" charset="0"/>
                    <a:cs typeface="Arial" panose="020B0604020202020204" pitchFamily="34" charset="0"/>
                  </a:rPr>
                  <a:t>Stopping time </a:t>
                </a: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𝑇</m:t>
                    </m:r>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 is either fixed, or when a target value </a:t>
                </a: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𝑣</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 is obtained</a:t>
                </a:r>
              </a:p>
              <a:p>
                <a:pPr marL="1257300" lvl="2" indent="-342900">
                  <a:lnSpc>
                    <a:spcPct val="200000"/>
                  </a:lnSpc>
                  <a:buFont typeface="Arial" panose="020B0604020202020204" pitchFamily="34" charset="0"/>
                  <a:buChar char="•"/>
                </a:pPr>
                <a:endParaRPr kumimoji="1" lang="en-US" altLang="zh-CN" sz="2000" dirty="0">
                  <a:latin typeface="Arial" panose="020B0604020202020204" pitchFamily="34" charset="0"/>
                  <a:ea typeface="Cambria Math" panose="02040503050406030204" pitchFamily="18" charset="0"/>
                  <a:cs typeface="Arial" panose="020B0604020202020204" pitchFamily="34" charset="0"/>
                </a:endParaRPr>
              </a:p>
              <a:p>
                <a:pPr marL="1371600" lvl="2" indent="-457200">
                  <a:lnSpc>
                    <a:spcPct val="200000"/>
                  </a:lnSpc>
                  <a:buFont typeface="+mj-lt"/>
                  <a:buAutoNum type="arabicPeriod"/>
                </a:pPr>
                <a:endParaRPr kumimoji="1" lang="en-US" altLang="zh-CN" sz="2000" b="0" dirty="0">
                  <a:latin typeface="Arial" panose="020B0604020202020204" pitchFamily="34" charset="0"/>
                  <a:cs typeface="Arial" panose="020B0604020202020204" pitchFamily="34" charset="0"/>
                </a:endParaRPr>
              </a:p>
              <a:p>
                <a:pPr marL="1371600" lvl="2" indent="-457200">
                  <a:lnSpc>
                    <a:spcPct val="200000"/>
                  </a:lnSpc>
                  <a:buFont typeface="+mj-lt"/>
                  <a:buAutoNum type="arabicPeriod"/>
                </a:pPr>
                <a:endParaRPr kumimoji="1" lang="en-US" altLang="zh-CN" sz="2000" dirty="0">
                  <a:latin typeface="Arial" panose="020B0604020202020204" pitchFamily="34" charset="0"/>
                  <a:cs typeface="Arial" panose="020B0604020202020204" pitchFamily="34" charset="0"/>
                </a:endParaRPr>
              </a:p>
            </p:txBody>
          </p:sp>
        </mc:Choice>
        <mc:Fallback xmlns="">
          <p:sp>
            <p:nvSpPr>
              <p:cNvPr id="2" name="文本框 1">
                <a:extLst>
                  <a:ext uri="{FF2B5EF4-FFF2-40B4-BE49-F238E27FC236}">
                    <a16:creationId xmlns:a16="http://schemas.microsoft.com/office/drawing/2014/main" id="{155FFDE2-22A6-0B0C-34DD-FE427C798059}"/>
                  </a:ext>
                </a:extLst>
              </p:cNvPr>
              <p:cNvSpPr txBox="1">
                <a:spLocks noRot="1" noChangeAspect="1" noMove="1" noResize="1" noEditPoints="1" noAdjustHandles="1" noChangeArrowheads="1" noChangeShapeType="1" noTextEdit="1"/>
              </p:cNvSpPr>
              <p:nvPr/>
            </p:nvSpPr>
            <p:spPr>
              <a:xfrm>
                <a:off x="375138" y="889574"/>
                <a:ext cx="11667928" cy="763991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6501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8" y="304799"/>
            <a:ext cx="6132540"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Approach</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11</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1843518"/>
          </a:xfrm>
          <a:prstGeom prst="rect">
            <a:avLst/>
          </a:prstGeom>
          <a:noFill/>
        </p:spPr>
        <p:txBody>
          <a:bodyPr wrap="square" rtlCol="0">
            <a:spAutoFit/>
          </a:bodyPr>
          <a:lstStyle/>
          <a:p>
            <a:pPr marL="1257300" lvl="2" indent="-342900">
              <a:lnSpc>
                <a:spcPct val="200000"/>
              </a:lnSpc>
              <a:buFont typeface="Arial" panose="020B0604020202020204" pitchFamily="34" charset="0"/>
              <a:buChar char="•"/>
            </a:pPr>
            <a:endParaRPr kumimoji="1" lang="en-US" altLang="zh-CN" sz="2000" dirty="0">
              <a:latin typeface="Arial" panose="020B0604020202020204" pitchFamily="34" charset="0"/>
              <a:ea typeface="Cambria Math" panose="02040503050406030204" pitchFamily="18" charset="0"/>
              <a:cs typeface="Arial" panose="020B0604020202020204" pitchFamily="34" charset="0"/>
            </a:endParaRPr>
          </a:p>
          <a:p>
            <a:pPr marL="1371600" lvl="2" indent="-457200">
              <a:lnSpc>
                <a:spcPct val="200000"/>
              </a:lnSpc>
              <a:buFont typeface="+mj-lt"/>
              <a:buAutoNum type="arabicPeriod"/>
            </a:pPr>
            <a:endParaRPr kumimoji="1" lang="en-US" altLang="zh-CN" sz="2000" b="0" dirty="0">
              <a:latin typeface="Arial" panose="020B0604020202020204" pitchFamily="34" charset="0"/>
              <a:cs typeface="Arial" panose="020B0604020202020204" pitchFamily="34" charset="0"/>
            </a:endParaRPr>
          </a:p>
          <a:p>
            <a:pPr marL="1371600" lvl="2" indent="-457200">
              <a:lnSpc>
                <a:spcPct val="200000"/>
              </a:lnSpc>
              <a:buFont typeface="+mj-lt"/>
              <a:buAutoNum type="arabicPeriod"/>
            </a:pPr>
            <a:endParaRPr kumimoji="1" lang="en-US" altLang="zh-CN" sz="2000" dirty="0">
              <a:latin typeface="Arial" panose="020B0604020202020204" pitchFamily="34" charset="0"/>
              <a:cs typeface="Arial" panose="020B0604020202020204" pitchFamily="34" charset="0"/>
            </a:endParaRPr>
          </a:p>
        </p:txBody>
      </p:sp>
      <p:pic>
        <p:nvPicPr>
          <p:cNvPr id="7" name="图片 6">
            <a:extLst>
              <a:ext uri="{FF2B5EF4-FFF2-40B4-BE49-F238E27FC236}">
                <a16:creationId xmlns:a16="http://schemas.microsoft.com/office/drawing/2014/main" id="{B2B9FB12-126C-0EDD-04A2-390924CCDC7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96173" y="816221"/>
            <a:ext cx="7199653" cy="5971443"/>
          </a:xfrm>
          <a:prstGeom prst="rect">
            <a:avLst/>
          </a:prstGeom>
        </p:spPr>
      </p:pic>
    </p:spTree>
    <p:extLst>
      <p:ext uri="{BB962C8B-B14F-4D97-AF65-F5344CB8AC3E}">
        <p14:creationId xmlns:p14="http://schemas.microsoft.com/office/powerpoint/2010/main" val="3827410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8" y="304799"/>
            <a:ext cx="6132540"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12</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3690177"/>
          </a:xfrm>
          <a:prstGeom prst="rect">
            <a:avLst/>
          </a:prstGeom>
          <a:noFill/>
        </p:spPr>
        <p:txBody>
          <a:bodyPr wrap="square" rtlCol="0">
            <a:spAutoFit/>
          </a:bodyPr>
          <a:lstStyle/>
          <a:p>
            <a:pPr marL="800100" lvl="1" indent="-342900">
              <a:lnSpc>
                <a:spcPct val="200000"/>
              </a:lnSpc>
              <a:buFont typeface="Arial" panose="020B0604020202020204" pitchFamily="34" charset="0"/>
              <a:buChar char="•"/>
            </a:pPr>
            <a:r>
              <a:rPr kumimoji="1" lang="en-US" altLang="zh-CN" sz="2000" dirty="0">
                <a:latin typeface="Arial" panose="020B0604020202020204" pitchFamily="34" charset="0"/>
                <a:ea typeface="Cambria Math" panose="02040503050406030204" pitchFamily="18" charset="0"/>
                <a:cs typeface="Arial" panose="020B0604020202020204" pitchFamily="34" charset="0"/>
              </a:rPr>
              <a:t>We evaluate on there task: mathematical program synthesis, l</a:t>
            </a:r>
            <a:r>
              <a:rPr kumimoji="1" lang="en-US" altLang="zh-CN" sz="2000" dirty="0">
                <a:latin typeface="Arial" panose="020B0604020202020204" pitchFamily="34" charset="0"/>
                <a:cs typeface="Arial" panose="020B0604020202020204" pitchFamily="34" charset="0"/>
              </a:rPr>
              <a:t>exically-constrained generation and toxicity control</a:t>
            </a:r>
          </a:p>
          <a:p>
            <a:pPr marL="800100" lvl="1" indent="-34290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 our experiments are organized to study three settings:</a:t>
            </a:r>
          </a:p>
          <a:p>
            <a:pPr marL="1371600" lvl="2" indent="-457200">
              <a:lnSpc>
                <a:spcPct val="200000"/>
              </a:lnSpc>
              <a:buFont typeface="+mj-lt"/>
              <a:buAutoNum type="arabicPeriod"/>
            </a:pPr>
            <a:r>
              <a:rPr kumimoji="1" lang="en-US" altLang="zh-CN" sz="2000" dirty="0">
                <a:latin typeface="Arial" panose="020B0604020202020204" pitchFamily="34" charset="0"/>
                <a:cs typeface="Arial" panose="020B0604020202020204" pitchFamily="34" charset="0"/>
              </a:rPr>
              <a:t>Using self-correctors to improve upon generators</a:t>
            </a:r>
          </a:p>
          <a:p>
            <a:pPr marL="1371600" lvl="2" indent="-457200">
              <a:lnSpc>
                <a:spcPct val="200000"/>
              </a:lnSpc>
              <a:buFont typeface="+mj-lt"/>
              <a:buAutoNum type="arabicPeriod"/>
            </a:pPr>
            <a:r>
              <a:rPr kumimoji="1" lang="en-US" altLang="zh-CN" sz="2000" dirty="0">
                <a:latin typeface="Arial" panose="020B0604020202020204" pitchFamily="34" charset="0"/>
                <a:cs typeface="Arial" panose="020B0604020202020204" pitchFamily="34" charset="0"/>
              </a:rPr>
              <a:t>Correcting generators that are much larger than the corrector</a:t>
            </a:r>
          </a:p>
          <a:p>
            <a:pPr marL="1371600" lvl="2" indent="-457200">
              <a:lnSpc>
                <a:spcPct val="200000"/>
              </a:lnSpc>
              <a:buFont typeface="+mj-lt"/>
              <a:buAutoNum type="arabicPeriod"/>
            </a:pPr>
            <a:r>
              <a:rPr kumimoji="1" lang="en-US" altLang="zh-CN" sz="2000" dirty="0">
                <a:latin typeface="Arial" panose="020B0604020202020204" pitchFamily="34" charset="0"/>
                <a:cs typeface="Arial" panose="020B0604020202020204" pitchFamily="34" charset="0"/>
              </a:rPr>
              <a:t>Leveraging explicit feedback during training and inference</a:t>
            </a:r>
          </a:p>
        </p:txBody>
      </p:sp>
    </p:spTree>
    <p:extLst>
      <p:ext uri="{BB962C8B-B14F-4D97-AF65-F5344CB8AC3E}">
        <p14:creationId xmlns:p14="http://schemas.microsoft.com/office/powerpoint/2010/main" val="246932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a:t>
            </a:r>
            <a:r>
              <a:rPr kumimoji="1" lang="en-US" altLang="zh-CN" sz="3200" dirty="0">
                <a:latin typeface="Arial" panose="020B0604020202020204" pitchFamily="34" charset="0"/>
                <a:ea typeface="Cambria Math" panose="02040503050406030204" pitchFamily="18" charset="0"/>
                <a:cs typeface="Arial" panose="020B0604020202020204" pitchFamily="34" charset="0"/>
              </a:rPr>
              <a:t>mathematical program synthesis</a:t>
            </a:r>
            <a:r>
              <a:rPr kumimoji="1" lang="en-US" altLang="zh-CN" sz="3200" dirty="0">
                <a:latin typeface="Arial" panose="020B0604020202020204" pitchFamily="34" charset="0"/>
                <a:cs typeface="Arial" panose="020B0604020202020204" pitchFamily="34" charset="0"/>
              </a:rPr>
              <a:t> </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13</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4921284"/>
              </a:xfrm>
              <a:prstGeom prst="rect">
                <a:avLst/>
              </a:prstGeom>
              <a:noFill/>
            </p:spPr>
            <p:txBody>
              <a:bodyPr wrap="square" rtlCol="0">
                <a:spAutoFit/>
              </a:bodyPr>
              <a:lstStyle/>
              <a:p>
                <a:pPr marL="800100" lvl="1" indent="-34290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Given a natural language problem specification </a:t>
                </a:r>
                <a14:m>
                  <m:oMath xmlns:m="http://schemas.openxmlformats.org/officeDocument/2006/math">
                    <m:r>
                      <a:rPr kumimoji="1" lang="en-US" altLang="zh-CN" sz="2000" i="1" dirty="0" smtClean="0">
                        <a:latin typeface="Cambria Math" panose="02040503050406030204" pitchFamily="18" charset="0"/>
                        <a:cs typeface="Arial" panose="020B0604020202020204" pitchFamily="34" charset="0"/>
                      </a:rPr>
                      <m:t>𝑥</m:t>
                    </m:r>
                  </m:oMath>
                </a14:m>
                <a:r>
                  <a:rPr kumimoji="1" lang="en-US" altLang="zh-CN" sz="2000" dirty="0">
                    <a:latin typeface="Arial" panose="020B0604020202020204" pitchFamily="34" charset="0"/>
                    <a:cs typeface="Arial" panose="020B0604020202020204" pitchFamily="34" charset="0"/>
                  </a:rPr>
                  <a:t>, the task is to generate a program </a:t>
                </a:r>
                <a14:m>
                  <m:oMath xmlns:m="http://schemas.openxmlformats.org/officeDocument/2006/math">
                    <m:r>
                      <a:rPr kumimoji="1" lang="en-US" altLang="zh-CN" sz="2000" i="1" dirty="0" smtClean="0">
                        <a:latin typeface="Cambria Math" panose="02040503050406030204" pitchFamily="18" charset="0"/>
                        <a:cs typeface="Arial" panose="020B0604020202020204" pitchFamily="34" charset="0"/>
                      </a:rPr>
                      <m:t>𝑦</m:t>
                    </m:r>
                  </m:oMath>
                </a14:m>
                <a:r>
                  <a:rPr kumimoji="1" lang="en-US" altLang="zh-CN" sz="2000" dirty="0">
                    <a:latin typeface="Arial" panose="020B0604020202020204" pitchFamily="34" charset="0"/>
                    <a:cs typeface="Arial" panose="020B0604020202020204" pitchFamily="34" charset="0"/>
                  </a:rPr>
                  <a:t> that upon execution returns the correct answer to </a:t>
                </a:r>
                <a14:m>
                  <m:oMath xmlns:m="http://schemas.openxmlformats.org/officeDocument/2006/math">
                    <m:r>
                      <a:rPr kumimoji="1" lang="en-US" altLang="zh-CN" sz="2000" i="1" dirty="0" smtClean="0">
                        <a:latin typeface="Cambria Math" panose="02040503050406030204" pitchFamily="18" charset="0"/>
                        <a:cs typeface="Arial" panose="020B0604020202020204" pitchFamily="34" charset="0"/>
                      </a:rPr>
                      <m:t>𝑥</m:t>
                    </m:r>
                  </m:oMath>
                </a14:m>
                <a:endParaRPr kumimoji="1" lang="en-US" altLang="zh-CN" sz="2000" dirty="0">
                  <a:latin typeface="Arial" panose="020B0604020202020204" pitchFamily="34" charset="0"/>
                  <a:cs typeface="Arial" panose="020B0604020202020204" pitchFamily="34" charset="0"/>
                </a:endParaRPr>
              </a:p>
              <a:p>
                <a:pPr marL="800100" lvl="1" indent="-342900">
                  <a:lnSpc>
                    <a:spcPct val="20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Experimental setup</a:t>
                </a:r>
                <a:endParaRPr kumimoji="1" lang="en-US" altLang="zh-CN" sz="2000" dirty="0">
                  <a:latin typeface="Arial" panose="020B0604020202020204" pitchFamily="34" charset="0"/>
                  <a:cs typeface="Arial" panose="020B0604020202020204" pitchFamily="34" charset="0"/>
                </a:endParaRPr>
              </a:p>
              <a:p>
                <a:pPr marL="1257300" lvl="2" indent="-34290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Corrector: GPT-Neo 1.3B (pretrained on language and code)</a:t>
                </a:r>
              </a:p>
              <a:p>
                <a:pPr marL="1257300" lvl="2" indent="-34290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Two settings for the initial Generator:</a:t>
                </a:r>
              </a:p>
              <a:p>
                <a:pPr marL="1828800" lvl="3" indent="-457200">
                  <a:lnSpc>
                    <a:spcPct val="200000"/>
                  </a:lnSpc>
                  <a:buFont typeface="+mj-lt"/>
                  <a:buAutoNum type="arabicPeriod"/>
                </a:pPr>
                <a:r>
                  <a:rPr kumimoji="1" lang="en-US" altLang="zh-CN" sz="2000" dirty="0">
                    <a:latin typeface="Arial" panose="020B0604020202020204" pitchFamily="34" charset="0"/>
                    <a:cs typeface="Arial" panose="020B0604020202020204" pitchFamily="34" charset="0"/>
                  </a:rPr>
                  <a:t>A separate fine-tuned instance of GPT-Neo 1.3B</a:t>
                </a:r>
              </a:p>
              <a:p>
                <a:pPr marL="1828800" lvl="3" indent="-457200">
                  <a:lnSpc>
                    <a:spcPct val="200000"/>
                  </a:lnSpc>
                  <a:buFont typeface="+mj-lt"/>
                  <a:buAutoNum type="arabicPeriod"/>
                </a:pPr>
                <a:r>
                  <a:rPr kumimoji="1" lang="en-US" altLang="zh-CN" sz="2000" dirty="0">
                    <a:latin typeface="Arial" panose="020B0604020202020204" pitchFamily="34" charset="0"/>
                    <a:cs typeface="Arial" panose="020B0604020202020204" pitchFamily="34" charset="0"/>
                  </a:rPr>
                  <a:t>Few-shot prompted GPT-3 (the </a:t>
                </a:r>
                <a:r>
                  <a:rPr kumimoji="1" lang="en-US" altLang="zh-CN" sz="2000" dirty="0" err="1">
                    <a:latin typeface="Arial" panose="020B0604020202020204" pitchFamily="34" charset="0"/>
                    <a:cs typeface="Arial" panose="020B0604020202020204" pitchFamily="34" charset="0"/>
                  </a:rPr>
                  <a:t>davinci</a:t>
                </a:r>
                <a:r>
                  <a:rPr kumimoji="1" lang="en-US" altLang="zh-CN" sz="2000" dirty="0">
                    <a:latin typeface="Arial" panose="020B0604020202020204" pitchFamily="34" charset="0"/>
                    <a:cs typeface="Arial" panose="020B0604020202020204" pitchFamily="34" charset="0"/>
                  </a:rPr>
                  <a:t> and text-danvinci-002 engines, </a:t>
                </a:r>
                <a14:m>
                  <m:oMath xmlns:m="http://schemas.openxmlformats.org/officeDocument/2006/math">
                    <m:r>
                      <a:rPr kumimoji="1" lang="en-US" altLang="zh-CN" sz="2000" i="1" smtClean="0">
                        <a:latin typeface="Cambria Math" panose="02040503050406030204" pitchFamily="18" charset="0"/>
                        <a:ea typeface="Cambria Math" panose="02040503050406030204" pitchFamily="18" charset="0"/>
                        <a:cs typeface="Arial" panose="020B0604020202020204" pitchFamily="34" charset="0"/>
                      </a:rPr>
                      <m:t>≈</m:t>
                    </m:r>
                  </m:oMath>
                </a14:m>
                <a:r>
                  <a:rPr kumimoji="1" lang="en-US" altLang="zh-CN" sz="2000" dirty="0">
                    <a:latin typeface="Arial" panose="020B0604020202020204" pitchFamily="34" charset="0"/>
                    <a:cs typeface="Arial" panose="020B0604020202020204" pitchFamily="34" charset="0"/>
                  </a:rPr>
                  <a:t>175B), </a:t>
                </a:r>
                <a:r>
                  <a:rPr kumimoji="1" lang="en-US" altLang="zh-CN" sz="2000" u="sng" dirty="0">
                    <a:latin typeface="Arial" panose="020B0604020202020204" pitchFamily="34" charset="0"/>
                    <a:cs typeface="Arial" panose="020B0604020202020204" pitchFamily="34" charset="0"/>
                  </a:rPr>
                  <a:t>shown in the following section</a:t>
                </a:r>
              </a:p>
            </p:txBody>
          </p:sp>
        </mc:Choice>
        <mc:Fallback xmlns="">
          <p:sp>
            <p:nvSpPr>
              <p:cNvPr id="2" name="文本框 1">
                <a:extLst>
                  <a:ext uri="{FF2B5EF4-FFF2-40B4-BE49-F238E27FC236}">
                    <a16:creationId xmlns:a16="http://schemas.microsoft.com/office/drawing/2014/main" id="{155FFDE2-22A6-0B0C-34DD-FE427C798059}"/>
                  </a:ext>
                </a:extLst>
              </p:cNvPr>
              <p:cNvSpPr txBox="1">
                <a:spLocks noRot="1" noChangeAspect="1" noMove="1" noResize="1" noEditPoints="1" noAdjustHandles="1" noChangeArrowheads="1" noChangeShapeType="1" noTextEdit="1"/>
              </p:cNvSpPr>
              <p:nvPr/>
            </p:nvSpPr>
            <p:spPr>
              <a:xfrm>
                <a:off x="375138" y="889574"/>
                <a:ext cx="11667928" cy="4921284"/>
              </a:xfrm>
              <a:prstGeom prst="rect">
                <a:avLst/>
              </a:prstGeom>
              <a:blipFill>
                <a:blip r:embed="rId3"/>
                <a:stretch>
                  <a:fillRect b="-13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82588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a:t>
            </a:r>
            <a:r>
              <a:rPr kumimoji="1" lang="en-US" altLang="zh-CN" sz="3200" dirty="0">
                <a:latin typeface="Arial" panose="020B0604020202020204" pitchFamily="34" charset="0"/>
                <a:ea typeface="Cambria Math" panose="02040503050406030204" pitchFamily="18" charset="0"/>
                <a:cs typeface="Arial" panose="020B0604020202020204" pitchFamily="34" charset="0"/>
              </a:rPr>
              <a:t>mathematical program synthesis</a:t>
            </a:r>
            <a:r>
              <a:rPr kumimoji="1" lang="en-US" altLang="zh-CN" sz="3200" dirty="0">
                <a:latin typeface="Arial" panose="020B0604020202020204" pitchFamily="34" charset="0"/>
                <a:cs typeface="Arial" panose="020B0604020202020204" pitchFamily="34" charset="0"/>
              </a:rPr>
              <a:t> </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14</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3336234"/>
              </a:xfrm>
              <a:prstGeom prst="rect">
                <a:avLst/>
              </a:prstGeom>
              <a:noFill/>
            </p:spPr>
            <p:txBody>
              <a:bodyPr wrap="square" rtlCol="0">
                <a:spAutoFit/>
              </a:bodyPr>
              <a:lstStyle/>
              <a:p>
                <a:pPr marL="800100" lvl="1" indent="-342900">
                  <a:lnSpc>
                    <a:spcPct val="18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Self-correction setup</a:t>
                </a:r>
                <a:endParaRPr kumimoji="1" lang="en-US" altLang="zh-CN" sz="2000" dirty="0">
                  <a:latin typeface="Arial" panose="020B0604020202020204" pitchFamily="34" charset="0"/>
                  <a:cs typeface="Arial" panose="020B0604020202020204" pitchFamily="34" charset="0"/>
                </a:endParaRPr>
              </a:p>
              <a:p>
                <a:pPr marL="1257300" lvl="2" indent="-342900">
                  <a:lnSpc>
                    <a:spcPct val="18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The value function: 1 when program </a:t>
                </a:r>
                <a14:m>
                  <m:oMath xmlns:m="http://schemas.openxmlformats.org/officeDocument/2006/math">
                    <m:r>
                      <a:rPr kumimoji="1" lang="en-US" altLang="zh-CN" sz="2000" i="1" dirty="0" smtClean="0">
                        <a:latin typeface="Cambria Math" panose="02040503050406030204" pitchFamily="18" charset="0"/>
                        <a:cs typeface="Arial" panose="020B0604020202020204" pitchFamily="34" charset="0"/>
                      </a:rPr>
                      <m:t>𝑦</m:t>
                    </m:r>
                  </m:oMath>
                </a14:m>
                <a:r>
                  <a:rPr kumimoji="1" lang="en-US" altLang="zh-CN" sz="2000" dirty="0">
                    <a:latin typeface="Arial" panose="020B0604020202020204" pitchFamily="34" charset="0"/>
                    <a:cs typeface="Arial" panose="020B0604020202020204" pitchFamily="34" charset="0"/>
                  </a:rPr>
                  <a:t> executes and output correctly, and 0 otherwise</a:t>
                </a:r>
              </a:p>
              <a:p>
                <a:pPr marL="1257300" lvl="2" indent="-342900">
                  <a:lnSpc>
                    <a:spcPct val="18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don’t use explicit feedback in current experiment</a:t>
                </a:r>
              </a:p>
              <a:p>
                <a:pPr marL="1257300" lvl="2" indent="-342900">
                  <a:lnSpc>
                    <a:spcPct val="18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At inference time, we study two settings for the corrector:</a:t>
                </a:r>
              </a:p>
              <a:p>
                <a:pPr marL="1828800" lvl="3" indent="-457200">
                  <a:lnSpc>
                    <a:spcPct val="180000"/>
                  </a:lnSpc>
                  <a:buFont typeface="+mj-lt"/>
                  <a:buAutoNum type="arabicPeriod"/>
                </a:pPr>
                <a:r>
                  <a:rPr kumimoji="1" lang="en-US" altLang="zh-CN" sz="2000" dirty="0">
                    <a:latin typeface="Arial" panose="020B0604020202020204" pitchFamily="34" charset="0"/>
                    <a:cs typeface="Arial" panose="020B0604020202020204" pitchFamily="34" charset="0"/>
                  </a:rPr>
                  <a:t>Applying </a:t>
                </a:r>
                <a14:m>
                  <m:oMath xmlns:m="http://schemas.openxmlformats.org/officeDocument/2006/math">
                    <m:r>
                      <a:rPr kumimoji="1" lang="en-US" altLang="zh-CN" sz="2000" i="1" dirty="0" smtClean="0">
                        <a:latin typeface="Cambria Math" panose="02040503050406030204" pitchFamily="18" charset="0"/>
                        <a:cs typeface="Arial" panose="020B0604020202020204" pitchFamily="34" charset="0"/>
                      </a:rPr>
                      <m:t>𝑘</m:t>
                    </m:r>
                  </m:oMath>
                </a14:m>
                <a:r>
                  <a:rPr kumimoji="1" lang="en-US" altLang="zh-CN" sz="2000" dirty="0">
                    <a:latin typeface="Arial" panose="020B0604020202020204" pitchFamily="34" charset="0"/>
                    <a:cs typeface="Arial" panose="020B0604020202020204" pitchFamily="34" charset="0"/>
                  </a:rPr>
                  <a:t> corrections and selecting the final generation (we set </a:t>
                </a:r>
                <a14:m>
                  <m:oMath xmlns:m="http://schemas.openxmlformats.org/officeDocument/2006/math">
                    <m:r>
                      <a:rPr kumimoji="1" lang="en-US" altLang="zh-CN" sz="2000" i="1" dirty="0" smtClean="0">
                        <a:latin typeface="Cambria Math" panose="02040503050406030204" pitchFamily="18" charset="0"/>
                        <a:cs typeface="Arial" panose="020B0604020202020204" pitchFamily="34" charset="0"/>
                      </a:rPr>
                      <m:t>𝑘</m:t>
                    </m:r>
                    <m:r>
                      <a:rPr kumimoji="1" lang="en-US" altLang="zh-CN" sz="2000" i="1" dirty="0" smtClean="0">
                        <a:latin typeface="Cambria Math" panose="02040503050406030204" pitchFamily="18" charset="0"/>
                        <a:cs typeface="Arial" panose="020B0604020202020204" pitchFamily="34" charset="0"/>
                      </a:rPr>
                      <m:t>=1</m:t>
                    </m:r>
                  </m:oMath>
                </a14:m>
                <a:r>
                  <a:rPr kumimoji="1" lang="en-US" altLang="zh-CN" sz="2000" dirty="0">
                    <a:latin typeface="Arial" panose="020B0604020202020204" pitchFamily="34" charset="0"/>
                    <a:cs typeface="Arial" panose="020B0604020202020204" pitchFamily="34" charset="0"/>
                  </a:rPr>
                  <a:t>)</a:t>
                </a:r>
              </a:p>
              <a:p>
                <a:pPr marL="1828800" lvl="3" indent="-457200">
                  <a:lnSpc>
                    <a:spcPct val="180000"/>
                  </a:lnSpc>
                  <a:buFont typeface="+mj-lt"/>
                  <a:buAutoNum type="arabicPeriod"/>
                </a:pPr>
                <a:r>
                  <a:rPr kumimoji="1" lang="en-US" altLang="zh-CN" sz="2000" dirty="0">
                    <a:latin typeface="Arial" panose="020B0604020202020204" pitchFamily="34" charset="0"/>
                    <a:cs typeface="Arial" panose="020B0604020202020204" pitchFamily="34" charset="0"/>
                  </a:rPr>
                  <a:t>An oracle setting that only corrects a draft if the draft is incorrect</a:t>
                </a:r>
              </a:p>
            </p:txBody>
          </p:sp>
        </mc:Choice>
        <mc:Fallback xmlns="">
          <p:sp>
            <p:nvSpPr>
              <p:cNvPr id="2" name="文本框 1">
                <a:extLst>
                  <a:ext uri="{FF2B5EF4-FFF2-40B4-BE49-F238E27FC236}">
                    <a16:creationId xmlns:a16="http://schemas.microsoft.com/office/drawing/2014/main" id="{155FFDE2-22A6-0B0C-34DD-FE427C798059}"/>
                  </a:ext>
                </a:extLst>
              </p:cNvPr>
              <p:cNvSpPr txBox="1">
                <a:spLocks noRot="1" noChangeAspect="1" noMove="1" noResize="1" noEditPoints="1" noAdjustHandles="1" noChangeArrowheads="1" noChangeShapeType="1" noTextEdit="1"/>
              </p:cNvSpPr>
              <p:nvPr/>
            </p:nvSpPr>
            <p:spPr>
              <a:xfrm>
                <a:off x="375138" y="889574"/>
                <a:ext cx="11667928" cy="3336234"/>
              </a:xfrm>
              <a:prstGeom prst="rect">
                <a:avLst/>
              </a:prstGeom>
              <a:blipFill>
                <a:blip r:embed="rId3"/>
                <a:stretch>
                  <a:fillRect b="-25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8422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a:t>
            </a:r>
            <a:r>
              <a:rPr kumimoji="1" lang="en-US" altLang="zh-CN" sz="3200" dirty="0">
                <a:latin typeface="Arial" panose="020B0604020202020204" pitchFamily="34" charset="0"/>
                <a:ea typeface="Cambria Math" panose="02040503050406030204" pitchFamily="18" charset="0"/>
                <a:cs typeface="Arial" panose="020B0604020202020204" pitchFamily="34" charset="0"/>
              </a:rPr>
              <a:t>mathematical program synthesis</a:t>
            </a:r>
            <a:r>
              <a:rPr kumimoji="1" lang="en-US" altLang="zh-CN" sz="3200" dirty="0">
                <a:latin typeface="Arial" panose="020B0604020202020204" pitchFamily="34" charset="0"/>
                <a:cs typeface="Arial" panose="020B0604020202020204" pitchFamily="34" charset="0"/>
              </a:rPr>
              <a:t> </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15</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5021311"/>
          </a:xfrm>
          <a:prstGeom prst="rect">
            <a:avLst/>
          </a:prstGeom>
          <a:noFill/>
        </p:spPr>
        <p:txBody>
          <a:bodyPr wrap="square" rtlCol="0">
            <a:spAutoFit/>
          </a:bodyPr>
          <a:lstStyle/>
          <a:p>
            <a:pPr marL="800100" lvl="1" indent="-342900">
              <a:lnSpc>
                <a:spcPct val="18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Datasets</a:t>
            </a:r>
          </a:p>
          <a:p>
            <a:pPr marL="1371600" lvl="2" indent="-457200">
              <a:lnSpc>
                <a:spcPct val="180000"/>
              </a:lnSpc>
              <a:buFont typeface="Arial" panose="020B0604020202020204" pitchFamily="34" charset="0"/>
              <a:buChar char="•"/>
            </a:pPr>
            <a:r>
              <a:rPr kumimoji="1" lang="en-US" altLang="zh-CN" sz="2000" dirty="0" err="1">
                <a:latin typeface="Arial" panose="020B0604020202020204" pitchFamily="34" charset="0"/>
                <a:cs typeface="Arial" panose="020B0604020202020204" pitchFamily="34" charset="0"/>
              </a:rPr>
              <a:t>MultiArith</a:t>
            </a:r>
            <a:r>
              <a:rPr kumimoji="1" lang="en-US" altLang="zh-CN" sz="2000" dirty="0">
                <a:latin typeface="Arial" panose="020B0604020202020204" pitchFamily="34" charset="0"/>
                <a:cs typeface="Arial" panose="020B0604020202020204" pitchFamily="34" charset="0"/>
              </a:rPr>
              <a:t>, from the </a:t>
            </a:r>
            <a:r>
              <a:rPr kumimoji="1" lang="en-US" altLang="zh-CN" sz="2000" dirty="0" err="1">
                <a:latin typeface="Arial" panose="020B0604020202020204" pitchFamily="34" charset="0"/>
                <a:cs typeface="Arial" panose="020B0604020202020204" pitchFamily="34" charset="0"/>
              </a:rPr>
              <a:t>MultiArith</a:t>
            </a:r>
            <a:r>
              <a:rPr kumimoji="1" lang="en-US" altLang="zh-CN" sz="2000" dirty="0">
                <a:latin typeface="Arial" panose="020B0604020202020204" pitchFamily="34" charset="0"/>
                <a:cs typeface="Arial" panose="020B0604020202020204" pitchFamily="34" charset="0"/>
              </a:rPr>
              <a:t> arithmetic word problem dataset</a:t>
            </a:r>
          </a:p>
          <a:p>
            <a:pPr marL="1371600" lvl="2" indent="-457200">
              <a:lnSpc>
                <a:spcPct val="18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Multitask, from 4 arithmetic datasets (</a:t>
            </a:r>
            <a:r>
              <a:rPr kumimoji="1" lang="en-US" altLang="zh-CN" sz="2000" dirty="0" err="1">
                <a:latin typeface="Arial" panose="020B0604020202020204" pitchFamily="34" charset="0"/>
                <a:cs typeface="Arial" panose="020B0604020202020204" pitchFamily="34" charset="0"/>
              </a:rPr>
              <a:t>MultiArith</a:t>
            </a:r>
            <a:r>
              <a:rPr kumimoji="1" lang="en-US" altLang="zh-CN" sz="2000" dirty="0">
                <a:latin typeface="Arial" panose="020B0604020202020204" pitchFamily="34" charset="0"/>
                <a:cs typeface="Arial" panose="020B0604020202020204" pitchFamily="34" charset="0"/>
              </a:rPr>
              <a:t>, </a:t>
            </a:r>
            <a:r>
              <a:rPr kumimoji="1" lang="en-US" altLang="zh-CN" sz="2000" dirty="0" err="1">
                <a:latin typeface="Arial" panose="020B0604020202020204" pitchFamily="34" charset="0"/>
                <a:cs typeface="Arial" panose="020B0604020202020204" pitchFamily="34" charset="0"/>
              </a:rPr>
              <a:t>AddSub</a:t>
            </a:r>
            <a:r>
              <a:rPr kumimoji="1" lang="en-US" altLang="zh-CN" sz="2000" dirty="0">
                <a:latin typeface="Arial" panose="020B0604020202020204" pitchFamily="34" charset="0"/>
                <a:cs typeface="Arial" panose="020B0604020202020204" pitchFamily="34" charset="0"/>
              </a:rPr>
              <a:t>, </a:t>
            </a:r>
            <a:r>
              <a:rPr kumimoji="1" lang="en-US" altLang="zh-CN" sz="2000" dirty="0" err="1">
                <a:latin typeface="Arial" panose="020B0604020202020204" pitchFamily="34" charset="0"/>
                <a:cs typeface="Arial" panose="020B0604020202020204" pitchFamily="34" charset="0"/>
              </a:rPr>
              <a:t>SingleOp</a:t>
            </a:r>
            <a:r>
              <a:rPr kumimoji="1" lang="en-US" altLang="zh-CN" sz="2000" dirty="0">
                <a:latin typeface="Arial" panose="020B0604020202020204" pitchFamily="34" charset="0"/>
                <a:cs typeface="Arial" panose="020B0604020202020204" pitchFamily="34" charset="0"/>
              </a:rPr>
              <a:t>, SVAMP)</a:t>
            </a:r>
          </a:p>
          <a:p>
            <a:pPr marL="1371600" lvl="2" indent="-457200">
              <a:lnSpc>
                <a:spcPct val="18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GSM, from the challenging GSM8k dataset</a:t>
            </a:r>
            <a:endParaRPr kumimoji="1" lang="en-US" altLang="zh-CN" sz="2000" b="1" dirty="0">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Baselines</a:t>
            </a:r>
          </a:p>
          <a:p>
            <a:pPr marL="1257300" lvl="2" indent="-342900">
              <a:lnSpc>
                <a:spcPct val="15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compare SELF-CORRECT with its fine-tuned baseline generator (GPT-Neo 1.3B)</a:t>
            </a:r>
          </a:p>
          <a:p>
            <a:pPr marL="1257300" lvl="2" indent="-342900">
              <a:lnSpc>
                <a:spcPct val="15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For GSM, we additionally compare with existing work by (Ni et al): </a:t>
            </a:r>
          </a:p>
          <a:p>
            <a:pPr marL="1714500" lvl="3" indent="-342900">
              <a:lnSpc>
                <a:spcPct val="15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NEO FCP+PCP, tunes GPT-NEO 2.7B with additional self-sampled programs</a:t>
            </a:r>
          </a:p>
          <a:p>
            <a:pPr marL="1714500" lvl="3" indent="-342900">
              <a:lnSpc>
                <a:spcPct val="15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fine-tuned GPT-NEO 2.7B</a:t>
            </a:r>
          </a:p>
          <a:p>
            <a:pPr marL="1257300" lvl="2" indent="-342900">
              <a:lnSpc>
                <a:spcPct val="15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3B and 6B finetuned GPT3-like language models from (Cobbe et al)</a:t>
            </a:r>
          </a:p>
        </p:txBody>
      </p:sp>
    </p:spTree>
    <p:extLst>
      <p:ext uri="{BB962C8B-B14F-4D97-AF65-F5344CB8AC3E}">
        <p14:creationId xmlns:p14="http://schemas.microsoft.com/office/powerpoint/2010/main" val="2275383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a:t>
            </a:r>
            <a:r>
              <a:rPr kumimoji="1" lang="en-US" altLang="zh-CN" sz="3200" dirty="0">
                <a:latin typeface="Arial" panose="020B0604020202020204" pitchFamily="34" charset="0"/>
                <a:ea typeface="Cambria Math" panose="02040503050406030204" pitchFamily="18" charset="0"/>
                <a:cs typeface="Arial" panose="020B0604020202020204" pitchFamily="34" charset="0"/>
              </a:rPr>
              <a:t>mathematical program synthesis</a:t>
            </a:r>
            <a:r>
              <a:rPr kumimoji="1" lang="en-US" altLang="zh-CN" sz="3200" dirty="0">
                <a:latin typeface="Arial" panose="020B0604020202020204" pitchFamily="34" charset="0"/>
                <a:cs typeface="Arial" panose="020B0604020202020204" pitchFamily="34" charset="0"/>
              </a:rPr>
              <a:t> </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16</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2343655"/>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Results</a:t>
            </a:r>
          </a:p>
          <a:p>
            <a:pPr marL="1257300" lvl="2" indent="-342900">
              <a:lnSpc>
                <a:spcPct val="15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the self-corrector improves upon the generator </a:t>
            </a:r>
            <a:r>
              <a:rPr kumimoji="1" lang="en-US" altLang="zh-CN" sz="2000" b="1" dirty="0">
                <a:latin typeface="Arial" panose="020B0604020202020204" pitchFamily="34" charset="0"/>
                <a:cs typeface="Arial" panose="020B0604020202020204" pitchFamily="34" charset="0"/>
              </a:rPr>
              <a:t>in all three dataset </a:t>
            </a:r>
            <a:r>
              <a:rPr kumimoji="1" lang="en-US" altLang="zh-CN" sz="2000" dirty="0">
                <a:latin typeface="Arial" panose="020B0604020202020204" pitchFamily="34" charset="0"/>
                <a:cs typeface="Arial" panose="020B0604020202020204" pitchFamily="34" charset="0"/>
              </a:rPr>
              <a:t>using either inference strategy: </a:t>
            </a:r>
            <a:r>
              <a:rPr kumimoji="1" lang="en-US" altLang="zh-CN" sz="2000" b="1" dirty="0">
                <a:latin typeface="Arial" panose="020B0604020202020204" pitchFamily="34" charset="0"/>
                <a:cs typeface="Arial" panose="020B0604020202020204" pitchFamily="34" charset="0"/>
              </a:rPr>
              <a:t>always correcting or only correcting incorrect solutions</a:t>
            </a:r>
          </a:p>
          <a:p>
            <a:pPr marL="1257300" lvl="2" indent="-342900">
              <a:lnSpc>
                <a:spcPct val="15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On the challenging GSM dataset, self-corrector outperform larger 2.7B GPT-Neo(also larger than </a:t>
            </a:r>
            <a:r>
              <a:rPr kumimoji="1" lang="en-US" altLang="zh-CN" sz="2000" dirty="0" err="1">
                <a:latin typeface="Arial" panose="020B0604020202020204" pitchFamily="34" charset="0"/>
                <a:cs typeface="Arial" panose="020B0604020202020204" pitchFamily="34" charset="0"/>
              </a:rPr>
              <a:t>generator+corrector</a:t>
            </a:r>
            <a:r>
              <a:rPr kumimoji="1" lang="en-US" altLang="zh-CN" sz="2000" dirty="0">
                <a:latin typeface="Arial" panose="020B0604020202020204" pitchFamily="34" charset="0"/>
                <a:cs typeface="Arial" panose="020B0604020202020204" pitchFamily="34" charset="0"/>
              </a:rPr>
              <a:t>), or larger models tuned on GSM </a:t>
            </a:r>
          </a:p>
        </p:txBody>
      </p:sp>
      <p:pic>
        <p:nvPicPr>
          <p:cNvPr id="7" name="图片 6">
            <a:extLst>
              <a:ext uri="{FF2B5EF4-FFF2-40B4-BE49-F238E27FC236}">
                <a16:creationId xmlns:a16="http://schemas.microsoft.com/office/drawing/2014/main" id="{0D348CEE-7DFC-D8DE-0402-93E8BBD894FF}"/>
              </a:ext>
            </a:extLst>
          </p:cNvPr>
          <p:cNvPicPr>
            <a:picLocks noChangeAspect="1"/>
          </p:cNvPicPr>
          <p:nvPr/>
        </p:nvPicPr>
        <p:blipFill>
          <a:blip r:embed="rId3"/>
          <a:stretch>
            <a:fillRect/>
          </a:stretch>
        </p:blipFill>
        <p:spPr>
          <a:xfrm>
            <a:off x="1815195" y="3429000"/>
            <a:ext cx="8561610" cy="3059723"/>
          </a:xfrm>
          <a:prstGeom prst="rect">
            <a:avLst/>
          </a:prstGeom>
        </p:spPr>
      </p:pic>
    </p:spTree>
    <p:extLst>
      <p:ext uri="{BB962C8B-B14F-4D97-AF65-F5344CB8AC3E}">
        <p14:creationId xmlns:p14="http://schemas.microsoft.com/office/powerpoint/2010/main" val="432140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a:t>
            </a:r>
            <a:r>
              <a:rPr kumimoji="1" lang="en-US" altLang="zh-CN" sz="3200" dirty="0">
                <a:latin typeface="Arial" panose="020B0604020202020204" pitchFamily="34" charset="0"/>
                <a:ea typeface="Cambria Math" panose="02040503050406030204" pitchFamily="18" charset="0"/>
                <a:cs typeface="Arial" panose="020B0604020202020204" pitchFamily="34" charset="0"/>
              </a:rPr>
              <a:t>mathematical program synthesis</a:t>
            </a:r>
            <a:r>
              <a:rPr kumimoji="1" lang="en-US" altLang="zh-CN" sz="3200" dirty="0">
                <a:latin typeface="Arial" panose="020B0604020202020204" pitchFamily="34" charset="0"/>
                <a:cs typeface="Arial" panose="020B0604020202020204" pitchFamily="34" charset="0"/>
              </a:rPr>
              <a:t> </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17</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496996"/>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Results</a:t>
            </a:r>
          </a:p>
        </p:txBody>
      </p:sp>
      <p:pic>
        <p:nvPicPr>
          <p:cNvPr id="8" name="图片 7">
            <a:extLst>
              <a:ext uri="{FF2B5EF4-FFF2-40B4-BE49-F238E27FC236}">
                <a16:creationId xmlns:a16="http://schemas.microsoft.com/office/drawing/2014/main" id="{DD99589F-703C-CE4D-7B5C-367BBE0BCBD4}"/>
              </a:ext>
            </a:extLst>
          </p:cNvPr>
          <p:cNvPicPr>
            <a:picLocks noChangeAspect="1"/>
          </p:cNvPicPr>
          <p:nvPr/>
        </p:nvPicPr>
        <p:blipFill>
          <a:blip r:embed="rId3"/>
          <a:stretch>
            <a:fillRect/>
          </a:stretch>
        </p:blipFill>
        <p:spPr>
          <a:xfrm>
            <a:off x="1233388" y="1442429"/>
            <a:ext cx="9951427" cy="5096483"/>
          </a:xfrm>
          <a:prstGeom prst="rect">
            <a:avLst/>
          </a:prstGeom>
        </p:spPr>
      </p:pic>
    </p:spTree>
    <p:extLst>
      <p:ext uri="{BB962C8B-B14F-4D97-AF65-F5344CB8AC3E}">
        <p14:creationId xmlns:p14="http://schemas.microsoft.com/office/powerpoint/2010/main" val="2176597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lexically constrained generation</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18</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3728649"/>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Given a set of constraint words </a:t>
                </a:r>
                <a14:m>
                  <m:oMath xmlns:m="http://schemas.openxmlformats.org/officeDocument/2006/math">
                    <m:r>
                      <a:rPr kumimoji="1" lang="en-US" altLang="zh-CN" sz="2000" i="1" dirty="0" smtClean="0">
                        <a:latin typeface="Cambria Math" panose="02040503050406030204" pitchFamily="18" charset="0"/>
                        <a:cs typeface="Arial" panose="020B0604020202020204" pitchFamily="34" charset="0"/>
                      </a:rPr>
                      <m:t>𝑥</m:t>
                    </m:r>
                  </m:oMath>
                </a14:m>
                <a:r>
                  <a:rPr kumimoji="1" lang="en-US" altLang="zh-CN" sz="2000" dirty="0">
                    <a:latin typeface="Arial" panose="020B0604020202020204" pitchFamily="34" charset="0"/>
                    <a:cs typeface="Arial" panose="020B0604020202020204" pitchFamily="34" charset="0"/>
                  </a:rPr>
                  <a:t>, the task is to generate a sentence </a:t>
                </a:r>
                <a14:m>
                  <m:oMath xmlns:m="http://schemas.openxmlformats.org/officeDocument/2006/math">
                    <m:r>
                      <a:rPr kumimoji="1" lang="en-US" altLang="zh-CN" sz="2000" i="1" dirty="0" smtClean="0">
                        <a:latin typeface="Cambria Math" panose="02040503050406030204" pitchFamily="18" charset="0"/>
                        <a:cs typeface="Arial" panose="020B0604020202020204" pitchFamily="34" charset="0"/>
                      </a:rPr>
                      <m:t>𝑦</m:t>
                    </m:r>
                  </m:oMath>
                </a14:m>
                <a:r>
                  <a:rPr kumimoji="1" lang="en-US" altLang="zh-CN" sz="2000" dirty="0">
                    <a:latin typeface="Arial" panose="020B0604020202020204" pitchFamily="34" charset="0"/>
                    <a:cs typeface="Arial" panose="020B0604020202020204" pitchFamily="34" charset="0"/>
                  </a:rPr>
                  <a:t> that includes all the given constraints</a:t>
                </a:r>
              </a:p>
              <a:p>
                <a:pPr marL="800100" lvl="1" indent="-342900">
                  <a:lnSpc>
                    <a:spcPct val="15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Datasets and Metrics</a:t>
                </a:r>
              </a:p>
              <a:p>
                <a:pPr marL="1257300" lvl="2" indent="-342900">
                  <a:lnSpc>
                    <a:spcPct val="15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experiment on COMMONGEN and E2E</a:t>
                </a:r>
              </a:p>
              <a:p>
                <a:pPr marL="1714500" lvl="3" indent="-342900">
                  <a:lnSpc>
                    <a:spcPct val="15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COMMONGEN task asks to generate a coherent sentence given a set of words</a:t>
                </a:r>
              </a:p>
              <a:p>
                <a:pPr marL="1714500" lvl="3" indent="-342900">
                  <a:lnSpc>
                    <a:spcPct val="15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E2E involves converting structured inputs into natural language</a:t>
                </a:r>
              </a:p>
              <a:p>
                <a:pPr marL="1257300" lvl="2" indent="-342900">
                  <a:lnSpc>
                    <a:spcPct val="15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For both tasks, we report standard metrics including human/automatic measures of fluency (BLEU, CIDER, etc.) as well as constraint coverage</a:t>
                </a:r>
              </a:p>
            </p:txBody>
          </p:sp>
        </mc:Choice>
        <mc:Fallback xmlns="">
          <p:sp>
            <p:nvSpPr>
              <p:cNvPr id="2" name="文本框 1">
                <a:extLst>
                  <a:ext uri="{FF2B5EF4-FFF2-40B4-BE49-F238E27FC236}">
                    <a16:creationId xmlns:a16="http://schemas.microsoft.com/office/drawing/2014/main" id="{155FFDE2-22A6-0B0C-34DD-FE427C798059}"/>
                  </a:ext>
                </a:extLst>
              </p:cNvPr>
              <p:cNvSpPr txBox="1">
                <a:spLocks noRot="1" noChangeAspect="1" noMove="1" noResize="1" noEditPoints="1" noAdjustHandles="1" noChangeArrowheads="1" noChangeShapeType="1" noTextEdit="1"/>
              </p:cNvSpPr>
              <p:nvPr/>
            </p:nvSpPr>
            <p:spPr>
              <a:xfrm>
                <a:off x="375138" y="889574"/>
                <a:ext cx="11667928" cy="3728649"/>
              </a:xfrm>
              <a:prstGeom prst="rect">
                <a:avLst/>
              </a:prstGeom>
              <a:blipFill>
                <a:blip r:embed="rId3"/>
                <a:stretch>
                  <a:fillRect r="-679" b="-19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9037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lexically constrained generation</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19</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3266985"/>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Setup</a:t>
            </a:r>
          </a:p>
          <a:p>
            <a:pPr marL="1257300" lvl="2" indent="-342900">
              <a:lnSpc>
                <a:spcPct val="15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base generator: GPT-2 (large-size for COMMONGEN and medium-size for E2E), finetuned for each task</a:t>
            </a:r>
          </a:p>
          <a:p>
            <a:pPr marL="1257300" lvl="2" indent="-342900">
              <a:lnSpc>
                <a:spcPct val="15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value function: coverage i.e. the percentage of constraints present in the output</a:t>
            </a:r>
          </a:p>
          <a:p>
            <a:pPr marL="1257300" lvl="2" indent="-342900">
              <a:lnSpc>
                <a:spcPct val="15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For inference, we use beam search with generator, then </a:t>
            </a:r>
            <a:r>
              <a:rPr kumimoji="1" lang="en-US" altLang="zh-CN" sz="2000" b="1" dirty="0">
                <a:latin typeface="Arial" panose="020B0604020202020204" pitchFamily="34" charset="0"/>
                <a:cs typeface="Arial" panose="020B0604020202020204" pitchFamily="34" charset="0"/>
              </a:rPr>
              <a:t>do up to 3 corrections </a:t>
            </a:r>
            <a:r>
              <a:rPr kumimoji="1" lang="en-US" altLang="zh-CN" sz="2000" dirty="0">
                <a:latin typeface="Arial" panose="020B0604020202020204" pitchFamily="34" charset="0"/>
                <a:cs typeface="Arial" panose="020B0604020202020204" pitchFamily="34" charset="0"/>
              </a:rPr>
              <a:t>using beam search, stopping early if all constraints are met</a:t>
            </a:r>
          </a:p>
          <a:p>
            <a:pPr marL="800100" lvl="1" indent="-342900">
              <a:lnSpc>
                <a:spcPct val="15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7700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8" y="304799"/>
            <a:ext cx="6132540"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Abstract</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2</a:t>
            </a:fld>
            <a:endParaRPr kumimoji="1" lang="zh-CN" altLang="en-US"/>
          </a:p>
        </p:txBody>
      </p:sp>
      <p:sp>
        <p:nvSpPr>
          <p:cNvPr id="10" name="文本框 9">
            <a:extLst>
              <a:ext uri="{FF2B5EF4-FFF2-40B4-BE49-F238E27FC236}">
                <a16:creationId xmlns:a16="http://schemas.microsoft.com/office/drawing/2014/main" id="{65FF5773-740C-AF4C-B82B-92BE13BACC86}"/>
              </a:ext>
            </a:extLst>
          </p:cNvPr>
          <p:cNvSpPr txBox="1"/>
          <p:nvPr/>
        </p:nvSpPr>
        <p:spPr>
          <a:xfrm>
            <a:off x="375138" y="889574"/>
            <a:ext cx="11667928" cy="430573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Background:</a:t>
            </a:r>
          </a:p>
          <a:p>
            <a:pPr marL="742950" lvl="1" indent="-28575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Sequence generation applications require satisfying </a:t>
            </a:r>
            <a:r>
              <a:rPr kumimoji="1" lang="en-US" altLang="zh-CN" sz="2000" b="1" dirty="0">
                <a:latin typeface="Arial" panose="020B0604020202020204" pitchFamily="34" charset="0"/>
                <a:cs typeface="Arial" panose="020B0604020202020204" pitchFamily="34" charset="0"/>
              </a:rPr>
              <a:t>semantic constraints</a:t>
            </a:r>
            <a:r>
              <a:rPr kumimoji="1" lang="en-US" altLang="zh-CN" sz="2000" dirty="0">
                <a:latin typeface="Arial" panose="020B0604020202020204" pitchFamily="34" charset="0"/>
                <a:cs typeface="Arial" panose="020B0604020202020204" pitchFamily="34" charset="0"/>
              </a:rPr>
              <a:t>, such as ensuring that programs are correct, using certain keywords, or avoiding undesirable content</a:t>
            </a:r>
          </a:p>
          <a:p>
            <a:pPr marL="742950" lvl="1" indent="-28575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LLMs (whether fine-tuned or prompted with few-shot demonstrations) frequently violate these constraints, and lack a mechanism to iteratively revise their outputs</a:t>
            </a:r>
          </a:p>
          <a:p>
            <a:pPr marL="742950" lvl="1" indent="-28575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Moreover, some powerful language models are of extreme scale or inaccessible, making it inefficient to update their parameters for task-specific adaptation</a:t>
            </a:r>
          </a:p>
        </p:txBody>
      </p:sp>
    </p:spTree>
    <p:extLst>
      <p:ext uri="{BB962C8B-B14F-4D97-AF65-F5344CB8AC3E}">
        <p14:creationId xmlns:p14="http://schemas.microsoft.com/office/powerpoint/2010/main" val="1364734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lexically constrained generation</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20</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3059235"/>
          </a:xfrm>
          <a:prstGeom prst="rect">
            <a:avLst/>
          </a:prstGeom>
          <a:noFill/>
        </p:spPr>
        <p:txBody>
          <a:bodyPr wrap="square" rtlCol="0">
            <a:spAutoFit/>
          </a:bodyPr>
          <a:lstStyle/>
          <a:p>
            <a:pPr marL="800100" lvl="1" indent="-342900">
              <a:lnSpc>
                <a:spcPct val="14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Results</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Self-corrector improves constraint coverage over its GPT-2 generator for both tasks, while maintaining or improving its language quality</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On COMMONGEN, the self-corrector paired with the </a:t>
            </a:r>
            <a:r>
              <a:rPr kumimoji="1" lang="en-US" altLang="zh-CN" sz="2000" dirty="0" err="1">
                <a:latin typeface="Arial" panose="020B0604020202020204" pitchFamily="34" charset="0"/>
                <a:cs typeface="Arial" panose="020B0604020202020204" pitchFamily="34" charset="0"/>
              </a:rPr>
              <a:t>NeuroLogic</a:t>
            </a:r>
            <a:r>
              <a:rPr kumimoji="1" lang="en-US" altLang="zh-CN" sz="2000" dirty="0">
                <a:latin typeface="Arial" panose="020B0604020202020204" pitchFamily="34" charset="0"/>
                <a:cs typeface="Arial" panose="020B0604020202020204" pitchFamily="34" charset="0"/>
              </a:rPr>
              <a:t> constrained decoding algorithm achieves the best results, while being an order of magnitude faster</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On E2E, self-correction outperforms Neurologic-A* decoding despite only using standard beam search</a:t>
            </a:r>
          </a:p>
        </p:txBody>
      </p:sp>
      <p:pic>
        <p:nvPicPr>
          <p:cNvPr id="7" name="图片 6">
            <a:extLst>
              <a:ext uri="{FF2B5EF4-FFF2-40B4-BE49-F238E27FC236}">
                <a16:creationId xmlns:a16="http://schemas.microsoft.com/office/drawing/2014/main" id="{3B548260-3D6F-FD31-F9F2-CC833433B5CC}"/>
              </a:ext>
            </a:extLst>
          </p:cNvPr>
          <p:cNvPicPr>
            <a:picLocks noChangeAspect="1"/>
          </p:cNvPicPr>
          <p:nvPr/>
        </p:nvPicPr>
        <p:blipFill>
          <a:blip r:embed="rId3"/>
          <a:stretch>
            <a:fillRect/>
          </a:stretch>
        </p:blipFill>
        <p:spPr>
          <a:xfrm>
            <a:off x="2124147" y="3948809"/>
            <a:ext cx="8169910" cy="2741132"/>
          </a:xfrm>
          <a:prstGeom prst="rect">
            <a:avLst/>
          </a:prstGeom>
        </p:spPr>
      </p:pic>
    </p:spTree>
    <p:extLst>
      <p:ext uri="{BB962C8B-B14F-4D97-AF65-F5344CB8AC3E}">
        <p14:creationId xmlns:p14="http://schemas.microsoft.com/office/powerpoint/2010/main" val="2423459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lexically constrained generation</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21</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473912"/>
          </a:xfrm>
          <a:prstGeom prst="rect">
            <a:avLst/>
          </a:prstGeom>
          <a:noFill/>
        </p:spPr>
        <p:txBody>
          <a:bodyPr wrap="square" rtlCol="0">
            <a:spAutoFit/>
          </a:bodyPr>
          <a:lstStyle/>
          <a:p>
            <a:pPr marL="800100" lvl="1" indent="-342900">
              <a:lnSpc>
                <a:spcPct val="14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Results</a:t>
            </a:r>
          </a:p>
        </p:txBody>
      </p:sp>
      <p:pic>
        <p:nvPicPr>
          <p:cNvPr id="8" name="图片 7">
            <a:extLst>
              <a:ext uri="{FF2B5EF4-FFF2-40B4-BE49-F238E27FC236}">
                <a16:creationId xmlns:a16="http://schemas.microsoft.com/office/drawing/2014/main" id="{89B5100B-DFB5-8727-AB55-E705A5638048}"/>
              </a:ext>
            </a:extLst>
          </p:cNvPr>
          <p:cNvPicPr>
            <a:picLocks noChangeAspect="1"/>
          </p:cNvPicPr>
          <p:nvPr/>
        </p:nvPicPr>
        <p:blipFill>
          <a:blip r:embed="rId3"/>
          <a:stretch>
            <a:fillRect/>
          </a:stretch>
        </p:blipFill>
        <p:spPr>
          <a:xfrm>
            <a:off x="2959817" y="997878"/>
            <a:ext cx="6272365" cy="5723597"/>
          </a:xfrm>
          <a:prstGeom prst="rect">
            <a:avLst/>
          </a:prstGeom>
        </p:spPr>
      </p:pic>
    </p:spTree>
    <p:extLst>
      <p:ext uri="{BB962C8B-B14F-4D97-AF65-F5344CB8AC3E}">
        <p14:creationId xmlns:p14="http://schemas.microsoft.com/office/powerpoint/2010/main" val="613775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toxicity reduction</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22</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5644559"/>
              </a:xfrm>
              <a:prstGeom prst="rect">
                <a:avLst/>
              </a:prstGeom>
              <a:noFill/>
            </p:spPr>
            <p:txBody>
              <a:bodyPr wrap="square" rtlCol="0">
                <a:spAutoFit/>
              </a:bodyPr>
              <a:lstStyle/>
              <a:p>
                <a:pPr marL="800100" lvl="1"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Given a prompt </a:t>
                </a:r>
                <a14:m>
                  <m:oMath xmlns:m="http://schemas.openxmlformats.org/officeDocument/2006/math">
                    <m:r>
                      <a:rPr kumimoji="1" lang="en-US" altLang="zh-CN" sz="2000" i="1" dirty="0" smtClean="0">
                        <a:latin typeface="Cambria Math" panose="02040503050406030204" pitchFamily="18" charset="0"/>
                        <a:cs typeface="Arial" panose="020B0604020202020204" pitchFamily="34" charset="0"/>
                      </a:rPr>
                      <m:t>𝑥</m:t>
                    </m:r>
                  </m:oMath>
                </a14:m>
                <a:r>
                  <a:rPr kumimoji="1" lang="en-US" altLang="zh-CN" sz="2000" dirty="0">
                    <a:latin typeface="Arial" panose="020B0604020202020204" pitchFamily="34" charset="0"/>
                    <a:cs typeface="Arial" panose="020B0604020202020204" pitchFamily="34" charset="0"/>
                  </a:rPr>
                  <a:t>, the task is to generate a fluent continuation </a:t>
                </a:r>
                <a14:m>
                  <m:oMath xmlns:m="http://schemas.openxmlformats.org/officeDocument/2006/math">
                    <m:r>
                      <a:rPr kumimoji="1" lang="en-US" altLang="zh-CN" sz="2000" i="1" dirty="0" smtClean="0">
                        <a:latin typeface="Cambria Math" panose="02040503050406030204" pitchFamily="18" charset="0"/>
                        <a:cs typeface="Arial" panose="020B0604020202020204" pitchFamily="34" charset="0"/>
                      </a:rPr>
                      <m:t>𝑦</m:t>
                    </m:r>
                  </m:oMath>
                </a14:m>
                <a:r>
                  <a:rPr kumimoji="1" lang="en-US" altLang="zh-CN" sz="2000" dirty="0">
                    <a:latin typeface="Arial" panose="020B0604020202020204" pitchFamily="34" charset="0"/>
                    <a:cs typeface="Arial" panose="020B0604020202020204" pitchFamily="34" charset="0"/>
                  </a:rPr>
                  <a:t> while avoiding offensive content</a:t>
                </a:r>
              </a:p>
              <a:p>
                <a:pPr marL="800100" lvl="1" indent="-342900">
                  <a:lnSpc>
                    <a:spcPct val="14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Datasets and Metrics</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use the </a:t>
                </a:r>
                <a:r>
                  <a:rPr kumimoji="1" lang="en-US" altLang="zh-CN" sz="2000" dirty="0" err="1">
                    <a:latin typeface="Arial" panose="020B0604020202020204" pitchFamily="34" charset="0"/>
                    <a:cs typeface="Arial" panose="020B0604020202020204" pitchFamily="34" charset="0"/>
                  </a:rPr>
                  <a:t>RealToxicityPrompts</a:t>
                </a:r>
                <a:r>
                  <a:rPr kumimoji="1" lang="en-US" altLang="zh-CN" sz="2000" dirty="0">
                    <a:latin typeface="Arial" panose="020B0604020202020204" pitchFamily="34" charset="0"/>
                    <a:cs typeface="Arial" panose="020B0604020202020204" pitchFamily="34" charset="0"/>
                  </a:rPr>
                  <a:t> benchmark which contains 100k prompts designed to elicit toxic generations for</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LLMs</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use </a:t>
                </a:r>
                <a:r>
                  <a:rPr kumimoji="1" lang="en-US" altLang="zh-CN" sz="2000" b="1" dirty="0">
                    <a:latin typeface="Arial" panose="020B0604020202020204" pitchFamily="34" charset="0"/>
                    <a:cs typeface="Arial" panose="020B0604020202020204" pitchFamily="34" charset="0"/>
                  </a:rPr>
                  <a:t>Perspective API </a:t>
                </a:r>
                <a:r>
                  <a:rPr kumimoji="1" lang="en-US" altLang="zh-CN" sz="2000" dirty="0">
                    <a:latin typeface="Arial" panose="020B0604020202020204" pitchFamily="34" charset="0"/>
                    <a:cs typeface="Arial" panose="020B0604020202020204" pitchFamily="34" charset="0"/>
                  </a:rPr>
                  <a:t>to measure </a:t>
                </a:r>
                <a:r>
                  <a:rPr kumimoji="1" lang="en-US" altLang="zh-CN" sz="2000" b="1" dirty="0">
                    <a:latin typeface="Arial" panose="020B0604020202020204" pitchFamily="34" charset="0"/>
                    <a:cs typeface="Arial" panose="020B0604020202020204" pitchFamily="34" charset="0"/>
                  </a:rPr>
                  <a:t>maximum toxicity</a:t>
                </a:r>
                <a:r>
                  <a:rPr kumimoji="1" lang="en-US" altLang="zh-CN" sz="2000" dirty="0">
                    <a:latin typeface="Arial" panose="020B0604020202020204" pitchFamily="34" charset="0"/>
                    <a:cs typeface="Arial" panose="020B0604020202020204" pitchFamily="34" charset="0"/>
                  </a:rPr>
                  <a:t>, defined as the average maximum toxicity over 25 sampled generations, and the (empirical) </a:t>
                </a:r>
                <a:r>
                  <a:rPr kumimoji="1" lang="en-US" altLang="zh-CN" sz="2000" b="1" dirty="0">
                    <a:latin typeface="Arial" panose="020B0604020202020204" pitchFamily="34" charset="0"/>
                    <a:cs typeface="Arial" panose="020B0604020202020204" pitchFamily="34" charset="0"/>
                  </a:rPr>
                  <a:t>toxicity probability </a:t>
                </a:r>
                <a:r>
                  <a:rPr kumimoji="1" lang="en-US" altLang="zh-CN" sz="2000" dirty="0">
                    <a:latin typeface="Arial" panose="020B0604020202020204" pitchFamily="34" charset="0"/>
                    <a:cs typeface="Arial" panose="020B0604020202020204" pitchFamily="34" charset="0"/>
                  </a:rPr>
                  <a:t>of at least 1 out of 25 generations being toxic</a:t>
                </a:r>
              </a:p>
              <a:p>
                <a:pPr marL="800100" lvl="1" indent="-342900">
                  <a:lnSpc>
                    <a:spcPct val="14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Baselines</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compare SELF-CORRECT with its generator (GPT-2)</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and previously reported baselines, including PPLM, </a:t>
                </a:r>
                <a:r>
                  <a:rPr kumimoji="1" lang="en-US" altLang="zh-CN" sz="2000" dirty="0" err="1">
                    <a:latin typeface="Arial" panose="020B0604020202020204" pitchFamily="34" charset="0"/>
                    <a:cs typeface="Arial" panose="020B0604020202020204" pitchFamily="34" charset="0"/>
                  </a:rPr>
                  <a:t>GeDi</a:t>
                </a:r>
                <a:r>
                  <a:rPr kumimoji="1" lang="en-US" altLang="zh-CN" sz="2000" dirty="0">
                    <a:latin typeface="Arial" panose="020B0604020202020204" pitchFamily="34" charset="0"/>
                    <a:cs typeface="Arial" panose="020B0604020202020204" pitchFamily="34" charset="0"/>
                  </a:rPr>
                  <a:t>, </a:t>
                </a:r>
                <a:r>
                  <a:rPr kumimoji="1" lang="en-US" altLang="zh-CN" sz="2000" dirty="0" err="1">
                    <a:latin typeface="Arial" panose="020B0604020202020204" pitchFamily="34" charset="0"/>
                    <a:cs typeface="Arial" panose="020B0604020202020204" pitchFamily="34" charset="0"/>
                  </a:rPr>
                  <a:t>Dexpert</a:t>
                </a:r>
                <a:r>
                  <a:rPr kumimoji="1" lang="en-US" altLang="zh-CN" sz="2000" dirty="0">
                    <a:latin typeface="Arial" panose="020B0604020202020204" pitchFamily="34" charset="0"/>
                    <a:cs typeface="Arial" panose="020B0604020202020204" pitchFamily="34" charset="0"/>
                  </a:rPr>
                  <a:t>, DAPT, PPO, and Quark</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The latter two – PPO and Quark are strong, state-of-the art approaches based on RL</a:t>
                </a:r>
              </a:p>
            </p:txBody>
          </p:sp>
        </mc:Choice>
        <mc:Fallback xmlns="">
          <p:sp>
            <p:nvSpPr>
              <p:cNvPr id="2" name="文本框 1">
                <a:extLst>
                  <a:ext uri="{FF2B5EF4-FFF2-40B4-BE49-F238E27FC236}">
                    <a16:creationId xmlns:a16="http://schemas.microsoft.com/office/drawing/2014/main" id="{155FFDE2-22A6-0B0C-34DD-FE427C798059}"/>
                  </a:ext>
                </a:extLst>
              </p:cNvPr>
              <p:cNvSpPr txBox="1">
                <a:spLocks noRot="1" noChangeAspect="1" noMove="1" noResize="1" noEditPoints="1" noAdjustHandles="1" noChangeArrowheads="1" noChangeShapeType="1" noTextEdit="1"/>
              </p:cNvSpPr>
              <p:nvPr/>
            </p:nvSpPr>
            <p:spPr>
              <a:xfrm>
                <a:off x="375138" y="889574"/>
                <a:ext cx="11667928" cy="5644559"/>
              </a:xfrm>
              <a:prstGeom prst="rect">
                <a:avLst/>
              </a:prstGeom>
              <a:blipFill>
                <a:blip r:embed="rId3"/>
                <a:stretch>
                  <a:fillRect r="-313" b="-10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62806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toxicity reduction</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23</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3490123"/>
              </a:xfrm>
              <a:prstGeom prst="rect">
                <a:avLst/>
              </a:prstGeom>
              <a:noFill/>
            </p:spPr>
            <p:txBody>
              <a:bodyPr wrap="square" rtlCol="0">
                <a:spAutoFit/>
              </a:bodyPr>
              <a:lstStyle/>
              <a:p>
                <a:pPr marL="800100" lvl="1"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Setup</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Generator: off-the-shelf GPT-2 large</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Corrector: finetuned another GPT-2 large</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During inference, use nucleus sampling with </a:t>
                </a:r>
                <a14:m>
                  <m:oMath xmlns:m="http://schemas.openxmlformats.org/officeDocument/2006/math">
                    <m:r>
                      <a:rPr kumimoji="1" lang="en-US" altLang="zh-CN" sz="2000" i="1" dirty="0" smtClean="0">
                        <a:latin typeface="Cambria Math" panose="02040503050406030204" pitchFamily="18" charset="0"/>
                        <a:cs typeface="Arial" panose="020B0604020202020204" pitchFamily="34" charset="0"/>
                      </a:rPr>
                      <m:t>𝑝</m:t>
                    </m:r>
                    <m:r>
                      <a:rPr kumimoji="1" lang="en-US" altLang="zh-CN" sz="2000" i="1" dirty="0" smtClean="0">
                        <a:latin typeface="Cambria Math" panose="02040503050406030204" pitchFamily="18" charset="0"/>
                        <a:cs typeface="Arial" panose="020B0604020202020204" pitchFamily="34" charset="0"/>
                      </a:rPr>
                      <m:t> = 0.9 </m:t>
                    </m:r>
                  </m:oMath>
                </a14:m>
                <a:r>
                  <a:rPr kumimoji="1" lang="en-US" altLang="zh-CN" sz="2000" dirty="0">
                    <a:latin typeface="Arial" panose="020B0604020202020204" pitchFamily="34" charset="0"/>
                    <a:cs typeface="Arial" panose="020B0604020202020204" pitchFamily="34" charset="0"/>
                  </a:rPr>
                  <a:t>to generate 25 samples for all baselines</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Value function: Perspective API score, </a:t>
                </a:r>
                <a14:m>
                  <m:oMath xmlns:m="http://schemas.openxmlformats.org/officeDocument/2006/math">
                    <m:r>
                      <a:rPr kumimoji="1" lang="en-US" altLang="zh-CN" sz="2000" b="0" i="1" smtClean="0">
                        <a:latin typeface="Cambria Math" panose="02040503050406030204" pitchFamily="18" charset="0"/>
                        <a:cs typeface="Arial" panose="020B0604020202020204" pitchFamily="34" charset="0"/>
                      </a:rPr>
                      <m:t>𝑣</m:t>
                    </m:r>
                    <m:d>
                      <m:dPr>
                        <m:ctrlPr>
                          <a:rPr kumimoji="1" lang="en-US" altLang="zh-CN" sz="2000" b="0" i="1" smtClean="0">
                            <a:latin typeface="Cambria Math" panose="02040503050406030204" pitchFamily="18" charset="0"/>
                            <a:cs typeface="Arial" panose="020B0604020202020204" pitchFamily="34" charset="0"/>
                          </a:rPr>
                        </m:ctrlPr>
                      </m:dPr>
                      <m:e>
                        <m:r>
                          <a:rPr kumimoji="1" lang="en-US" altLang="zh-CN" sz="2000" b="0" i="1" smtClean="0">
                            <a:latin typeface="Cambria Math" panose="02040503050406030204" pitchFamily="18" charset="0"/>
                            <a:cs typeface="Arial" panose="020B0604020202020204" pitchFamily="34" charset="0"/>
                          </a:rPr>
                          <m:t>𝑦</m:t>
                        </m:r>
                      </m:e>
                    </m:d>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∈[0,1]</m:t>
                    </m:r>
                  </m:oMath>
                </a14:m>
                <a:r>
                  <a:rPr kumimoji="1" lang="en-US" altLang="zh-CN" sz="2000" dirty="0">
                    <a:latin typeface="Arial" panose="020B0604020202020204" pitchFamily="34" charset="0"/>
                    <a:cs typeface="Arial" panose="020B0604020202020204" pitchFamily="34" charset="0"/>
                  </a:rPr>
                  <a:t>, which measures the toxicity of the completed sequence</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Do up to 3 corrections with the corrector model</a:t>
                </a:r>
              </a:p>
            </p:txBody>
          </p:sp>
        </mc:Choice>
        <mc:Fallback xmlns="">
          <p:sp>
            <p:nvSpPr>
              <p:cNvPr id="2" name="文本框 1">
                <a:extLst>
                  <a:ext uri="{FF2B5EF4-FFF2-40B4-BE49-F238E27FC236}">
                    <a16:creationId xmlns:a16="http://schemas.microsoft.com/office/drawing/2014/main" id="{155FFDE2-22A6-0B0C-34DD-FE427C798059}"/>
                  </a:ext>
                </a:extLst>
              </p:cNvPr>
              <p:cNvSpPr txBox="1">
                <a:spLocks noRot="1" noChangeAspect="1" noMove="1" noResize="1" noEditPoints="1" noAdjustHandles="1" noChangeArrowheads="1" noChangeShapeType="1" noTextEdit="1"/>
              </p:cNvSpPr>
              <p:nvPr/>
            </p:nvSpPr>
            <p:spPr>
              <a:xfrm>
                <a:off x="375138" y="889574"/>
                <a:ext cx="11667928" cy="3490123"/>
              </a:xfrm>
              <a:prstGeom prst="rect">
                <a:avLst/>
              </a:prstGeom>
              <a:blipFill>
                <a:blip r:embed="rId3"/>
                <a:stretch>
                  <a:fillRect b="-24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261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toxicity reduction</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24</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2197461"/>
          </a:xfrm>
          <a:prstGeom prst="rect">
            <a:avLst/>
          </a:prstGeom>
          <a:noFill/>
        </p:spPr>
        <p:txBody>
          <a:bodyPr wrap="square" rtlCol="0">
            <a:spAutoFit/>
          </a:bodyPr>
          <a:lstStyle/>
          <a:p>
            <a:pPr marL="800100" lvl="1"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Results</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SELF-CORRECT reduces the rate of toxic generations substantially, while also maintaining fluency and diversity</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SELF-CORRECT outperforms all baselines, while the strong baselines use equal or more parameters(PPO and Quark use 3 and 2 model copies)</a:t>
            </a:r>
          </a:p>
        </p:txBody>
      </p:sp>
      <p:pic>
        <p:nvPicPr>
          <p:cNvPr id="7" name="图片 6">
            <a:extLst>
              <a:ext uri="{FF2B5EF4-FFF2-40B4-BE49-F238E27FC236}">
                <a16:creationId xmlns:a16="http://schemas.microsoft.com/office/drawing/2014/main" id="{2D30622A-0E0D-22C6-C367-B0DF3E81F67A}"/>
              </a:ext>
            </a:extLst>
          </p:cNvPr>
          <p:cNvPicPr>
            <a:picLocks noChangeAspect="1"/>
          </p:cNvPicPr>
          <p:nvPr/>
        </p:nvPicPr>
        <p:blipFill>
          <a:blip r:embed="rId3"/>
          <a:stretch>
            <a:fillRect/>
          </a:stretch>
        </p:blipFill>
        <p:spPr>
          <a:xfrm>
            <a:off x="3240381" y="3147406"/>
            <a:ext cx="5711237" cy="3391506"/>
          </a:xfrm>
          <a:prstGeom prst="rect">
            <a:avLst/>
          </a:prstGeom>
        </p:spPr>
      </p:pic>
    </p:spTree>
    <p:extLst>
      <p:ext uri="{BB962C8B-B14F-4D97-AF65-F5344CB8AC3E}">
        <p14:creationId xmlns:p14="http://schemas.microsoft.com/office/powerpoint/2010/main" val="2425188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toxicity reduction</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25</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473912"/>
          </a:xfrm>
          <a:prstGeom prst="rect">
            <a:avLst/>
          </a:prstGeom>
          <a:noFill/>
        </p:spPr>
        <p:txBody>
          <a:bodyPr wrap="square" rtlCol="0">
            <a:spAutoFit/>
          </a:bodyPr>
          <a:lstStyle/>
          <a:p>
            <a:pPr marL="800100" lvl="1"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Results</a:t>
            </a:r>
          </a:p>
        </p:txBody>
      </p:sp>
      <p:pic>
        <p:nvPicPr>
          <p:cNvPr id="8" name="图片 7">
            <a:extLst>
              <a:ext uri="{FF2B5EF4-FFF2-40B4-BE49-F238E27FC236}">
                <a16:creationId xmlns:a16="http://schemas.microsoft.com/office/drawing/2014/main" id="{0856C3D2-6208-C7DA-CD36-690C8CE9436A}"/>
              </a:ext>
            </a:extLst>
          </p:cNvPr>
          <p:cNvPicPr>
            <a:picLocks noChangeAspect="1"/>
          </p:cNvPicPr>
          <p:nvPr/>
        </p:nvPicPr>
        <p:blipFill>
          <a:blip r:embed="rId3"/>
          <a:stretch>
            <a:fillRect/>
          </a:stretch>
        </p:blipFill>
        <p:spPr>
          <a:xfrm>
            <a:off x="261937" y="1866900"/>
            <a:ext cx="11668125" cy="3124200"/>
          </a:xfrm>
          <a:prstGeom prst="rect">
            <a:avLst/>
          </a:prstGeom>
        </p:spPr>
      </p:pic>
    </p:spTree>
    <p:extLst>
      <p:ext uri="{BB962C8B-B14F-4D97-AF65-F5344CB8AC3E}">
        <p14:creationId xmlns:p14="http://schemas.microsoft.com/office/powerpoint/2010/main" val="2116456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correcting GPT-3</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26</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2628348"/>
          </a:xfrm>
          <a:prstGeom prst="rect">
            <a:avLst/>
          </a:prstGeom>
          <a:noFill/>
        </p:spPr>
        <p:txBody>
          <a:bodyPr wrap="square" rtlCol="0">
            <a:spAutoFit/>
          </a:bodyPr>
          <a:lstStyle/>
          <a:p>
            <a:pPr marL="800100" lvl="1"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show that a self-corrector can improve the outputs of a generator that is much larger than the corrector, and consider two cases:</a:t>
            </a:r>
          </a:p>
          <a:p>
            <a:pPr marL="1371600" lvl="2" indent="-457200">
              <a:lnSpc>
                <a:spcPct val="140000"/>
              </a:lnSpc>
              <a:buFont typeface="+mj-lt"/>
              <a:buAutoNum type="arabicPeriod"/>
            </a:pPr>
            <a:r>
              <a:rPr kumimoji="1" lang="en-US" altLang="zh-CN" sz="2000" dirty="0">
                <a:latin typeface="Arial" panose="020B0604020202020204" pitchFamily="34" charset="0"/>
                <a:cs typeface="Arial" panose="020B0604020202020204" pitchFamily="34" charset="0"/>
              </a:rPr>
              <a:t>training with a small generator, then swapping in the larger generator at test time</a:t>
            </a:r>
          </a:p>
          <a:p>
            <a:pPr marL="1371600" lvl="2" indent="-457200">
              <a:lnSpc>
                <a:spcPct val="140000"/>
              </a:lnSpc>
              <a:buFont typeface="+mj-lt"/>
              <a:buAutoNum type="arabicPeriod"/>
            </a:pPr>
            <a:r>
              <a:rPr kumimoji="1" lang="en-US" altLang="zh-CN" sz="2000" dirty="0">
                <a:latin typeface="Arial" panose="020B0604020202020204" pitchFamily="34" charset="0"/>
                <a:cs typeface="Arial" panose="020B0604020202020204" pitchFamily="34" charset="0"/>
              </a:rPr>
              <a:t>training with the larger generator, i.e. using the large generator to initialize the </a:t>
            </a:r>
            <a:r>
              <a:rPr kumimoji="1" lang="en-US" altLang="zh-CN" sz="2000" dirty="0" err="1">
                <a:latin typeface="Arial" panose="020B0604020202020204" pitchFamily="34" charset="0"/>
                <a:cs typeface="Arial" panose="020B0604020202020204" pitchFamily="34" charset="0"/>
              </a:rPr>
              <a:t>datapool</a:t>
            </a:r>
            <a:r>
              <a:rPr kumimoji="1" lang="en-US" altLang="zh-CN" sz="2000" dirty="0">
                <a:latin typeface="Arial" panose="020B0604020202020204" pitchFamily="34" charset="0"/>
                <a:cs typeface="Arial" panose="020B0604020202020204" pitchFamily="34" charset="0"/>
              </a:rPr>
              <a:t> for self-corrective learning, then using the large generator at test time</a:t>
            </a:r>
          </a:p>
          <a:p>
            <a:pPr marL="800100" lvl="1"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Experiment on </a:t>
            </a:r>
            <a:r>
              <a:rPr kumimoji="1" lang="en-US" altLang="zh-CN" sz="2000" b="1" dirty="0">
                <a:latin typeface="Arial" panose="020B0604020202020204" pitchFamily="34" charset="0"/>
                <a:cs typeface="Arial" panose="020B0604020202020204" pitchFamily="34" charset="0"/>
              </a:rPr>
              <a:t>Math program synthesis and Toxicity</a:t>
            </a:r>
            <a:endParaRPr kumimoji="1" lang="en-US" altLang="zh-C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4033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correcting GPT-3</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27</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3059235"/>
          </a:xfrm>
          <a:prstGeom prst="rect">
            <a:avLst/>
          </a:prstGeom>
          <a:noFill/>
        </p:spPr>
        <p:txBody>
          <a:bodyPr wrap="square" rtlCol="0">
            <a:spAutoFit/>
          </a:bodyPr>
          <a:lstStyle/>
          <a:p>
            <a:pPr marL="800100" lvl="1" indent="-342900">
              <a:lnSpc>
                <a:spcPct val="14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Experiments: Math program synthesis</a:t>
            </a:r>
          </a:p>
          <a:p>
            <a:pPr marL="1257300" lvl="2" indent="-342900">
              <a:lnSpc>
                <a:spcPct val="14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Results1</a:t>
            </a:r>
            <a:r>
              <a:rPr kumimoji="1" lang="en-US" altLang="zh-CN" sz="2000" dirty="0">
                <a:latin typeface="Arial" panose="020B0604020202020204" pitchFamily="34" charset="0"/>
                <a:cs typeface="Arial" panose="020B0604020202020204" pitchFamily="34" charset="0"/>
              </a:rPr>
              <a:t>: the corrector is able to correct larger generators swapped in at test-time</a:t>
            </a:r>
          </a:p>
          <a:p>
            <a:pPr marL="1257300" lvl="2" indent="-342900">
              <a:lnSpc>
                <a:spcPct val="14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Results2</a:t>
            </a:r>
            <a:r>
              <a:rPr kumimoji="1" lang="en-US" altLang="zh-CN" sz="2000" dirty="0">
                <a:latin typeface="Arial" panose="020B0604020202020204" pitchFamily="34" charset="0"/>
                <a:cs typeface="Arial" panose="020B0604020202020204" pitchFamily="34" charset="0"/>
              </a:rPr>
              <a:t>: The self-corrector improves further by training with the GPT-3 Instruct generator</a:t>
            </a:r>
          </a:p>
          <a:p>
            <a:pPr marL="800100" lvl="1" indent="-342900">
              <a:lnSpc>
                <a:spcPct val="14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Experiments: Toxicity</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generate an initial sequence using the large generator, then refine it with our corrector trained in the previous experiments </a:t>
            </a:r>
          </a:p>
          <a:p>
            <a:pPr marL="1257300" lvl="2" indent="-342900">
              <a:lnSpc>
                <a:spcPct val="14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Results</a:t>
            </a:r>
            <a:r>
              <a:rPr kumimoji="1" lang="en-US" altLang="zh-CN" sz="2000" dirty="0">
                <a:latin typeface="Arial" panose="020B0604020202020204" pitchFamily="34" charset="0"/>
                <a:cs typeface="Arial" panose="020B0604020202020204" pitchFamily="34" charset="0"/>
              </a:rPr>
              <a:t>: the self-corrector has substantially reduced toxicity of the large generator</a:t>
            </a:r>
          </a:p>
        </p:txBody>
      </p:sp>
      <p:pic>
        <p:nvPicPr>
          <p:cNvPr id="7" name="图片 6">
            <a:extLst>
              <a:ext uri="{FF2B5EF4-FFF2-40B4-BE49-F238E27FC236}">
                <a16:creationId xmlns:a16="http://schemas.microsoft.com/office/drawing/2014/main" id="{F219F047-F7D8-09D6-90A7-8A96B8A1C0F9}"/>
              </a:ext>
            </a:extLst>
          </p:cNvPr>
          <p:cNvPicPr>
            <a:picLocks noChangeAspect="1"/>
          </p:cNvPicPr>
          <p:nvPr/>
        </p:nvPicPr>
        <p:blipFill>
          <a:blip r:embed="rId3"/>
          <a:stretch>
            <a:fillRect/>
          </a:stretch>
        </p:blipFill>
        <p:spPr>
          <a:xfrm>
            <a:off x="2064493" y="3948809"/>
            <a:ext cx="8063014" cy="2857025"/>
          </a:xfrm>
          <a:prstGeom prst="rect">
            <a:avLst/>
          </a:prstGeom>
        </p:spPr>
      </p:pic>
    </p:spTree>
    <p:extLst>
      <p:ext uri="{BB962C8B-B14F-4D97-AF65-F5344CB8AC3E}">
        <p14:creationId xmlns:p14="http://schemas.microsoft.com/office/powerpoint/2010/main" val="121036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leveraging explicit feedback</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28</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4351897"/>
          </a:xfrm>
          <a:prstGeom prst="rect">
            <a:avLst/>
          </a:prstGeom>
          <a:noFill/>
        </p:spPr>
        <p:txBody>
          <a:bodyPr wrap="square" rtlCol="0">
            <a:spAutoFit/>
          </a:bodyPr>
          <a:lstStyle/>
          <a:p>
            <a:pPr marL="800100" lvl="1" indent="-342900">
              <a:lnSpc>
                <a:spcPct val="14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Experiment: Toxicity</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use additional fine-grained information from the toxicity API as natural language feedback</a:t>
            </a:r>
          </a:p>
          <a:p>
            <a:pPr marL="1714500" lvl="3"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besides the overall toxicity score, </a:t>
            </a:r>
            <a:r>
              <a:rPr kumimoji="1" lang="en-US" altLang="zh-CN" sz="2000" b="1" dirty="0">
                <a:latin typeface="Arial" panose="020B0604020202020204" pitchFamily="34" charset="0"/>
                <a:cs typeface="Arial" panose="020B0604020202020204" pitchFamily="34" charset="0"/>
              </a:rPr>
              <a:t>Perspective API </a:t>
            </a:r>
            <a:r>
              <a:rPr kumimoji="1" lang="en-US" altLang="zh-CN" sz="2000" dirty="0">
                <a:latin typeface="Arial" panose="020B0604020202020204" pitchFamily="34" charset="0"/>
                <a:cs typeface="Arial" panose="020B0604020202020204" pitchFamily="34" charset="0"/>
              </a:rPr>
              <a:t>also provides scores for fine-grained attributes of toxicity (e.g. identity attack, profanity, flirtation, etc.)</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At training time, we compare the attribute scores from a hypothesis and its selected correction, and use the attribute with the </a:t>
            </a:r>
            <a:r>
              <a:rPr kumimoji="1" lang="en-US" altLang="zh-CN" sz="2000" b="1" dirty="0">
                <a:latin typeface="Arial" panose="020B0604020202020204" pitchFamily="34" charset="0"/>
                <a:cs typeface="Arial" panose="020B0604020202020204" pitchFamily="34" charset="0"/>
              </a:rPr>
              <a:t>largest decrease</a:t>
            </a:r>
            <a:r>
              <a:rPr kumimoji="1" lang="en-US" altLang="zh-CN" sz="2000" dirty="0">
                <a:latin typeface="Arial" panose="020B0604020202020204" pitchFamily="34" charset="0"/>
                <a:cs typeface="Arial" panose="020B0604020202020204" pitchFamily="34" charset="0"/>
              </a:rPr>
              <a:t> as natural language feedback </a:t>
            </a:r>
          </a:p>
          <a:p>
            <a:pPr marL="1714500" lvl="3"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e.g. </a:t>
            </a:r>
            <a:r>
              <a:rPr kumimoji="1" lang="en-US" altLang="zh-CN" sz="2000" i="1" dirty="0">
                <a:latin typeface="Arial" panose="020B0604020202020204" pitchFamily="34" charset="0"/>
                <a:cs typeface="Arial" panose="020B0604020202020204" pitchFamily="34" charset="0"/>
              </a:rPr>
              <a:t>"decrease toxicity in profanity"</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At inference time, we call the API on the current hypothesis and use the attribute with the highest score</a:t>
            </a:r>
          </a:p>
        </p:txBody>
      </p:sp>
    </p:spTree>
    <p:extLst>
      <p:ext uri="{BB962C8B-B14F-4D97-AF65-F5344CB8AC3E}">
        <p14:creationId xmlns:p14="http://schemas.microsoft.com/office/powerpoint/2010/main" val="2487430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leveraging explicit feedback</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29</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2628348"/>
              </a:xfrm>
              <a:prstGeom prst="rect">
                <a:avLst/>
              </a:prstGeom>
              <a:noFill/>
            </p:spPr>
            <p:txBody>
              <a:bodyPr wrap="square" rtlCol="0">
                <a:spAutoFit/>
              </a:bodyPr>
              <a:lstStyle/>
              <a:p>
                <a:pPr marL="800100" lvl="1" indent="-342900">
                  <a:lnSpc>
                    <a:spcPct val="14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Experiment: Lexical constraints</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In training time, we generate natural language feedback for every example pair </a:t>
                </a:r>
                <a14:m>
                  <m:oMath xmlns:m="http://schemas.openxmlformats.org/officeDocument/2006/math">
                    <m:r>
                      <a:rPr kumimoji="1" lang="en-US" altLang="zh-CN" sz="2000" i="1" dirty="0" smtClean="0">
                        <a:latin typeface="Cambria Math" panose="02040503050406030204" pitchFamily="18" charset="0"/>
                        <a:cs typeface="Arial" panose="020B0604020202020204" pitchFamily="34" charset="0"/>
                      </a:rPr>
                      <m:t>(</m:t>
                    </m:r>
                    <m:r>
                      <a:rPr kumimoji="1" lang="en-US" altLang="zh-CN" sz="2000" i="1" dirty="0" smtClean="0">
                        <a:latin typeface="Cambria Math" panose="02040503050406030204" pitchFamily="18" charset="0"/>
                        <a:cs typeface="Arial" panose="020B0604020202020204" pitchFamily="34" charset="0"/>
                      </a:rPr>
                      <m:t>𝑥</m:t>
                    </m:r>
                    <m:r>
                      <a:rPr kumimoji="1" lang="en-US" altLang="zh-CN" sz="2000" i="1" dirty="0" smtClean="0">
                        <a:latin typeface="Cambria Math" panose="02040503050406030204" pitchFamily="18" charset="0"/>
                        <a:cs typeface="Arial" panose="020B0604020202020204" pitchFamily="34" charset="0"/>
                      </a:rPr>
                      <m:t>, </m:t>
                    </m:r>
                    <m:r>
                      <a:rPr kumimoji="1" lang="en-US" altLang="zh-CN" sz="2000" i="1" dirty="0" smtClean="0">
                        <a:latin typeface="Cambria Math" panose="02040503050406030204" pitchFamily="18" charset="0"/>
                        <a:cs typeface="Arial" panose="020B0604020202020204" pitchFamily="34" charset="0"/>
                      </a:rPr>
                      <m:t>𝑦</m:t>
                    </m:r>
                    <m:r>
                      <a:rPr kumimoji="1" lang="en-US" altLang="zh-CN" sz="2000" i="1" dirty="0" smtClean="0">
                        <a:latin typeface="Cambria Math" panose="02040503050406030204" pitchFamily="18" charset="0"/>
                        <a:cs typeface="Arial" panose="020B0604020202020204" pitchFamily="34" charset="0"/>
                      </a:rPr>
                      <m:t>, </m:t>
                    </m:r>
                    <m:r>
                      <a:rPr kumimoji="1" lang="en-US" altLang="zh-CN" sz="2000" i="1" dirty="0" smtClean="0">
                        <a:latin typeface="Cambria Math" panose="02040503050406030204" pitchFamily="18" charset="0"/>
                        <a:cs typeface="Arial" panose="020B0604020202020204" pitchFamily="34" charset="0"/>
                      </a:rPr>
                      <m:t>𝑦</m:t>
                    </m:r>
                    <m:r>
                      <a:rPr kumimoji="1" lang="en-US" altLang="zh-CN" sz="2000" i="1" dirty="0" smtClean="0">
                        <a:latin typeface="Cambria Math" panose="02040503050406030204" pitchFamily="18" charset="0"/>
                        <a:cs typeface="Arial" panose="020B0604020202020204" pitchFamily="34" charset="0"/>
                      </a:rPr>
                      <m:t>′) </m:t>
                    </m:r>
                  </m:oMath>
                </a14:m>
                <a:r>
                  <a:rPr kumimoji="1" lang="en-US" altLang="zh-CN" sz="2000" dirty="0">
                    <a:latin typeface="Arial" panose="020B0604020202020204" pitchFamily="34" charset="0"/>
                    <a:cs typeface="Arial" panose="020B0604020202020204" pitchFamily="34" charset="0"/>
                  </a:rPr>
                  <a:t>by elaborating the extra lexical constraints satisfied by </a:t>
                </a:r>
                <a14:m>
                  <m:oMath xmlns:m="http://schemas.openxmlformats.org/officeDocument/2006/math">
                    <m:r>
                      <a:rPr kumimoji="1" lang="en-US" altLang="zh-CN" sz="2000" i="1" dirty="0" smtClean="0">
                        <a:latin typeface="Cambria Math" panose="02040503050406030204" pitchFamily="18" charset="0"/>
                        <a:cs typeface="Arial" panose="020B0604020202020204" pitchFamily="34" charset="0"/>
                      </a:rPr>
                      <m:t>𝑦</m:t>
                    </m:r>
                    <m:r>
                      <a:rPr kumimoji="1" lang="en-US" altLang="zh-CN" sz="2000" i="1" dirty="0" smtClean="0">
                        <a:latin typeface="Cambria Math" panose="02040503050406030204" pitchFamily="18" charset="0"/>
                        <a:cs typeface="Arial" panose="020B0604020202020204" pitchFamily="34" charset="0"/>
                      </a:rPr>
                      <m:t>′</m:t>
                    </m:r>
                  </m:oMath>
                </a14:m>
                <a:r>
                  <a:rPr kumimoji="1" lang="en-US" altLang="zh-CN" sz="2000" dirty="0">
                    <a:latin typeface="Arial" panose="020B0604020202020204" pitchFamily="34" charset="0"/>
                    <a:cs typeface="Arial" panose="020B0604020202020204" pitchFamily="34" charset="0"/>
                  </a:rPr>
                  <a:t> but not </a:t>
                </a:r>
                <a14:m>
                  <m:oMath xmlns:m="http://schemas.openxmlformats.org/officeDocument/2006/math">
                    <m:r>
                      <a:rPr kumimoji="1" lang="en-US" altLang="zh-CN" sz="2000" i="1" dirty="0" smtClean="0">
                        <a:latin typeface="Cambria Math" panose="02040503050406030204" pitchFamily="18" charset="0"/>
                        <a:cs typeface="Arial" panose="020B0604020202020204" pitchFamily="34" charset="0"/>
                      </a:rPr>
                      <m:t>𝑦</m:t>
                    </m:r>
                  </m:oMath>
                </a14:m>
                <a:r>
                  <a:rPr kumimoji="1" lang="en-US" altLang="zh-CN" sz="2000" dirty="0">
                    <a:latin typeface="Arial" panose="020B0604020202020204" pitchFamily="34" charset="0"/>
                    <a:cs typeface="Arial" panose="020B0604020202020204" pitchFamily="34" charset="0"/>
                  </a:rPr>
                  <a:t>. </a:t>
                </a:r>
              </a:p>
              <a:p>
                <a:pPr marL="1714500" lvl="3"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e.g. </a:t>
                </a:r>
                <a:r>
                  <a:rPr kumimoji="1" lang="en-US" altLang="zh-CN" sz="2000" i="1" dirty="0">
                    <a:latin typeface="Arial" panose="020B0604020202020204" pitchFamily="34" charset="0"/>
                    <a:cs typeface="Arial" panose="020B0604020202020204" pitchFamily="34" charset="0"/>
                  </a:rPr>
                  <a:t>“adding constraint word: read”</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At inference time, we elaborate all missing constraints in the current hypothesis</a:t>
                </a:r>
              </a:p>
              <a:p>
                <a:pPr marL="1257300" lvl="2" indent="-342900">
                  <a:lnSpc>
                    <a:spcPct val="140000"/>
                  </a:lnSpc>
                  <a:buFont typeface="Arial" panose="020B0604020202020204" pitchFamily="34" charset="0"/>
                  <a:buChar char="•"/>
                </a:pPr>
                <a:endParaRPr kumimoji="1" lang="en-US" altLang="zh-CN" sz="2000" b="1" dirty="0">
                  <a:latin typeface="Arial" panose="020B0604020202020204" pitchFamily="34" charset="0"/>
                  <a:cs typeface="Arial" panose="020B0604020202020204" pitchFamily="34" charset="0"/>
                </a:endParaRPr>
              </a:p>
            </p:txBody>
          </p:sp>
        </mc:Choice>
        <mc:Fallback xmlns="">
          <p:sp>
            <p:nvSpPr>
              <p:cNvPr id="2" name="文本框 1">
                <a:extLst>
                  <a:ext uri="{FF2B5EF4-FFF2-40B4-BE49-F238E27FC236}">
                    <a16:creationId xmlns:a16="http://schemas.microsoft.com/office/drawing/2014/main" id="{155FFDE2-22A6-0B0C-34DD-FE427C798059}"/>
                  </a:ext>
                </a:extLst>
              </p:cNvPr>
              <p:cNvSpPr txBox="1">
                <a:spLocks noRot="1" noChangeAspect="1" noMove="1" noResize="1" noEditPoints="1" noAdjustHandles="1" noChangeArrowheads="1" noChangeShapeType="1" noTextEdit="1"/>
              </p:cNvSpPr>
              <p:nvPr/>
            </p:nvSpPr>
            <p:spPr>
              <a:xfrm>
                <a:off x="375138" y="889574"/>
                <a:ext cx="11667928" cy="2628348"/>
              </a:xfrm>
              <a:prstGeom prst="rect">
                <a:avLst/>
              </a:prstGeom>
              <a:blipFill>
                <a:blip r:embed="rId3"/>
                <a:stretch>
                  <a:fillRect r="-2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2652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8" y="304799"/>
            <a:ext cx="6132540"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Abstract</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3</a:t>
            </a:fld>
            <a:endParaRPr kumimoji="1" lang="zh-CN" altLang="en-US"/>
          </a:p>
        </p:txBody>
      </p:sp>
      <p:sp>
        <p:nvSpPr>
          <p:cNvPr id="10" name="文本框 9">
            <a:extLst>
              <a:ext uri="{FF2B5EF4-FFF2-40B4-BE49-F238E27FC236}">
                <a16:creationId xmlns:a16="http://schemas.microsoft.com/office/drawing/2014/main" id="{65FF5773-740C-AF4C-B82B-92BE13BACC86}"/>
              </a:ext>
            </a:extLst>
          </p:cNvPr>
          <p:cNvSpPr txBox="1"/>
          <p:nvPr/>
        </p:nvSpPr>
        <p:spPr>
          <a:xfrm>
            <a:off x="375138" y="889574"/>
            <a:ext cx="11667928" cy="615239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Approach:</a:t>
            </a:r>
          </a:p>
          <a:p>
            <a:pPr marL="742950" lvl="1" indent="-28575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present SELF-CORRECTION, an approach that </a:t>
            </a:r>
          </a:p>
          <a:p>
            <a:pPr marL="1200150" lvl="2" indent="-28575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decouples an imperfect </a:t>
            </a:r>
            <a:r>
              <a:rPr kumimoji="1" lang="en-US" altLang="zh-CN" sz="2000" b="1" dirty="0">
                <a:latin typeface="Arial" panose="020B0604020202020204" pitchFamily="34" charset="0"/>
                <a:cs typeface="Arial" panose="020B0604020202020204" pitchFamily="34" charset="0"/>
              </a:rPr>
              <a:t>base generator </a:t>
            </a:r>
            <a:r>
              <a:rPr kumimoji="1" lang="en-US" altLang="zh-CN" sz="2000" dirty="0">
                <a:latin typeface="Arial" panose="020B0604020202020204" pitchFamily="34" charset="0"/>
                <a:cs typeface="Arial" panose="020B0604020202020204" pitchFamily="34" charset="0"/>
              </a:rPr>
              <a:t>(an off-the-shelf language model or supervised sequence-to-sequence model) </a:t>
            </a:r>
          </a:p>
          <a:p>
            <a:pPr marL="1200150" lvl="2" indent="-28575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from a separate </a:t>
            </a:r>
            <a:r>
              <a:rPr kumimoji="1" lang="en-US" altLang="zh-CN" sz="2000" b="1" dirty="0">
                <a:latin typeface="Arial" panose="020B0604020202020204" pitchFamily="34" charset="0"/>
                <a:cs typeface="Arial" panose="020B0604020202020204" pitchFamily="34" charset="0"/>
              </a:rPr>
              <a:t>corrector</a:t>
            </a:r>
            <a:r>
              <a:rPr kumimoji="1" lang="en-US" altLang="zh-CN" sz="2000" dirty="0">
                <a:latin typeface="Arial" panose="020B0604020202020204" pitchFamily="34" charset="0"/>
                <a:cs typeface="Arial" panose="020B0604020202020204" pitchFamily="34" charset="0"/>
              </a:rPr>
              <a:t> that learns to iteratively correct imperfect generations. </a:t>
            </a:r>
          </a:p>
          <a:p>
            <a:pPr marL="742950" lvl="1" indent="-28575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To train the corrector, we propose an training procedure that can use either </a:t>
            </a:r>
            <a:r>
              <a:rPr kumimoji="1" lang="en-US" altLang="zh-CN" sz="2000" b="1" dirty="0">
                <a:latin typeface="Arial" panose="020B0604020202020204" pitchFamily="34" charset="0"/>
                <a:cs typeface="Arial" panose="020B0604020202020204" pitchFamily="34" charset="0"/>
              </a:rPr>
              <a:t>scalar or natural language feedback </a:t>
            </a:r>
            <a:r>
              <a:rPr kumimoji="1" lang="en-US" altLang="zh-CN" sz="2000" dirty="0">
                <a:latin typeface="Arial" panose="020B0604020202020204" pitchFamily="34" charset="0"/>
                <a:cs typeface="Arial" panose="020B0604020202020204" pitchFamily="34" charset="0"/>
              </a:rPr>
              <a:t>on intermediate imperfect generations</a:t>
            </a:r>
          </a:p>
          <a:p>
            <a:pPr marL="742950" lvl="1" indent="-28575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SELF-CORRECTION improves in three tasks: mathematical program synthesis, lexically-constrained generation, and toxicity control</a:t>
            </a: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1716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leveraging explicit feedback</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30</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5213671"/>
          </a:xfrm>
          <a:prstGeom prst="rect">
            <a:avLst/>
          </a:prstGeom>
          <a:noFill/>
        </p:spPr>
        <p:txBody>
          <a:bodyPr wrap="square" rtlCol="0">
            <a:spAutoFit/>
          </a:bodyPr>
          <a:lstStyle/>
          <a:p>
            <a:pPr marL="800100" lvl="1" indent="-342900">
              <a:lnSpc>
                <a:spcPct val="14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Experiment: Math program synthesis</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Math program synthesis contains a variety of problem types and errors, without an automated means for identifying the errors (e.g. an API)</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explore obtaining natural language feedback about the current program by </a:t>
            </a:r>
            <a:r>
              <a:rPr kumimoji="1" lang="en-US" altLang="zh-CN" sz="2000" b="1" dirty="0">
                <a:latin typeface="Arial" panose="020B0604020202020204" pitchFamily="34" charset="0"/>
                <a:cs typeface="Arial" panose="020B0604020202020204" pitchFamily="34" charset="0"/>
              </a:rPr>
              <a:t>prompting a large language model</a:t>
            </a:r>
          </a:p>
          <a:p>
            <a:pPr marL="1714500" lvl="3"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prompt LLM with </a:t>
            </a:r>
            <a:r>
              <a:rPr kumimoji="1" lang="en-US" altLang="zh-CN" sz="2000" b="1" dirty="0">
                <a:latin typeface="Arial" panose="020B0604020202020204" pitchFamily="34" charset="0"/>
                <a:cs typeface="Arial" panose="020B0604020202020204" pitchFamily="34" charset="0"/>
              </a:rPr>
              <a:t>a problem, hypothesis program, a gold solution, and few-shot demonstrations</a:t>
            </a:r>
            <a:r>
              <a:rPr kumimoji="1" lang="en-US" altLang="zh-CN" sz="2000" dirty="0">
                <a:latin typeface="Arial" panose="020B0604020202020204" pitchFamily="34" charset="0"/>
                <a:cs typeface="Arial" panose="020B0604020202020204" pitchFamily="34" charset="0"/>
              </a:rPr>
              <a:t> that show feedback on one part of the program</a:t>
            </a:r>
          </a:p>
          <a:p>
            <a:pPr marL="2171700" lvl="4"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e.g. </a:t>
            </a:r>
            <a:r>
              <a:rPr kumimoji="1" lang="en-US" altLang="zh-CN" sz="2000" i="1" dirty="0">
                <a:latin typeface="Arial" panose="020B0604020202020204" pitchFamily="34" charset="0"/>
                <a:cs typeface="Arial" panose="020B0604020202020204" pitchFamily="34" charset="0"/>
              </a:rPr>
              <a:t>“In the initial guess, 3 should be subtracted”</a:t>
            </a:r>
          </a:p>
          <a:p>
            <a:pPr marL="1714500" lvl="3"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When the program is correct, the feedback is </a:t>
            </a:r>
            <a:r>
              <a:rPr kumimoji="1" lang="en-US" altLang="zh-CN" sz="2000" i="1" dirty="0">
                <a:latin typeface="Arial" panose="020B0604020202020204" pitchFamily="34" charset="0"/>
                <a:cs typeface="Arial" panose="020B0604020202020204" pitchFamily="34" charset="0"/>
              </a:rPr>
              <a:t>Correct</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At inference time, we also use feedback from the language model</a:t>
            </a:r>
          </a:p>
          <a:p>
            <a:pPr marL="1714500" lvl="3" indent="-342900">
              <a:lnSpc>
                <a:spcPct val="14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Noted</a:t>
            </a:r>
            <a:r>
              <a:rPr kumimoji="1" lang="en-US" altLang="zh-CN" sz="2000" dirty="0">
                <a:latin typeface="Arial" panose="020B0604020202020204" pitchFamily="34" charset="0"/>
                <a:cs typeface="Arial" panose="020B0604020202020204" pitchFamily="34" charset="0"/>
              </a:rPr>
              <a:t>: We allow the feedback model access to a gold solution, which we expect makes the feedback higher quality, with </a:t>
            </a:r>
            <a:r>
              <a:rPr kumimoji="1" lang="en-US" altLang="zh-CN" sz="2000" b="1" dirty="0">
                <a:latin typeface="Arial" panose="020B0604020202020204" pitchFamily="34" charset="0"/>
                <a:cs typeface="Arial" panose="020B0604020202020204" pitchFamily="34" charset="0"/>
              </a:rPr>
              <a:t>the risk of solution leakage </a:t>
            </a:r>
            <a:r>
              <a:rPr kumimoji="1" lang="en-US" altLang="zh-CN" sz="2000" dirty="0">
                <a:latin typeface="Arial" panose="020B0604020202020204" pitchFamily="34" charset="0"/>
                <a:cs typeface="Arial" panose="020B0604020202020204" pitchFamily="34" charset="0"/>
              </a:rPr>
              <a:t>at inference-time</a:t>
            </a:r>
          </a:p>
        </p:txBody>
      </p:sp>
    </p:spTree>
    <p:extLst>
      <p:ext uri="{BB962C8B-B14F-4D97-AF65-F5344CB8AC3E}">
        <p14:creationId xmlns:p14="http://schemas.microsoft.com/office/powerpoint/2010/main" val="3564294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leveraging explicit feedback</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31</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3490123"/>
          </a:xfrm>
          <a:prstGeom prst="rect">
            <a:avLst/>
          </a:prstGeom>
          <a:noFill/>
        </p:spPr>
        <p:txBody>
          <a:bodyPr wrap="square" rtlCol="0">
            <a:spAutoFit/>
          </a:bodyPr>
          <a:lstStyle/>
          <a:p>
            <a:pPr marL="800100" lvl="1" indent="-342900">
              <a:lnSpc>
                <a:spcPct val="14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Setup</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For </a:t>
            </a:r>
            <a:r>
              <a:rPr kumimoji="1" lang="en-US" altLang="zh-CN" sz="2000" b="1" dirty="0">
                <a:latin typeface="Arial" panose="020B0604020202020204" pitchFamily="34" charset="0"/>
                <a:cs typeface="Arial" panose="020B0604020202020204" pitchFamily="34" charset="0"/>
              </a:rPr>
              <a:t>toxicity, lexical constraints, and math </a:t>
            </a:r>
            <a:r>
              <a:rPr kumimoji="1" lang="en-US" altLang="zh-CN" sz="2000" dirty="0">
                <a:latin typeface="Arial" panose="020B0604020202020204" pitchFamily="34" charset="0"/>
                <a:cs typeface="Arial" panose="020B0604020202020204" pitchFamily="34" charset="0"/>
              </a:rPr>
              <a:t>we use </a:t>
            </a:r>
            <a:r>
              <a:rPr kumimoji="1" lang="en-US" altLang="zh-CN" sz="2000" b="1" dirty="0">
                <a:latin typeface="Arial" panose="020B0604020202020204" pitchFamily="34" charset="0"/>
                <a:cs typeface="Arial" panose="020B0604020202020204" pitchFamily="34" charset="0"/>
              </a:rPr>
              <a:t>REALTOXICITYPROMPTS, COMMONGEN, and the MULTITASK arithmetic tasks</a:t>
            </a:r>
            <a:r>
              <a:rPr kumimoji="1" lang="en-US" altLang="zh-CN" sz="2000" dirty="0">
                <a:latin typeface="Arial" panose="020B0604020202020204" pitchFamily="34" charset="0"/>
                <a:cs typeface="Arial" panose="020B0604020202020204" pitchFamily="34" charset="0"/>
              </a:rPr>
              <a:t>, respectively</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follow the setup of each task’s previous experiments, except for math use 5 correction iterations (previously 1)</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For math, we use GPT-3 (text-davinci-002) with 6 demonstrations as the feedback model</a:t>
            </a:r>
          </a:p>
          <a:p>
            <a:pPr marL="800100" lvl="1" indent="-342900">
              <a:lnSpc>
                <a:spcPct val="14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Results</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explicit natural language feedback improves performance in all three tasks</a:t>
            </a:r>
          </a:p>
        </p:txBody>
      </p:sp>
      <p:pic>
        <p:nvPicPr>
          <p:cNvPr id="5" name="图片 4">
            <a:extLst>
              <a:ext uri="{FF2B5EF4-FFF2-40B4-BE49-F238E27FC236}">
                <a16:creationId xmlns:a16="http://schemas.microsoft.com/office/drawing/2014/main" id="{8AFB53DA-C3E8-CD05-AF45-F5E59FF539B4}"/>
              </a:ext>
            </a:extLst>
          </p:cNvPr>
          <p:cNvPicPr>
            <a:picLocks noChangeAspect="1"/>
          </p:cNvPicPr>
          <p:nvPr/>
        </p:nvPicPr>
        <p:blipFill>
          <a:blip r:embed="rId3"/>
          <a:stretch>
            <a:fillRect/>
          </a:stretch>
        </p:blipFill>
        <p:spPr>
          <a:xfrm>
            <a:off x="1719896" y="4402437"/>
            <a:ext cx="8978412" cy="2026899"/>
          </a:xfrm>
          <a:prstGeom prst="rect">
            <a:avLst/>
          </a:prstGeom>
        </p:spPr>
      </p:pic>
    </p:spTree>
    <p:extLst>
      <p:ext uri="{BB962C8B-B14F-4D97-AF65-F5344CB8AC3E}">
        <p14:creationId xmlns:p14="http://schemas.microsoft.com/office/powerpoint/2010/main" val="989355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ablations</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32</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2197461"/>
          </a:xfrm>
          <a:prstGeom prst="rect">
            <a:avLst/>
          </a:prstGeom>
          <a:noFill/>
        </p:spPr>
        <p:txBody>
          <a:bodyPr wrap="square" rtlCol="0">
            <a:spAutoFit/>
          </a:bodyPr>
          <a:lstStyle/>
          <a:p>
            <a:pPr marL="800100" lvl="1" indent="-342900">
              <a:lnSpc>
                <a:spcPct val="14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Effect of multiple corrections</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multiple corrections led to better </a:t>
            </a:r>
            <a:r>
              <a:rPr kumimoji="1" lang="en-US" altLang="zh-CN" sz="2000" b="1" dirty="0">
                <a:latin typeface="Arial" panose="020B0604020202020204" pitchFamily="34" charset="0"/>
                <a:cs typeface="Arial" panose="020B0604020202020204" pitchFamily="34" charset="0"/>
              </a:rPr>
              <a:t>toxicity</a:t>
            </a:r>
            <a:r>
              <a:rPr kumimoji="1" lang="en-US" altLang="zh-CN" sz="2000" dirty="0">
                <a:latin typeface="Arial" panose="020B0604020202020204" pitchFamily="34" charset="0"/>
                <a:cs typeface="Arial" panose="020B0604020202020204" pitchFamily="34" charset="0"/>
              </a:rPr>
              <a:t> reduction</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On </a:t>
            </a:r>
            <a:r>
              <a:rPr kumimoji="1" lang="en-US" altLang="zh-CN" sz="2000" b="1" dirty="0">
                <a:latin typeface="Arial" panose="020B0604020202020204" pitchFamily="34" charset="0"/>
                <a:cs typeface="Arial" panose="020B0604020202020204" pitchFamily="34" charset="0"/>
              </a:rPr>
              <a:t>math</a:t>
            </a:r>
            <a:r>
              <a:rPr kumimoji="1" lang="en-US" altLang="zh-CN" sz="2000" dirty="0">
                <a:latin typeface="Arial" panose="020B0604020202020204" pitchFamily="34" charset="0"/>
                <a:cs typeface="Arial" panose="020B0604020202020204" pitchFamily="34" charset="0"/>
              </a:rPr>
              <a:t>, performance improves with more than one correction, and that multiple corrections are more beneficial with feedback</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In this </a:t>
            </a:r>
            <a:r>
              <a:rPr kumimoji="1" lang="en-US" altLang="zh-CN" sz="2000" b="1" dirty="0">
                <a:latin typeface="Arial" panose="020B0604020202020204" pitchFamily="34" charset="0"/>
                <a:cs typeface="Arial" panose="020B0604020202020204" pitchFamily="34" charset="0"/>
              </a:rPr>
              <a:t>math</a:t>
            </a:r>
            <a:r>
              <a:rPr kumimoji="1" lang="en-US" altLang="zh-CN" sz="2000" dirty="0">
                <a:latin typeface="Arial" panose="020B0604020202020204" pitchFamily="34" charset="0"/>
                <a:cs typeface="Arial" panose="020B0604020202020204" pitchFamily="34" charset="0"/>
              </a:rPr>
              <a:t> task, after 2-3 corrections the model needs additional guidance</a:t>
            </a:r>
          </a:p>
        </p:txBody>
      </p:sp>
      <p:pic>
        <p:nvPicPr>
          <p:cNvPr id="8" name="图片 7">
            <a:extLst>
              <a:ext uri="{FF2B5EF4-FFF2-40B4-BE49-F238E27FC236}">
                <a16:creationId xmlns:a16="http://schemas.microsoft.com/office/drawing/2014/main" id="{91F8568A-D980-241F-041B-40350DDC2E61}"/>
              </a:ext>
            </a:extLst>
          </p:cNvPr>
          <p:cNvPicPr>
            <a:picLocks noChangeAspect="1"/>
          </p:cNvPicPr>
          <p:nvPr/>
        </p:nvPicPr>
        <p:blipFill>
          <a:blip r:embed="rId3"/>
          <a:stretch>
            <a:fillRect/>
          </a:stretch>
        </p:blipFill>
        <p:spPr>
          <a:xfrm>
            <a:off x="2206870" y="3365999"/>
            <a:ext cx="3480288" cy="2925099"/>
          </a:xfrm>
          <a:prstGeom prst="rect">
            <a:avLst/>
          </a:prstGeom>
        </p:spPr>
      </p:pic>
      <p:pic>
        <p:nvPicPr>
          <p:cNvPr id="10" name="图片 9">
            <a:extLst>
              <a:ext uri="{FF2B5EF4-FFF2-40B4-BE49-F238E27FC236}">
                <a16:creationId xmlns:a16="http://schemas.microsoft.com/office/drawing/2014/main" id="{64B39C6A-C1CE-6EBC-CE0E-DA9350489642}"/>
              </a:ext>
            </a:extLst>
          </p:cNvPr>
          <p:cNvPicPr>
            <a:picLocks noChangeAspect="1"/>
          </p:cNvPicPr>
          <p:nvPr/>
        </p:nvPicPr>
        <p:blipFill>
          <a:blip r:embed="rId4"/>
          <a:stretch>
            <a:fillRect/>
          </a:stretch>
        </p:blipFill>
        <p:spPr>
          <a:xfrm>
            <a:off x="7078173" y="3429000"/>
            <a:ext cx="3955806" cy="2895313"/>
          </a:xfrm>
          <a:prstGeom prst="rect">
            <a:avLst/>
          </a:prstGeom>
        </p:spPr>
      </p:pic>
    </p:spTree>
    <p:extLst>
      <p:ext uri="{BB962C8B-B14F-4D97-AF65-F5344CB8AC3E}">
        <p14:creationId xmlns:p14="http://schemas.microsoft.com/office/powerpoint/2010/main" val="523805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ablations</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33</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3059235"/>
          </a:xfrm>
          <a:prstGeom prst="rect">
            <a:avLst/>
          </a:prstGeom>
          <a:noFill/>
        </p:spPr>
        <p:txBody>
          <a:bodyPr wrap="square" rtlCol="0">
            <a:spAutoFit/>
          </a:bodyPr>
          <a:lstStyle/>
          <a:p>
            <a:pPr marL="800100" lvl="1" indent="-342900">
              <a:lnSpc>
                <a:spcPct val="14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Effect of pairing and proportional sampling</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Self-corrective learning</a:t>
            </a:r>
          </a:p>
          <a:p>
            <a:pPr marL="1828800" lvl="3" indent="-457200">
              <a:lnSpc>
                <a:spcPct val="140000"/>
              </a:lnSpc>
              <a:buFont typeface="+mj-lt"/>
              <a:buAutoNum type="arabicPeriod"/>
            </a:pPr>
            <a:r>
              <a:rPr kumimoji="1" lang="en-US" altLang="zh-CN" sz="2000" dirty="0">
                <a:latin typeface="Arial" panose="020B0604020202020204" pitchFamily="34" charset="0"/>
                <a:cs typeface="Arial" panose="020B0604020202020204" pitchFamily="34" charset="0"/>
              </a:rPr>
              <a:t>samples pairs for learning proportional</a:t>
            </a:r>
          </a:p>
          <a:p>
            <a:pPr marL="1828800" lvl="3" indent="-457200">
              <a:lnSpc>
                <a:spcPct val="140000"/>
              </a:lnSpc>
              <a:buFont typeface="+mj-lt"/>
              <a:buAutoNum type="arabicPeriod"/>
            </a:pPr>
            <a:r>
              <a:rPr kumimoji="1" lang="en-US" altLang="zh-CN" sz="2000" dirty="0">
                <a:latin typeface="Arial" panose="020B0604020202020204" pitchFamily="34" charset="0"/>
                <a:cs typeface="Arial" panose="020B0604020202020204" pitchFamily="34" charset="0"/>
              </a:rPr>
              <a:t>only pairs sequences that improve value</a:t>
            </a:r>
          </a:p>
          <a:p>
            <a:pPr marL="1371600" lvl="2" indent="-4572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ablate these features by (1) training on Multitask using a data pool that samples a pair for learning uniformly and (2) a data pool without value pairing</a:t>
            </a:r>
          </a:p>
          <a:p>
            <a:pPr marL="1371600" lvl="2" indent="-4572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Table 6 shows that both improve performance.</a:t>
            </a:r>
          </a:p>
        </p:txBody>
      </p:sp>
      <p:pic>
        <p:nvPicPr>
          <p:cNvPr id="7" name="图片 6">
            <a:extLst>
              <a:ext uri="{FF2B5EF4-FFF2-40B4-BE49-F238E27FC236}">
                <a16:creationId xmlns:a16="http://schemas.microsoft.com/office/drawing/2014/main" id="{C8FF4D17-9BAD-DEC4-D9C7-83799600D00E}"/>
              </a:ext>
            </a:extLst>
          </p:cNvPr>
          <p:cNvPicPr>
            <a:picLocks noChangeAspect="1"/>
          </p:cNvPicPr>
          <p:nvPr/>
        </p:nvPicPr>
        <p:blipFill>
          <a:blip r:embed="rId3"/>
          <a:stretch>
            <a:fillRect/>
          </a:stretch>
        </p:blipFill>
        <p:spPr>
          <a:xfrm>
            <a:off x="3000375" y="4279975"/>
            <a:ext cx="6191250" cy="2000250"/>
          </a:xfrm>
          <a:prstGeom prst="rect">
            <a:avLst/>
          </a:prstGeom>
        </p:spPr>
      </p:pic>
    </p:spTree>
    <p:extLst>
      <p:ext uri="{BB962C8B-B14F-4D97-AF65-F5344CB8AC3E}">
        <p14:creationId xmlns:p14="http://schemas.microsoft.com/office/powerpoint/2010/main" val="3303984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Experiments: ablations</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34</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2197461"/>
          </a:xfrm>
          <a:prstGeom prst="rect">
            <a:avLst/>
          </a:prstGeom>
          <a:noFill/>
        </p:spPr>
        <p:txBody>
          <a:bodyPr wrap="square" rtlCol="0">
            <a:spAutoFit/>
          </a:bodyPr>
          <a:lstStyle/>
          <a:p>
            <a:pPr marL="800100" lvl="1" indent="-342900">
              <a:lnSpc>
                <a:spcPct val="140000"/>
              </a:lnSpc>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Effect of exploration</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To ablate the effect of exploration, we train a baseline </a:t>
            </a:r>
            <a:r>
              <a:rPr kumimoji="1" lang="en-US" altLang="zh-CN" sz="2000" b="1" dirty="0">
                <a:latin typeface="Arial" panose="020B0604020202020204" pitchFamily="34" charset="0"/>
                <a:cs typeface="Arial" panose="020B0604020202020204" pitchFamily="34" charset="0"/>
              </a:rPr>
              <a:t>only on correction pairs induced from the base generator</a:t>
            </a:r>
          </a:p>
          <a:p>
            <a:pPr marL="1257300" lvl="2"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Table 7 shows results on the three math datasets, indicating that exploration improves performance</a:t>
            </a:r>
          </a:p>
        </p:txBody>
      </p:sp>
      <p:pic>
        <p:nvPicPr>
          <p:cNvPr id="8" name="图片 7">
            <a:extLst>
              <a:ext uri="{FF2B5EF4-FFF2-40B4-BE49-F238E27FC236}">
                <a16:creationId xmlns:a16="http://schemas.microsoft.com/office/drawing/2014/main" id="{7B893280-777F-7A24-E6BD-2E26F0DC8838}"/>
              </a:ext>
            </a:extLst>
          </p:cNvPr>
          <p:cNvPicPr>
            <a:picLocks noChangeAspect="1"/>
          </p:cNvPicPr>
          <p:nvPr/>
        </p:nvPicPr>
        <p:blipFill>
          <a:blip r:embed="rId3"/>
          <a:stretch>
            <a:fillRect/>
          </a:stretch>
        </p:blipFill>
        <p:spPr>
          <a:xfrm>
            <a:off x="3033712" y="3552092"/>
            <a:ext cx="6124575" cy="1743075"/>
          </a:xfrm>
          <a:prstGeom prst="rect">
            <a:avLst/>
          </a:prstGeom>
        </p:spPr>
      </p:pic>
    </p:spTree>
    <p:extLst>
      <p:ext uri="{BB962C8B-B14F-4D97-AF65-F5344CB8AC3E}">
        <p14:creationId xmlns:p14="http://schemas.microsoft.com/office/powerpoint/2010/main" val="2643584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7" y="304799"/>
            <a:ext cx="8680939"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Conclusion</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35</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p:sp>
        <p:nvSpPr>
          <p:cNvPr id="8" name="文本框 7">
            <a:extLst>
              <a:ext uri="{FF2B5EF4-FFF2-40B4-BE49-F238E27FC236}">
                <a16:creationId xmlns:a16="http://schemas.microsoft.com/office/drawing/2014/main" id="{6D821C28-1D0E-92FA-52CD-692B18091FC0}"/>
              </a:ext>
            </a:extLst>
          </p:cNvPr>
          <p:cNvSpPr txBox="1"/>
          <p:nvPr/>
        </p:nvSpPr>
        <p:spPr>
          <a:xfrm>
            <a:off x="375138" y="889574"/>
            <a:ext cx="11667928" cy="3059235"/>
          </a:xfrm>
          <a:prstGeom prst="rect">
            <a:avLst/>
          </a:prstGeom>
          <a:noFill/>
        </p:spPr>
        <p:txBody>
          <a:bodyPr wrap="square" rtlCol="0">
            <a:spAutoFit/>
          </a:bodyPr>
          <a:lstStyle/>
          <a:p>
            <a:pPr marL="800100" lvl="1"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introduced </a:t>
            </a:r>
            <a:r>
              <a:rPr kumimoji="1" lang="en-US" altLang="zh-CN" sz="2000" b="1" dirty="0">
                <a:latin typeface="Arial" panose="020B0604020202020204" pitchFamily="34" charset="0"/>
                <a:cs typeface="Arial" panose="020B0604020202020204" pitchFamily="34" charset="0"/>
              </a:rPr>
              <a:t>self-correctors</a:t>
            </a:r>
            <a:r>
              <a:rPr kumimoji="1" lang="en-US" altLang="zh-CN" sz="2000" dirty="0">
                <a:latin typeface="Arial" panose="020B0604020202020204" pitchFamily="34" charset="0"/>
                <a:cs typeface="Arial" panose="020B0604020202020204" pitchFamily="34" charset="0"/>
              </a:rPr>
              <a:t>, a class of models that decompose generation into initial generation and correction steps</a:t>
            </a:r>
          </a:p>
          <a:p>
            <a:pPr marL="800100" lvl="1"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presented </a:t>
            </a:r>
            <a:r>
              <a:rPr kumimoji="1" lang="en-US" altLang="zh-CN" sz="2000" b="1" dirty="0">
                <a:latin typeface="Arial" panose="020B0604020202020204" pitchFamily="34" charset="0"/>
                <a:cs typeface="Arial" panose="020B0604020202020204" pitchFamily="34" charset="0"/>
              </a:rPr>
              <a:t>a simple, general procedure for training the corrector</a:t>
            </a:r>
            <a:r>
              <a:rPr kumimoji="1" lang="en-US" altLang="zh-CN" sz="2000" dirty="0">
                <a:latin typeface="Arial" panose="020B0604020202020204" pitchFamily="34" charset="0"/>
                <a:cs typeface="Arial" panose="020B0604020202020204" pitchFamily="34" charset="0"/>
              </a:rPr>
              <a:t>, and find that self-correction is applicable and effective for improving performance, and controlling the outputs of both small and large generators</a:t>
            </a:r>
          </a:p>
          <a:p>
            <a:pPr marL="800100" lvl="1" indent="-342900">
              <a:lnSpc>
                <a:spcPct val="14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provides a promising mechanism for using </a:t>
            </a:r>
            <a:r>
              <a:rPr kumimoji="1" lang="en-US" altLang="zh-CN" sz="2000" b="1" dirty="0">
                <a:latin typeface="Arial" panose="020B0604020202020204" pitchFamily="34" charset="0"/>
                <a:cs typeface="Arial" panose="020B0604020202020204" pitchFamily="34" charset="0"/>
              </a:rPr>
              <a:t>natural language feedback </a:t>
            </a:r>
            <a:r>
              <a:rPr kumimoji="1" lang="en-US" altLang="zh-CN" sz="2000" dirty="0">
                <a:latin typeface="Arial" panose="020B0604020202020204" pitchFamily="34" charset="0"/>
                <a:cs typeface="Arial" panose="020B0604020202020204" pitchFamily="34" charset="0"/>
              </a:rPr>
              <a:t>to improve generation, opening many avenues for future work</a:t>
            </a:r>
          </a:p>
        </p:txBody>
      </p:sp>
    </p:spTree>
    <p:extLst>
      <p:ext uri="{BB962C8B-B14F-4D97-AF65-F5344CB8AC3E}">
        <p14:creationId xmlns:p14="http://schemas.microsoft.com/office/powerpoint/2010/main" val="2490400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8" y="304799"/>
            <a:ext cx="6132540"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Introduction</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4</a:t>
            </a:fld>
            <a:endParaRPr kumimoji="1" lang="zh-CN" altLang="en-US"/>
          </a:p>
        </p:txBody>
      </p:sp>
      <p:sp>
        <p:nvSpPr>
          <p:cNvPr id="10" name="文本框 9">
            <a:extLst>
              <a:ext uri="{FF2B5EF4-FFF2-40B4-BE49-F238E27FC236}">
                <a16:creationId xmlns:a16="http://schemas.microsoft.com/office/drawing/2014/main" id="{65FF5773-740C-AF4C-B82B-92BE13BACC86}"/>
              </a:ext>
            </a:extLst>
          </p:cNvPr>
          <p:cNvSpPr txBox="1"/>
          <p:nvPr/>
        </p:nvSpPr>
        <p:spPr>
          <a:xfrm>
            <a:off x="375138" y="889574"/>
            <a:ext cx="11667928" cy="2478114"/>
          </a:xfrm>
          <a:prstGeom prst="rect">
            <a:avLst/>
          </a:prstGeom>
          <a:noFill/>
        </p:spPr>
        <p:txBody>
          <a:bodyPr wrap="square" rtlCol="0">
            <a:spAutoFit/>
          </a:bodyPr>
          <a:lstStyle/>
          <a:p>
            <a:pPr marL="742950" lvl="1" indent="-285750">
              <a:lnSpc>
                <a:spcPct val="200000"/>
              </a:lnSpc>
              <a:buFont typeface="Arial" panose="020B0604020202020204" pitchFamily="34" charset="0"/>
              <a:buChar char="•"/>
            </a:pPr>
            <a:r>
              <a:rPr kumimoji="1" lang="en-US" altLang="zh-CN" sz="1600" b="1" dirty="0">
                <a:latin typeface="Arial" panose="020B0604020202020204" pitchFamily="34" charset="0"/>
                <a:cs typeface="Arial" panose="020B0604020202020204" pitchFamily="34" charset="0"/>
              </a:rPr>
              <a:t>Central principle:</a:t>
            </a:r>
          </a:p>
          <a:p>
            <a:pPr marL="1200150" lvl="2" indent="-285750">
              <a:lnSpc>
                <a:spcPct val="200000"/>
              </a:lnSpc>
              <a:buFont typeface="Arial" panose="020B0604020202020204" pitchFamily="34" charset="0"/>
              <a:buChar char="•"/>
            </a:pPr>
            <a:r>
              <a:rPr kumimoji="1" lang="en-US" altLang="zh-CN" sz="1600" dirty="0">
                <a:latin typeface="Arial" panose="020B0604020202020204" pitchFamily="34" charset="0"/>
                <a:cs typeface="Arial" panose="020B0604020202020204" pitchFamily="34" charset="0"/>
              </a:rPr>
              <a:t>the </a:t>
            </a:r>
            <a:r>
              <a:rPr kumimoji="1" lang="en-US" altLang="zh-CN" sz="1600" b="1" dirty="0">
                <a:latin typeface="Arial" panose="020B0604020202020204" pitchFamily="34" charset="0"/>
                <a:cs typeface="Arial" panose="020B0604020202020204" pitchFamily="34" charset="0"/>
              </a:rPr>
              <a:t>base generator </a:t>
            </a:r>
            <a:r>
              <a:rPr kumimoji="1" lang="en-US" altLang="zh-CN" sz="1600" dirty="0">
                <a:latin typeface="Arial" panose="020B0604020202020204" pitchFamily="34" charset="0"/>
                <a:cs typeface="Arial" panose="020B0604020202020204" pitchFamily="34" charset="0"/>
              </a:rPr>
              <a:t>produces a reasonable initial hypothesis but does not need to solve the task in one pass</a:t>
            </a:r>
          </a:p>
          <a:p>
            <a:pPr marL="1200150" lvl="2" indent="-285750">
              <a:lnSpc>
                <a:spcPct val="200000"/>
              </a:lnSpc>
              <a:buFont typeface="Arial" panose="020B0604020202020204" pitchFamily="34" charset="0"/>
              <a:buChar char="•"/>
            </a:pPr>
            <a:r>
              <a:rPr kumimoji="1" lang="en-US" altLang="zh-CN" sz="1600" dirty="0">
                <a:latin typeface="Arial" panose="020B0604020202020204" pitchFamily="34" charset="0"/>
                <a:cs typeface="Arial" panose="020B0604020202020204" pitchFamily="34" charset="0"/>
              </a:rPr>
              <a:t>the </a:t>
            </a:r>
            <a:r>
              <a:rPr kumimoji="1" lang="en-US" altLang="zh-CN" sz="1600" b="1" dirty="0">
                <a:latin typeface="Arial" panose="020B0604020202020204" pitchFamily="34" charset="0"/>
                <a:cs typeface="Arial" panose="020B0604020202020204" pitchFamily="34" charset="0"/>
              </a:rPr>
              <a:t>corrector </a:t>
            </a:r>
            <a:r>
              <a:rPr kumimoji="1" lang="en-US" altLang="zh-CN" sz="1600" dirty="0">
                <a:latin typeface="Arial" panose="020B0604020202020204" pitchFamily="34" charset="0"/>
                <a:cs typeface="Arial" panose="020B0604020202020204" pitchFamily="34" charset="0"/>
              </a:rPr>
              <a:t>is trained to make up the difference between the hypothesis and an optimal solution</a:t>
            </a:r>
          </a:p>
          <a:p>
            <a:pPr marL="742950" lvl="1" indent="-285750">
              <a:lnSpc>
                <a:spcPct val="200000"/>
              </a:lnSpc>
              <a:buFont typeface="Arial" panose="020B0604020202020204" pitchFamily="34" charset="0"/>
              <a:buChar char="•"/>
            </a:pPr>
            <a:r>
              <a:rPr kumimoji="1" lang="en-US" altLang="zh-CN" sz="1600" dirty="0">
                <a:latin typeface="Arial" panose="020B0604020202020204" pitchFamily="34" charset="0"/>
                <a:cs typeface="Arial" panose="020B0604020202020204" pitchFamily="34" charset="0"/>
              </a:rPr>
              <a:t>Neither the generator nor the corrector must solve the full task in one pass, and the corrector can be applied multiple times to iteratively improve the output</a:t>
            </a:r>
          </a:p>
        </p:txBody>
      </p:sp>
      <p:pic>
        <p:nvPicPr>
          <p:cNvPr id="5" name="图片 4">
            <a:extLst>
              <a:ext uri="{FF2B5EF4-FFF2-40B4-BE49-F238E27FC236}">
                <a16:creationId xmlns:a16="http://schemas.microsoft.com/office/drawing/2014/main" id="{FF9FD41F-109D-3FA6-50D7-40810BAA25F0}"/>
              </a:ext>
            </a:extLst>
          </p:cNvPr>
          <p:cNvPicPr>
            <a:picLocks noChangeAspect="1"/>
          </p:cNvPicPr>
          <p:nvPr/>
        </p:nvPicPr>
        <p:blipFill>
          <a:blip r:embed="rId3"/>
          <a:stretch>
            <a:fillRect/>
          </a:stretch>
        </p:blipFill>
        <p:spPr>
          <a:xfrm>
            <a:off x="2131493" y="3613114"/>
            <a:ext cx="7929013" cy="2848476"/>
          </a:xfrm>
          <a:prstGeom prst="rect">
            <a:avLst/>
          </a:prstGeom>
        </p:spPr>
      </p:pic>
    </p:spTree>
    <p:extLst>
      <p:ext uri="{BB962C8B-B14F-4D97-AF65-F5344CB8AC3E}">
        <p14:creationId xmlns:p14="http://schemas.microsoft.com/office/powerpoint/2010/main" val="3169728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8" y="304799"/>
            <a:ext cx="6132540"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Approach</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5</a:t>
            </a:fld>
            <a:endParaRPr kumimoji="1"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4418325"/>
              </a:xfrm>
              <a:prstGeom prst="rect">
                <a:avLst/>
              </a:prstGeom>
              <a:noFill/>
            </p:spPr>
            <p:txBody>
              <a:bodyPr wrap="square" rtlCol="0">
                <a:spAutoFit/>
              </a:bodyPr>
              <a:lstStyle/>
              <a:p>
                <a:pPr marL="742950" lvl="1" indent="-28575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A typical autoregressive text generator e.g. GPT-3 maps an input prompt to a distribution over outputs: </a:t>
                </a:r>
                <a14:m>
                  <m:oMath xmlns:m="http://schemas.openxmlformats.org/officeDocument/2006/math">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𝑝</m:t>
                        </m:r>
                      </m:e>
                      <m:sub>
                        <m:r>
                          <a:rPr kumimoji="1" lang="en-US" altLang="zh-CN" sz="2000" b="0" i="1" smtClean="0">
                            <a:latin typeface="Cambria Math" panose="02040503050406030204" pitchFamily="18" charset="0"/>
                            <a:cs typeface="Arial" panose="020B0604020202020204" pitchFamily="34" charset="0"/>
                          </a:rPr>
                          <m:t>0</m:t>
                        </m:r>
                      </m:sub>
                    </m:sSub>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𝑥</m:t>
                    </m:r>
                    <m:r>
                      <a:rPr kumimoji="1" lang="en-US" altLang="zh-CN" sz="2000" b="0" i="1" smtClean="0">
                        <a:latin typeface="Cambria Math" panose="02040503050406030204" pitchFamily="18" charset="0"/>
                        <a:cs typeface="Arial" panose="020B0604020202020204" pitchFamily="34" charset="0"/>
                      </a:rPr>
                      <m:t>)</m:t>
                    </m:r>
                  </m:oMath>
                </a14:m>
                <a:endParaRPr kumimoji="1" lang="en-US" altLang="zh-CN" sz="2000" dirty="0">
                  <a:latin typeface="Arial" panose="020B0604020202020204" pitchFamily="34" charset="0"/>
                  <a:cs typeface="Arial" panose="020B0604020202020204" pitchFamily="34" charset="0"/>
                </a:endParaRPr>
              </a:p>
              <a:p>
                <a:pPr marL="742950" lvl="1" indent="-28575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decomposes this generator into two modules, a base generator and a corrector: </a:t>
                </a:r>
                <a14:m>
                  <m:oMath xmlns:m="http://schemas.openxmlformats.org/officeDocument/2006/math">
                    <m:r>
                      <a:rPr kumimoji="1" lang="en-US" altLang="zh-CN" sz="2000" b="0" i="1" smtClean="0">
                        <a:latin typeface="Cambria Math" panose="02040503050406030204" pitchFamily="18" charset="0"/>
                        <a:cs typeface="Arial" panose="020B0604020202020204" pitchFamily="34" charset="0"/>
                      </a:rPr>
                      <m:t>𝑝</m:t>
                    </m:r>
                    <m:d>
                      <m:dPr>
                        <m:ctrlPr>
                          <a:rPr kumimoji="1" lang="en-US" altLang="zh-CN" sz="2000" b="0" i="1" smtClean="0">
                            <a:latin typeface="Cambria Math" panose="02040503050406030204" pitchFamily="18" charset="0"/>
                            <a:cs typeface="Arial" panose="020B0604020202020204" pitchFamily="34" charset="0"/>
                          </a:rPr>
                        </m:ctrlPr>
                      </m:dPr>
                      <m:e>
                        <m:r>
                          <a:rPr kumimoji="1" lang="en-US" altLang="zh-CN" sz="2000" b="0" i="1" smtClean="0">
                            <a:latin typeface="Cambria Math" panose="02040503050406030204" pitchFamily="18" charset="0"/>
                            <a:cs typeface="Arial" panose="020B0604020202020204" pitchFamily="34" charset="0"/>
                          </a:rPr>
                          <m:t>𝑦</m:t>
                        </m:r>
                      </m:e>
                      <m:e>
                        <m:r>
                          <a:rPr kumimoji="1" lang="en-US" altLang="zh-CN" sz="2000" b="0" i="1" smtClean="0">
                            <a:latin typeface="Cambria Math" panose="02040503050406030204" pitchFamily="18" charset="0"/>
                            <a:cs typeface="Arial" panose="020B0604020202020204" pitchFamily="34" charset="0"/>
                          </a:rPr>
                          <m:t>𝑥</m:t>
                        </m:r>
                      </m:e>
                    </m:d>
                    <m:r>
                      <a:rPr kumimoji="1" lang="en-US" altLang="zh-CN" sz="2000" b="0" i="1" smtClean="0">
                        <a:latin typeface="Cambria Math" panose="02040503050406030204" pitchFamily="18" charset="0"/>
                        <a:cs typeface="Arial" panose="020B0604020202020204" pitchFamily="34" charset="0"/>
                      </a:rPr>
                      <m:t>=</m:t>
                    </m:r>
                    <m:nary>
                      <m:naryPr>
                        <m:chr m:val="∑"/>
                        <m:supHide m:val="on"/>
                        <m:ctrlPr>
                          <a:rPr kumimoji="1" lang="en-US" altLang="zh-CN" sz="2000" b="0" i="1" smtClean="0">
                            <a:latin typeface="Cambria Math" panose="02040503050406030204" pitchFamily="18" charset="0"/>
                            <a:cs typeface="Arial" panose="020B0604020202020204" pitchFamily="34" charset="0"/>
                          </a:rPr>
                        </m:ctrlPr>
                      </m:naryPr>
                      <m:sub>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cs typeface="Arial" panose="020B0604020202020204" pitchFamily="34" charset="0"/>
                              </a:rPr>
                              <m:t>0</m:t>
                            </m:r>
                          </m:sub>
                        </m:sSub>
                      </m:sub>
                      <m:sup/>
                      <m:e>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𝑝</m:t>
                            </m:r>
                          </m:e>
                          <m:sub>
                            <m:r>
                              <a:rPr kumimoji="1" lang="en-US" altLang="zh-CN" sz="2000" b="0" i="1" smtClean="0">
                                <a:latin typeface="Cambria Math" panose="02040503050406030204" pitchFamily="18" charset="0"/>
                                <a:cs typeface="Arial" panose="020B0604020202020204" pitchFamily="34" charset="0"/>
                              </a:rPr>
                              <m:t>0</m:t>
                            </m:r>
                          </m:sub>
                        </m:sSub>
                        <m:d>
                          <m:dPr>
                            <m:ctrlPr>
                              <a:rPr kumimoji="1" lang="en-US" altLang="zh-CN" sz="2000" b="0" i="1" smtClean="0">
                                <a:latin typeface="Cambria Math" panose="02040503050406030204" pitchFamily="18" charset="0"/>
                                <a:cs typeface="Arial" panose="020B0604020202020204" pitchFamily="34" charset="0"/>
                              </a:rPr>
                            </m:ctrlPr>
                          </m:dPr>
                          <m:e>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cs typeface="Arial" panose="020B0604020202020204" pitchFamily="34" charset="0"/>
                                  </a:rPr>
                                  <m:t>0</m:t>
                                </m:r>
                              </m:sub>
                            </m:sSub>
                          </m:e>
                          <m:e>
                            <m:r>
                              <a:rPr kumimoji="1" lang="en-US" altLang="zh-CN" sz="2000" b="0" i="1" smtClean="0">
                                <a:latin typeface="Cambria Math" panose="02040503050406030204" pitchFamily="18" charset="0"/>
                                <a:cs typeface="Arial" panose="020B0604020202020204" pitchFamily="34" charset="0"/>
                              </a:rPr>
                              <m:t>𝑥</m:t>
                            </m:r>
                          </m:e>
                        </m:d>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𝑝</m:t>
                            </m:r>
                          </m:e>
                          <m:sub>
                            <m:r>
                              <a:rPr kumimoji="1" lang="en-US" altLang="zh-CN" sz="2000" b="0" i="1" smtClean="0">
                                <a:latin typeface="Cambria Math" panose="02040503050406030204" pitchFamily="18" charset="0"/>
                                <a:cs typeface="Arial" panose="020B0604020202020204" pitchFamily="34" charset="0"/>
                              </a:rPr>
                              <m:t>𝜃</m:t>
                            </m:r>
                          </m:sub>
                        </m:sSub>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cs typeface="Arial" panose="020B0604020202020204" pitchFamily="34" charset="0"/>
                          </a:rPr>
                          <m:t>|</m:t>
                        </m:r>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cs typeface="Arial" panose="020B0604020202020204" pitchFamily="34" charset="0"/>
                              </a:rPr>
                              <m:t>0</m:t>
                            </m:r>
                          </m:sub>
                        </m:sSub>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𝑥</m:t>
                        </m:r>
                        <m:r>
                          <a:rPr kumimoji="1" lang="en-US" altLang="zh-CN" sz="2000" b="0" i="1" smtClean="0">
                            <a:latin typeface="Cambria Math" panose="02040503050406030204" pitchFamily="18" charset="0"/>
                            <a:cs typeface="Arial" panose="020B0604020202020204" pitchFamily="34" charset="0"/>
                          </a:rPr>
                          <m:t>)</m:t>
                        </m:r>
                      </m:e>
                    </m:nary>
                  </m:oMath>
                </a14:m>
                <a:endParaRPr kumimoji="1" lang="en-US" altLang="zh-CN" sz="2000" dirty="0">
                  <a:latin typeface="Arial" panose="020B0604020202020204" pitchFamily="34" charset="0"/>
                  <a:cs typeface="Arial" panose="020B0604020202020204" pitchFamily="34" charset="0"/>
                </a:endParaRPr>
              </a:p>
              <a:p>
                <a:pPr marL="742950" lvl="1" indent="-28575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In practice, the corrector can be applied multiple times: </a:t>
                </a:r>
              </a:p>
              <a:p>
                <a:pPr marL="1200150" lvl="2" indent="-285750">
                  <a:lnSpc>
                    <a:spcPct val="200000"/>
                  </a:lnSpc>
                  <a:buFont typeface="Arial" panose="020B0604020202020204" pitchFamily="34" charset="0"/>
                  <a:buChar char="•"/>
                </a:pPr>
                <a14:m>
                  <m:oMath xmlns:m="http://schemas.openxmlformats.org/officeDocument/2006/math">
                    <m:r>
                      <a:rPr kumimoji="1" lang="en-US" altLang="zh-CN" sz="2000" b="0" i="1" smtClean="0">
                        <a:latin typeface="Cambria Math" panose="02040503050406030204" pitchFamily="18" charset="0"/>
                        <a:cs typeface="Arial" panose="020B0604020202020204" pitchFamily="34" charset="0"/>
                      </a:rPr>
                      <m:t>𝑝</m:t>
                    </m:r>
                    <m:d>
                      <m:dPr>
                        <m:ctrlPr>
                          <a:rPr kumimoji="1" lang="en-US" altLang="zh-CN" sz="2000" b="0" i="1" smtClean="0">
                            <a:latin typeface="Cambria Math" panose="02040503050406030204" pitchFamily="18" charset="0"/>
                            <a:cs typeface="Arial" panose="020B0604020202020204" pitchFamily="34" charset="0"/>
                          </a:rPr>
                        </m:ctrlPr>
                      </m:dPr>
                      <m:e>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cs typeface="Arial" panose="020B0604020202020204" pitchFamily="34" charset="0"/>
                              </a:rPr>
                              <m:t>𝑇</m:t>
                            </m:r>
                          </m:sub>
                        </m:sSub>
                      </m:e>
                      <m:e>
                        <m:r>
                          <a:rPr kumimoji="1" lang="en-US" altLang="zh-CN" sz="2000" b="0" i="1" smtClean="0">
                            <a:latin typeface="Cambria Math" panose="02040503050406030204" pitchFamily="18" charset="0"/>
                            <a:cs typeface="Arial" panose="020B0604020202020204" pitchFamily="34" charset="0"/>
                          </a:rPr>
                          <m:t>𝑥</m:t>
                        </m:r>
                      </m:e>
                    </m:d>
                    <m:r>
                      <a:rPr kumimoji="1" lang="en-US" altLang="zh-CN" sz="2000" b="0" i="1" smtClean="0">
                        <a:latin typeface="Cambria Math" panose="02040503050406030204" pitchFamily="18" charset="0"/>
                        <a:cs typeface="Arial" panose="020B0604020202020204" pitchFamily="34" charset="0"/>
                      </a:rPr>
                      <m:t>=</m:t>
                    </m:r>
                    <m:nary>
                      <m:naryPr>
                        <m:chr m:val="∑"/>
                        <m:supHide m:val="on"/>
                        <m:ctrlPr>
                          <a:rPr kumimoji="1" lang="en-US" altLang="zh-CN" sz="2000" b="0" i="1" smtClean="0">
                            <a:latin typeface="Cambria Math" panose="02040503050406030204" pitchFamily="18" charset="0"/>
                            <a:cs typeface="Arial" panose="020B0604020202020204" pitchFamily="34" charset="0"/>
                          </a:rPr>
                        </m:ctrlPr>
                      </m:naryPr>
                      <m:sub>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cs typeface="Arial" panose="020B0604020202020204" pitchFamily="34" charset="0"/>
                              </a:rPr>
                              <m:t>0</m:t>
                            </m:r>
                          </m:sub>
                        </m:sSub>
                      </m:sub>
                      <m:sup/>
                      <m:e>
                        <m:nary>
                          <m:naryPr>
                            <m:chr m:val="∑"/>
                            <m:supHide m:val="on"/>
                            <m:ctrlPr>
                              <a:rPr kumimoji="1" lang="en-US" altLang="zh-CN" sz="2000" b="0" i="1" smtClean="0">
                                <a:latin typeface="Cambria Math" panose="02040503050406030204" pitchFamily="18" charset="0"/>
                                <a:cs typeface="Arial" panose="020B0604020202020204" pitchFamily="34" charset="0"/>
                              </a:rPr>
                            </m:ctrlPr>
                          </m:naryPr>
                          <m:sub>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cs typeface="Arial" panose="020B0604020202020204" pitchFamily="34" charset="0"/>
                                  </a:rPr>
                                  <m:t>1</m:t>
                                </m:r>
                              </m:sub>
                            </m:sSub>
                          </m:sub>
                          <m:sup/>
                          <m:e>
                            <m:r>
                              <a:rPr kumimoji="1" lang="en-US" altLang="zh-CN" sz="2000" b="0" i="1" smtClean="0">
                                <a:latin typeface="Cambria Math" panose="02040503050406030204" pitchFamily="18" charset="0"/>
                                <a:cs typeface="Arial" panose="020B0604020202020204" pitchFamily="34" charset="0"/>
                              </a:rPr>
                              <m:t>…</m:t>
                            </m:r>
                            <m:nary>
                              <m:naryPr>
                                <m:chr m:val="∑"/>
                                <m:supHide m:val="on"/>
                                <m:ctrlPr>
                                  <a:rPr kumimoji="1" lang="en-US" altLang="zh-CN" sz="2000" b="0" i="1" smtClean="0">
                                    <a:latin typeface="Cambria Math" panose="02040503050406030204" pitchFamily="18" charset="0"/>
                                    <a:cs typeface="Arial" panose="020B0604020202020204" pitchFamily="34" charset="0"/>
                                  </a:rPr>
                                </m:ctrlPr>
                              </m:naryPr>
                              <m:sub>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cs typeface="Arial" panose="020B0604020202020204" pitchFamily="34" charset="0"/>
                                      </a:rPr>
                                      <m:t>𝑡</m:t>
                                    </m:r>
                                    <m:r>
                                      <a:rPr kumimoji="1" lang="en-US" altLang="zh-CN" sz="2000" b="0" i="1" smtClean="0">
                                        <a:latin typeface="Cambria Math" panose="02040503050406030204" pitchFamily="18" charset="0"/>
                                        <a:cs typeface="Arial" panose="020B0604020202020204" pitchFamily="34" charset="0"/>
                                      </a:rPr>
                                      <m:t>−1</m:t>
                                    </m:r>
                                  </m:sub>
                                </m:sSub>
                              </m:sub>
                              <m:sup/>
                              <m:e>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𝑝</m:t>
                                    </m:r>
                                  </m:e>
                                  <m:sub>
                                    <m:r>
                                      <a:rPr kumimoji="1" lang="en-US" altLang="zh-CN" sz="2000" b="0" i="1" smtClean="0">
                                        <a:latin typeface="Cambria Math" panose="02040503050406030204" pitchFamily="18" charset="0"/>
                                        <a:cs typeface="Arial" panose="020B0604020202020204" pitchFamily="34" charset="0"/>
                                      </a:rPr>
                                      <m:t>0</m:t>
                                    </m:r>
                                  </m:sub>
                                </m:sSub>
                                <m:d>
                                  <m:dPr>
                                    <m:ctrlPr>
                                      <a:rPr kumimoji="1" lang="en-US" altLang="zh-CN" sz="2000" b="0" i="1" smtClean="0">
                                        <a:latin typeface="Cambria Math" panose="02040503050406030204" pitchFamily="18" charset="0"/>
                                        <a:cs typeface="Arial" panose="020B0604020202020204" pitchFamily="34" charset="0"/>
                                      </a:rPr>
                                    </m:ctrlPr>
                                  </m:dPr>
                                  <m:e>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cs typeface="Arial" panose="020B0604020202020204" pitchFamily="34" charset="0"/>
                                          </a:rPr>
                                          <m:t>0</m:t>
                                        </m:r>
                                      </m:sub>
                                    </m:sSub>
                                  </m:e>
                                  <m:e>
                                    <m:r>
                                      <a:rPr kumimoji="1" lang="en-US" altLang="zh-CN" sz="2000" b="0" i="1" smtClean="0">
                                        <a:latin typeface="Cambria Math" panose="02040503050406030204" pitchFamily="18" charset="0"/>
                                        <a:cs typeface="Arial" panose="020B0604020202020204" pitchFamily="34" charset="0"/>
                                      </a:rPr>
                                      <m:t>𝑥</m:t>
                                    </m:r>
                                  </m:e>
                                </m:d>
                                <m:sSub>
                                  <m:sSubPr>
                                    <m:ctrlPr>
                                      <a:rPr kumimoji="1" lang="en-US" altLang="zh-CN" sz="2000" b="0" i="1" smtClean="0">
                                        <a:latin typeface="Cambria Math" panose="02040503050406030204" pitchFamily="18" charset="0"/>
                                        <a:cs typeface="Arial" panose="020B0604020202020204" pitchFamily="34" charset="0"/>
                                      </a:rPr>
                                    </m:ctrlPr>
                                  </m:sSubPr>
                                  <m:e>
                                    <m:r>
                                      <m:rPr>
                                        <m:sty m:val="p"/>
                                      </m:rPr>
                                      <a:rPr kumimoji="1" lang="en-US" altLang="zh-CN" sz="2000" b="0" i="0" smtClean="0">
                                        <a:latin typeface="Cambria Math" panose="02040503050406030204" pitchFamily="18" charset="0"/>
                                        <a:cs typeface="Arial" panose="020B0604020202020204" pitchFamily="34" charset="0"/>
                                      </a:rPr>
                                      <m:t>Π</m:t>
                                    </m:r>
                                  </m:e>
                                  <m:sub>
                                    <m:r>
                                      <a:rPr kumimoji="1" lang="en-US" altLang="zh-CN" sz="2000" b="0" i="1" smtClean="0">
                                        <a:latin typeface="Cambria Math" panose="02040503050406030204" pitchFamily="18" charset="0"/>
                                        <a:cs typeface="Arial" panose="020B0604020202020204" pitchFamily="34" charset="0"/>
                                      </a:rPr>
                                      <m:t>𝑡</m:t>
                                    </m:r>
                                  </m:sub>
                                </m:sSub>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𝑝</m:t>
                                    </m:r>
                                  </m:e>
                                  <m:sub>
                                    <m:r>
                                      <a:rPr kumimoji="1" lang="en-US" altLang="zh-CN" sz="2000" b="0" i="1" smtClean="0">
                                        <a:latin typeface="Cambria Math" panose="02040503050406030204" pitchFamily="18" charset="0"/>
                                        <a:cs typeface="Arial" panose="020B0604020202020204" pitchFamily="34" charset="0"/>
                                      </a:rPr>
                                      <m:t>𝜃</m:t>
                                    </m:r>
                                  </m:sub>
                                </m:sSub>
                                <m:r>
                                  <a:rPr kumimoji="1" lang="en-US" altLang="zh-CN" sz="2000" b="0" i="1" smtClean="0">
                                    <a:latin typeface="Cambria Math" panose="02040503050406030204" pitchFamily="18" charset="0"/>
                                    <a:cs typeface="Arial" panose="020B0604020202020204" pitchFamily="34" charset="0"/>
                                  </a:rPr>
                                  <m:t>(</m:t>
                                </m:r>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cs typeface="Arial" panose="020B0604020202020204" pitchFamily="34" charset="0"/>
                                      </a:rPr>
                                      <m:t>𝑡</m:t>
                                    </m:r>
                                    <m:r>
                                      <a:rPr kumimoji="1" lang="en-US" altLang="zh-CN" sz="2000" b="0" i="1" smtClean="0">
                                        <a:latin typeface="Cambria Math" panose="02040503050406030204" pitchFamily="18" charset="0"/>
                                        <a:cs typeface="Arial" panose="020B0604020202020204" pitchFamily="34" charset="0"/>
                                      </a:rPr>
                                      <m:t>+1</m:t>
                                    </m:r>
                                  </m:sub>
                                </m:sSub>
                                <m:r>
                                  <a:rPr kumimoji="1" lang="en-US" altLang="zh-CN" sz="2000" b="0" i="1" smtClean="0">
                                    <a:latin typeface="Cambria Math" panose="02040503050406030204" pitchFamily="18" charset="0"/>
                                    <a:cs typeface="Arial" panose="020B0604020202020204" pitchFamily="34" charset="0"/>
                                  </a:rPr>
                                  <m:t>|</m:t>
                                </m:r>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cs typeface="Arial" panose="020B0604020202020204" pitchFamily="34" charset="0"/>
                                      </a:rPr>
                                      <m:t>𝑡</m:t>
                                    </m:r>
                                  </m:sub>
                                </m:sSub>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𝑥</m:t>
                                </m:r>
                                <m:r>
                                  <a:rPr kumimoji="1" lang="en-US" altLang="zh-CN" sz="2000" b="0" i="1" smtClean="0">
                                    <a:latin typeface="Cambria Math" panose="02040503050406030204" pitchFamily="18" charset="0"/>
                                    <a:cs typeface="Arial" panose="020B0604020202020204" pitchFamily="34" charset="0"/>
                                  </a:rPr>
                                  <m:t>)</m:t>
                                </m:r>
                              </m:e>
                            </m:nary>
                          </m:e>
                        </m:nary>
                      </m:e>
                    </m:nary>
                  </m:oMath>
                </a14:m>
                <a:endParaRPr kumimoji="1" lang="en-US" altLang="zh-CN" sz="2000" dirty="0">
                  <a:latin typeface="Arial" panose="020B0604020202020204" pitchFamily="34" charset="0"/>
                  <a:cs typeface="Arial" panose="020B0604020202020204" pitchFamily="34" charset="0"/>
                </a:endParaRPr>
              </a:p>
              <a:p>
                <a:pPr marL="742950" lvl="1" indent="-28575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Since our model can both generate and correct its generations, we call it a Self-Corrector</a:t>
                </a:r>
              </a:p>
            </p:txBody>
          </p:sp>
        </mc:Choice>
        <mc:Fallback xmlns="">
          <p:sp>
            <p:nvSpPr>
              <p:cNvPr id="6" name="文本框 5">
                <a:extLst>
                  <a:ext uri="{FF2B5EF4-FFF2-40B4-BE49-F238E27FC236}">
                    <a16:creationId xmlns:a16="http://schemas.microsoft.com/office/drawing/2014/main" id="{6712DF99-4476-676D-2300-CDBBA8FA4F5A}"/>
                  </a:ext>
                </a:extLst>
              </p:cNvPr>
              <p:cNvSpPr txBox="1">
                <a:spLocks noRot="1" noChangeAspect="1" noMove="1" noResize="1" noEditPoints="1" noAdjustHandles="1" noChangeArrowheads="1" noChangeShapeType="1" noTextEdit="1"/>
              </p:cNvSpPr>
              <p:nvPr/>
            </p:nvSpPr>
            <p:spPr>
              <a:xfrm>
                <a:off x="375138" y="889574"/>
                <a:ext cx="11667928" cy="4418325"/>
              </a:xfrm>
              <a:prstGeom prst="rect">
                <a:avLst/>
              </a:prstGeom>
              <a:blipFill>
                <a:blip r:embed="rId3"/>
                <a:stretch>
                  <a:fillRect b="-16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0894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8" y="304799"/>
            <a:ext cx="6132540"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Approach</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6</a:t>
            </a:fld>
            <a:endParaRPr kumimoji="1"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5593134"/>
              </a:xfrm>
              <a:prstGeom prst="rect">
                <a:avLst/>
              </a:prstGeom>
              <a:noFill/>
            </p:spPr>
            <p:txBody>
              <a:bodyPr wrap="square" rtlCol="0">
                <a:spAutoFit/>
              </a:bodyPr>
              <a:lstStyle/>
              <a:p>
                <a:pPr marL="742950" lvl="1" indent="-28575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Our model decouples generation and correction, allowing to </a:t>
                </a:r>
                <a:r>
                  <a:rPr kumimoji="1" lang="en-US" altLang="zh-CN" sz="2000" b="1" dirty="0">
                    <a:latin typeface="Arial" panose="020B0604020202020204" pitchFamily="34" charset="0"/>
                    <a:cs typeface="Arial" panose="020B0604020202020204" pitchFamily="34" charset="0"/>
                  </a:rPr>
                  <a:t>freely parameterize each module</a:t>
                </a:r>
              </a:p>
              <a:p>
                <a:pPr marL="1200150" lvl="2" indent="-28575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for instance, by prompting a single language model or using two different language models.</a:t>
                </a:r>
              </a:p>
              <a:p>
                <a:pPr marL="742950" lvl="1" indent="-28575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Since the generator and corrector are separated, we can keep the generator as a general purpose LM and train the corrector with </a:t>
                </a:r>
                <a:r>
                  <a:rPr kumimoji="1" lang="en-US" altLang="zh-CN" sz="2000" b="1" dirty="0">
                    <a:latin typeface="Arial" panose="020B0604020202020204" pitchFamily="34" charset="0"/>
                    <a:cs typeface="Arial" panose="020B0604020202020204" pitchFamily="34" charset="0"/>
                  </a:rPr>
                  <a:t>different objectives for different task requirements</a:t>
                </a:r>
              </a:p>
              <a:p>
                <a:pPr marL="742950" lvl="1" indent="-28575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The corrector can receive </a:t>
                </a:r>
                <a:r>
                  <a:rPr kumimoji="1" lang="en-US" altLang="zh-CN" sz="2000" b="1" dirty="0">
                    <a:latin typeface="Arial" panose="020B0604020202020204" pitchFamily="34" charset="0"/>
                    <a:cs typeface="Arial" panose="020B0604020202020204" pitchFamily="34" charset="0"/>
                  </a:rPr>
                  <a:t>explicit feedback </a:t>
                </a:r>
                <a:r>
                  <a:rPr kumimoji="1" lang="en-US" altLang="zh-CN" sz="2000" dirty="0">
                    <a:latin typeface="Arial" panose="020B0604020202020204" pitchFamily="34" charset="0"/>
                    <a:cs typeface="Arial" panose="020B0604020202020204" pitchFamily="34" charset="0"/>
                  </a:rPr>
                  <a:t>about intermediate generations to guide subsequent generations:</a:t>
                </a:r>
              </a:p>
              <a:p>
                <a:pPr marL="1200150" lvl="2" indent="-285750">
                  <a:lnSpc>
                    <a:spcPct val="200000"/>
                  </a:lnSpc>
                  <a:buFont typeface="Arial" panose="020B0604020202020204" pitchFamily="34" charset="0"/>
                  <a:buChar char="•"/>
                </a:pPr>
                <a14:m>
                  <m:oMath xmlns:m="http://schemas.openxmlformats.org/officeDocument/2006/math">
                    <m:r>
                      <a:rPr kumimoji="1" lang="en-US" altLang="zh-CN" sz="2000" b="0" i="1" smtClean="0">
                        <a:latin typeface="Cambria Math" panose="02040503050406030204" pitchFamily="18" charset="0"/>
                        <a:cs typeface="Arial" panose="020B0604020202020204" pitchFamily="34" charset="0"/>
                      </a:rPr>
                      <m:t>𝑝</m:t>
                    </m:r>
                    <m:d>
                      <m:dPr>
                        <m:ctrlPr>
                          <a:rPr kumimoji="1" lang="en-US" altLang="zh-CN" sz="2000" b="0" i="1" smtClean="0">
                            <a:latin typeface="Cambria Math" panose="02040503050406030204" pitchFamily="18" charset="0"/>
                            <a:cs typeface="Arial" panose="020B0604020202020204" pitchFamily="34" charset="0"/>
                          </a:rPr>
                        </m:ctrlPr>
                      </m:dPr>
                      <m:e>
                        <m:r>
                          <a:rPr kumimoji="1" lang="en-US" altLang="zh-CN" sz="2000" b="0" i="1" smtClean="0">
                            <a:latin typeface="Cambria Math" panose="02040503050406030204" pitchFamily="18" charset="0"/>
                            <a:cs typeface="Arial" panose="020B0604020202020204" pitchFamily="34" charset="0"/>
                          </a:rPr>
                          <m:t>𝑦</m:t>
                        </m:r>
                      </m:e>
                      <m:e>
                        <m:r>
                          <a:rPr kumimoji="1" lang="en-US" altLang="zh-CN" sz="2000" b="0" i="1" smtClean="0">
                            <a:latin typeface="Cambria Math" panose="02040503050406030204" pitchFamily="18" charset="0"/>
                            <a:cs typeface="Arial" panose="020B0604020202020204" pitchFamily="34" charset="0"/>
                          </a:rPr>
                          <m:t>𝑥</m:t>
                        </m:r>
                      </m:e>
                    </m:d>
                    <m:r>
                      <a:rPr kumimoji="1" lang="en-US" altLang="zh-CN" sz="2000" b="0" i="1" smtClean="0">
                        <a:latin typeface="Cambria Math" panose="02040503050406030204" pitchFamily="18" charset="0"/>
                        <a:cs typeface="Arial" panose="020B0604020202020204" pitchFamily="34" charset="0"/>
                      </a:rPr>
                      <m:t>=</m:t>
                    </m:r>
                    <m:nary>
                      <m:naryPr>
                        <m:chr m:val="∑"/>
                        <m:supHide m:val="on"/>
                        <m:ctrlPr>
                          <a:rPr kumimoji="1" lang="en-US" altLang="zh-CN" sz="2000" b="0" i="1" smtClean="0">
                            <a:latin typeface="Cambria Math" panose="02040503050406030204" pitchFamily="18" charset="0"/>
                            <a:cs typeface="Arial" panose="020B0604020202020204" pitchFamily="34" charset="0"/>
                          </a:rPr>
                        </m:ctrlPr>
                      </m:naryPr>
                      <m:sub>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cs typeface="Arial" panose="020B0604020202020204" pitchFamily="34" charset="0"/>
                              </a:rPr>
                              <m:t>0</m:t>
                            </m:r>
                          </m:sub>
                        </m:sSub>
                      </m:sub>
                      <m:sup/>
                      <m:e>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𝑝</m:t>
                            </m:r>
                          </m:e>
                          <m:sub>
                            <m:r>
                              <a:rPr kumimoji="1" lang="en-US" altLang="zh-CN" sz="2000" b="0" i="1" smtClean="0">
                                <a:latin typeface="Cambria Math" panose="02040503050406030204" pitchFamily="18" charset="0"/>
                                <a:cs typeface="Arial" panose="020B0604020202020204" pitchFamily="34" charset="0"/>
                              </a:rPr>
                              <m:t>0</m:t>
                            </m:r>
                          </m:sub>
                        </m:sSub>
                        <m:d>
                          <m:dPr>
                            <m:ctrlPr>
                              <a:rPr kumimoji="1" lang="en-US" altLang="zh-CN" sz="2000" b="0" i="1" smtClean="0">
                                <a:latin typeface="Cambria Math" panose="02040503050406030204" pitchFamily="18" charset="0"/>
                                <a:cs typeface="Arial" panose="020B0604020202020204" pitchFamily="34" charset="0"/>
                              </a:rPr>
                            </m:ctrlPr>
                          </m:dPr>
                          <m:e>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cs typeface="Arial" panose="020B0604020202020204" pitchFamily="34" charset="0"/>
                                  </a:rPr>
                                  <m:t>0</m:t>
                                </m:r>
                              </m:sub>
                            </m:sSub>
                          </m:e>
                          <m:e>
                            <m:r>
                              <a:rPr kumimoji="1" lang="en-US" altLang="zh-CN" sz="2000" b="0" i="1" smtClean="0">
                                <a:latin typeface="Cambria Math" panose="02040503050406030204" pitchFamily="18" charset="0"/>
                                <a:cs typeface="Arial" panose="020B0604020202020204" pitchFamily="34" charset="0"/>
                              </a:rPr>
                              <m:t>𝑥</m:t>
                            </m:r>
                          </m:e>
                        </m:d>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𝑝</m:t>
                            </m:r>
                          </m:e>
                          <m:sub>
                            <m:r>
                              <a:rPr kumimoji="1" lang="en-US" altLang="zh-CN" sz="2000" b="0" i="1" smtClean="0">
                                <a:latin typeface="Cambria Math" panose="02040503050406030204" pitchFamily="18" charset="0"/>
                                <a:cs typeface="Arial" panose="020B0604020202020204" pitchFamily="34" charset="0"/>
                              </a:rPr>
                              <m:t>𝜃</m:t>
                            </m:r>
                          </m:sub>
                        </m:sSub>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cs typeface="Arial" panose="020B0604020202020204" pitchFamily="34" charset="0"/>
                          </a:rPr>
                          <m:t>|</m:t>
                        </m:r>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cs typeface="Arial" panose="020B0604020202020204" pitchFamily="34" charset="0"/>
                              </a:rPr>
                              <m:t>0</m:t>
                            </m:r>
                          </m:sub>
                        </m:sSub>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𝑥</m:t>
                        </m:r>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𝑓</m:t>
                        </m:r>
                        <m:r>
                          <a:rPr kumimoji="1" lang="en-US" altLang="zh-CN" sz="2000" b="0" i="1" smtClean="0">
                            <a:latin typeface="Cambria Math" panose="02040503050406030204" pitchFamily="18" charset="0"/>
                            <a:cs typeface="Arial" panose="020B0604020202020204" pitchFamily="34" charset="0"/>
                          </a:rPr>
                          <m:t>(</m:t>
                        </m:r>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cs typeface="Arial" panose="020B0604020202020204" pitchFamily="34" charset="0"/>
                              </a:rPr>
                              <m:t>0</m:t>
                            </m:r>
                          </m:sub>
                        </m:sSub>
                        <m:r>
                          <a:rPr kumimoji="1" lang="en-US" altLang="zh-CN" sz="2000" b="0" i="1" smtClean="0">
                            <a:latin typeface="Cambria Math" panose="02040503050406030204" pitchFamily="18" charset="0"/>
                            <a:cs typeface="Arial" panose="020B0604020202020204" pitchFamily="34" charset="0"/>
                          </a:rPr>
                          <m:t>))</m:t>
                        </m:r>
                      </m:e>
                    </m:nary>
                  </m:oMath>
                </a14:m>
                <a:r>
                  <a:rPr kumimoji="1" lang="en-US" altLang="zh-CN" sz="2000" dirty="0">
                    <a:latin typeface="Arial" panose="020B0604020202020204" pitchFamily="34" charset="0"/>
                    <a:cs typeface="Arial" panose="020B0604020202020204" pitchFamily="34" charset="0"/>
                  </a:rPr>
                  <a:t>, where </a:t>
                </a:r>
                <a14:m>
                  <m:oMath xmlns:m="http://schemas.openxmlformats.org/officeDocument/2006/math">
                    <m:r>
                      <a:rPr kumimoji="1" lang="en-US" altLang="zh-CN" sz="2000" b="0" i="1" smtClean="0">
                        <a:latin typeface="Cambria Math" panose="02040503050406030204" pitchFamily="18" charset="0"/>
                        <a:cs typeface="Arial" panose="020B0604020202020204" pitchFamily="34" charset="0"/>
                      </a:rPr>
                      <m:t>𝑓</m:t>
                    </m:r>
                  </m:oMath>
                </a14:m>
                <a:r>
                  <a:rPr kumimoji="1" lang="en-US" altLang="zh-CN" sz="2000" dirty="0">
                    <a:latin typeface="Arial" panose="020B0604020202020204" pitchFamily="34" charset="0"/>
                    <a:cs typeface="Arial" panose="020B0604020202020204" pitchFamily="34" charset="0"/>
                  </a:rPr>
                  <a:t> is a the feedback</a:t>
                </a:r>
              </a:p>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mc:Choice>
        <mc:Fallback xmlns="">
          <p:sp>
            <p:nvSpPr>
              <p:cNvPr id="6" name="文本框 5">
                <a:extLst>
                  <a:ext uri="{FF2B5EF4-FFF2-40B4-BE49-F238E27FC236}">
                    <a16:creationId xmlns:a16="http://schemas.microsoft.com/office/drawing/2014/main" id="{6712DF99-4476-676D-2300-CDBBA8FA4F5A}"/>
                  </a:ext>
                </a:extLst>
              </p:cNvPr>
              <p:cNvSpPr txBox="1">
                <a:spLocks noRot="1" noChangeAspect="1" noMove="1" noResize="1" noEditPoints="1" noAdjustHandles="1" noChangeArrowheads="1" noChangeShapeType="1" noTextEdit="1"/>
              </p:cNvSpPr>
              <p:nvPr/>
            </p:nvSpPr>
            <p:spPr>
              <a:xfrm>
                <a:off x="375138" y="889574"/>
                <a:ext cx="11667928" cy="5593134"/>
              </a:xfrm>
              <a:prstGeom prst="rect">
                <a:avLst/>
              </a:prstGeom>
              <a:blipFill>
                <a:blip r:embed="rId3"/>
                <a:stretch>
                  <a:fillRect r="-3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1259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8" y="304799"/>
            <a:ext cx="6132540"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Approach: Learning a Corrector</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7</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5536837"/>
              </a:xfrm>
              <a:prstGeom prst="rect">
                <a:avLst/>
              </a:prstGeom>
              <a:noFill/>
            </p:spPr>
            <p:txBody>
              <a:bodyPr wrap="square" rtlCol="0">
                <a:spAutoFit/>
              </a:bodyPr>
              <a:lstStyle/>
              <a:p>
                <a:pPr marL="800100" lvl="1" indent="-34290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We design a new algorithm to train the corrector called self-corrective learning</a:t>
                </a:r>
              </a:p>
              <a:p>
                <a:pPr marL="1257300" lvl="2" indent="-34290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Collects a pool of generations, pairs them and selects pairs to update corrector</a:t>
                </a:r>
              </a:p>
              <a:p>
                <a:pPr marL="914400" lvl="1" indent="-457200">
                  <a:lnSpc>
                    <a:spcPct val="200000"/>
                  </a:lnSpc>
                  <a:buFont typeface="+mj-lt"/>
                  <a:buAutoNum type="arabicPeriod"/>
                </a:pPr>
                <a:r>
                  <a:rPr kumimoji="1" lang="en-US" altLang="zh-CN" sz="2000" b="1" dirty="0">
                    <a:latin typeface="Arial" panose="020B0604020202020204" pitchFamily="34" charset="0"/>
                    <a:cs typeface="Arial" panose="020B0604020202020204" pitchFamily="34" charset="0"/>
                  </a:rPr>
                  <a:t>Initialization</a:t>
                </a:r>
              </a:p>
              <a:p>
                <a:pPr marL="1371600" lvl="2" indent="-45720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A generator </a:t>
                </a:r>
                <a14:m>
                  <m:oMath xmlns:m="http://schemas.openxmlformats.org/officeDocument/2006/math">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𝑝</m:t>
                        </m:r>
                      </m:e>
                      <m:sub>
                        <m:r>
                          <a:rPr kumimoji="1" lang="en-US" altLang="zh-CN" sz="2000" b="0" i="1" smtClean="0">
                            <a:latin typeface="Cambria Math" panose="02040503050406030204" pitchFamily="18" charset="0"/>
                            <a:cs typeface="Arial" panose="020B0604020202020204" pitchFamily="34" charset="0"/>
                          </a:rPr>
                          <m:t>0</m:t>
                        </m:r>
                      </m:sub>
                    </m:sSub>
                    <m:d>
                      <m:dPr>
                        <m:ctrlPr>
                          <a:rPr kumimoji="1" lang="en-US" altLang="zh-CN" sz="2000" b="0" i="1" smtClean="0">
                            <a:latin typeface="Cambria Math" panose="02040503050406030204" pitchFamily="18" charset="0"/>
                            <a:cs typeface="Arial" panose="020B0604020202020204" pitchFamily="34" charset="0"/>
                          </a:rPr>
                        </m:ctrlPr>
                      </m:dPr>
                      <m:e>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𝑦</m:t>
                            </m:r>
                          </m:e>
                          <m:sub>
                            <m:r>
                              <a:rPr kumimoji="1" lang="en-US" altLang="zh-CN" sz="2000" b="0" i="1" smtClean="0">
                                <a:latin typeface="Cambria Math" panose="02040503050406030204" pitchFamily="18" charset="0"/>
                                <a:cs typeface="Arial" panose="020B0604020202020204" pitchFamily="34" charset="0"/>
                              </a:rPr>
                              <m:t>0</m:t>
                            </m:r>
                          </m:sub>
                        </m:sSub>
                      </m:e>
                      <m:e>
                        <m:r>
                          <a:rPr kumimoji="1" lang="en-US" altLang="zh-CN" sz="2000" b="0" i="1" smtClean="0">
                            <a:latin typeface="Cambria Math" panose="02040503050406030204" pitchFamily="18" charset="0"/>
                            <a:cs typeface="Arial" panose="020B0604020202020204" pitchFamily="34" charset="0"/>
                          </a:rPr>
                          <m:t>𝑥</m:t>
                        </m:r>
                      </m:e>
                    </m:d>
                  </m:oMath>
                </a14:m>
                <a:r>
                  <a:rPr kumimoji="1" lang="en-US" altLang="zh-CN" sz="2000" dirty="0">
                    <a:latin typeface="Arial" panose="020B0604020202020204" pitchFamily="34" charset="0"/>
                    <a:cs typeface="Arial" panose="020B0604020202020204" pitchFamily="34" charset="0"/>
                  </a:rPr>
                  <a:t>, a corrector </a:t>
                </a:r>
                <a14:m>
                  <m:oMath xmlns:m="http://schemas.openxmlformats.org/officeDocument/2006/math">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𝑝</m:t>
                        </m:r>
                      </m:e>
                      <m:sub>
                        <m:r>
                          <a:rPr kumimoji="1" lang="en-US" altLang="zh-CN" sz="2000" b="0" i="1" smtClean="0">
                            <a:latin typeface="Cambria Math" panose="02040503050406030204" pitchFamily="18" charset="0"/>
                            <a:cs typeface="Arial" panose="020B0604020202020204" pitchFamily="34" charset="0"/>
                          </a:rPr>
                          <m:t>𝜃</m:t>
                        </m:r>
                      </m:sub>
                    </m:sSub>
                    <m:d>
                      <m:dPr>
                        <m:ctrlPr>
                          <a:rPr kumimoji="1" lang="en-US" altLang="zh-CN" sz="2000" b="0" i="1" smtClean="0">
                            <a:latin typeface="Cambria Math" panose="02040503050406030204" pitchFamily="18" charset="0"/>
                            <a:cs typeface="Arial" panose="020B0604020202020204" pitchFamily="34" charset="0"/>
                          </a:rPr>
                        </m:ctrlPr>
                      </m:dPr>
                      <m:e>
                        <m:sSup>
                          <m:sSupPr>
                            <m:ctrlPr>
                              <a:rPr kumimoji="1" lang="en-US" altLang="zh-CN" sz="2000" b="0" i="1" smtClean="0">
                                <a:latin typeface="Cambria Math" panose="02040503050406030204" pitchFamily="18" charset="0"/>
                                <a:cs typeface="Arial" panose="020B0604020202020204" pitchFamily="34" charset="0"/>
                              </a:rPr>
                            </m:ctrlPr>
                          </m:sSupPr>
                          <m:e>
                            <m:r>
                              <a:rPr kumimoji="1" lang="en-US" altLang="zh-CN" sz="2000" b="0" i="1" smtClean="0">
                                <a:latin typeface="Cambria Math" panose="02040503050406030204" pitchFamily="18" charset="0"/>
                                <a:cs typeface="Arial" panose="020B0604020202020204" pitchFamily="34" charset="0"/>
                              </a:rPr>
                              <m:t>𝑦</m:t>
                            </m:r>
                          </m:e>
                          <m:sup>
                            <m:r>
                              <a:rPr kumimoji="1" lang="en-US" altLang="zh-CN" sz="2000" b="0" i="1" smtClean="0">
                                <a:latin typeface="Cambria Math" panose="02040503050406030204" pitchFamily="18" charset="0"/>
                                <a:cs typeface="Arial" panose="020B0604020202020204" pitchFamily="34" charset="0"/>
                              </a:rPr>
                              <m:t>′</m:t>
                            </m:r>
                          </m:sup>
                        </m:sSup>
                      </m:e>
                      <m:e>
                        <m:r>
                          <a:rPr kumimoji="1" lang="en-US" altLang="zh-CN" sz="2000" b="0" i="1" smtClean="0">
                            <a:latin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𝑥</m:t>
                        </m:r>
                      </m:e>
                    </m:d>
                  </m:oMath>
                </a14:m>
                <a:endParaRPr kumimoji="1" lang="en-US" altLang="zh-CN" sz="2000" b="0" dirty="0">
                  <a:latin typeface="Arial" panose="020B0604020202020204" pitchFamily="34" charset="0"/>
                  <a:cs typeface="Arial" panose="020B0604020202020204" pitchFamily="34" charset="0"/>
                </a:endParaRPr>
              </a:p>
              <a:p>
                <a:pPr marL="1371600" lvl="2" indent="-45720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A set of training prompts </a:t>
                </a:r>
                <a14:m>
                  <m:oMath xmlns:m="http://schemas.openxmlformats.org/officeDocument/2006/math">
                    <m:r>
                      <a:rPr kumimoji="1" lang="en-US" altLang="zh-CN" sz="2000" b="0" i="1" smtClean="0">
                        <a:latin typeface="Cambria Math" panose="02040503050406030204" pitchFamily="18" charset="0"/>
                        <a:cs typeface="Arial" panose="020B0604020202020204" pitchFamily="34" charset="0"/>
                      </a:rPr>
                      <m:t>𝑋</m:t>
                    </m:r>
                  </m:oMath>
                </a14:m>
                <a:r>
                  <a:rPr kumimoji="1" lang="en-US" altLang="zh-CN" sz="2000" b="0" dirty="0">
                    <a:latin typeface="Arial" panose="020B0604020202020204" pitchFamily="34" charset="0"/>
                    <a:cs typeface="Arial" panose="020B0604020202020204" pitchFamily="34" charset="0"/>
                  </a:rPr>
                  <a:t> (as generator’s input)</a:t>
                </a:r>
              </a:p>
              <a:p>
                <a:pPr marL="1371600" lvl="2" indent="-457200">
                  <a:lnSpc>
                    <a:spcPct val="200000"/>
                  </a:lnSpc>
                  <a:buFont typeface="Arial" panose="020B0604020202020204" pitchFamily="34" charset="0"/>
                  <a:buChar char="•"/>
                </a:pPr>
                <a:r>
                  <a:rPr kumimoji="1" lang="en-US" altLang="zh-CN" sz="2000" b="0" dirty="0">
                    <a:latin typeface="Arial" panose="020B0604020202020204" pitchFamily="34" charset="0"/>
                    <a:cs typeface="Arial" panose="020B0604020202020204" pitchFamily="34" charset="0"/>
                  </a:rPr>
                  <a:t>A value function </a:t>
                </a:r>
                <a14:m>
                  <m:oMath xmlns:m="http://schemas.openxmlformats.org/officeDocument/2006/math">
                    <m:r>
                      <a:rPr kumimoji="1" lang="en-US" altLang="zh-CN" sz="2000" b="0" i="1" smtClean="0">
                        <a:latin typeface="Cambria Math" panose="02040503050406030204" pitchFamily="18" charset="0"/>
                        <a:cs typeface="Arial" panose="020B0604020202020204" pitchFamily="34" charset="0"/>
                      </a:rPr>
                      <m:t>𝑣</m:t>
                    </m:r>
                    <m:r>
                      <a:rPr kumimoji="1" lang="en-US" altLang="zh-CN" sz="2000" b="0" i="1" smtClean="0">
                        <a:latin typeface="Cambria Math" panose="02040503050406030204" pitchFamily="18" charset="0"/>
                        <a:cs typeface="Arial" panose="020B0604020202020204" pitchFamily="34" charset="0"/>
                      </a:rPr>
                      <m:t>: </m:t>
                    </m:r>
                    <m:r>
                      <a:rPr kumimoji="1" lang="en-US" altLang="zh-CN" sz="2000" b="0" i="1" smtClean="0">
                        <a:latin typeface="Cambria Math" panose="02040503050406030204" pitchFamily="18" charset="0"/>
                        <a:cs typeface="Arial" panose="020B0604020202020204" pitchFamily="34" charset="0"/>
                      </a:rPr>
                      <m:t>𝑌</m:t>
                    </m:r>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𝑅</m:t>
                    </m:r>
                  </m:oMath>
                </a14:m>
                <a:r>
                  <a:rPr kumimoji="1" lang="en-US" altLang="zh-CN" sz="2000" b="0" dirty="0">
                    <a:latin typeface="Arial" panose="020B0604020202020204" pitchFamily="34" charset="0"/>
                    <a:cs typeface="Arial" panose="020B0604020202020204" pitchFamily="34" charset="0"/>
                  </a:rPr>
                  <a:t> (to measure generation’s quality)</a:t>
                </a:r>
              </a:p>
              <a:p>
                <a:pPr marL="1371600" lvl="2" indent="-457200">
                  <a:lnSpc>
                    <a:spcPct val="200000"/>
                  </a:lnSpc>
                  <a:buFont typeface="Arial" panose="020B0604020202020204" pitchFamily="34" charset="0"/>
                  <a:buChar char="•"/>
                </a:pPr>
                <a:r>
                  <a:rPr kumimoji="1" lang="en-US" altLang="zh-CN" sz="2000" b="0" dirty="0">
                    <a:latin typeface="Arial" panose="020B0604020202020204" pitchFamily="34" charset="0"/>
                    <a:cs typeface="Arial" panose="020B0604020202020204" pitchFamily="34" charset="0"/>
                  </a:rPr>
                  <a:t>Optionally, a additional feedback </a:t>
                </a:r>
                <a14:m>
                  <m:oMath xmlns:m="http://schemas.openxmlformats.org/officeDocument/2006/math">
                    <m:r>
                      <a:rPr kumimoji="1" lang="en-US" altLang="zh-CN" sz="2000" b="0" i="1" smtClean="0">
                        <a:latin typeface="Cambria Math" panose="02040503050406030204" pitchFamily="18" charset="0"/>
                        <a:cs typeface="Arial" panose="020B0604020202020204" pitchFamily="34" charset="0"/>
                      </a:rPr>
                      <m:t>𝑓</m:t>
                    </m:r>
                    <m:r>
                      <a:rPr kumimoji="1" lang="en-US" altLang="zh-CN" sz="2000" b="0" i="1" smtClean="0">
                        <a:latin typeface="Cambria Math" panose="02040503050406030204" pitchFamily="18" charset="0"/>
                        <a:cs typeface="Arial" panose="020B0604020202020204" pitchFamily="34" charset="0"/>
                      </a:rPr>
                      <m:t>: </m:t>
                    </m:r>
                    <m:r>
                      <a:rPr kumimoji="1" lang="en-US" altLang="zh-CN" sz="2000" b="0" i="1" smtClean="0">
                        <a:latin typeface="Cambria Math" panose="02040503050406030204" pitchFamily="18" charset="0"/>
                        <a:cs typeface="Arial" panose="020B0604020202020204" pitchFamily="34" charset="0"/>
                      </a:rPr>
                      <m:t>𝑌</m:t>
                    </m:r>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𝐹</m:t>
                    </m:r>
                  </m:oMath>
                </a14:m>
                <a:r>
                  <a:rPr kumimoji="1" lang="en-US" altLang="zh-CN" sz="2000" b="0" dirty="0">
                    <a:latin typeface="Arial" panose="020B0604020202020204" pitchFamily="34" charset="0"/>
                    <a:cs typeface="Arial" panose="020B0604020202020204" pitchFamily="34" charset="0"/>
                  </a:rPr>
                  <a:t>, where </a:t>
                </a:r>
                <a14:m>
                  <m:oMath xmlns:m="http://schemas.openxmlformats.org/officeDocument/2006/math">
                    <m:r>
                      <a:rPr kumimoji="1" lang="en-US" altLang="zh-CN" sz="2000" b="0" i="1" smtClean="0">
                        <a:latin typeface="Cambria Math" panose="02040503050406030204" pitchFamily="18" charset="0"/>
                        <a:cs typeface="Arial" panose="020B0604020202020204" pitchFamily="34" charset="0"/>
                      </a:rPr>
                      <m:t>𝐹</m:t>
                    </m:r>
                  </m:oMath>
                </a14:m>
                <a:r>
                  <a:rPr kumimoji="1" lang="en-US" altLang="zh-CN" sz="2000" b="0" dirty="0">
                    <a:latin typeface="Arial" panose="020B0604020202020204" pitchFamily="34" charset="0"/>
                    <a:cs typeface="Arial" panose="020B0604020202020204" pitchFamily="34" charset="0"/>
                  </a:rPr>
                  <a:t> is arbitrary</a:t>
                </a:r>
              </a:p>
              <a:p>
                <a:pPr marL="1371600" lvl="2" indent="-457200">
                  <a:lnSpc>
                    <a:spcPct val="200000"/>
                  </a:lnSpc>
                  <a:buFont typeface="Arial" panose="020B0604020202020204" pitchFamily="34" charset="0"/>
                  <a:buChar char="•"/>
                </a:pPr>
                <a:endParaRPr kumimoji="1" lang="en-US" altLang="zh-CN" sz="2000" b="0" dirty="0">
                  <a:latin typeface="Arial" panose="020B0604020202020204" pitchFamily="34" charset="0"/>
                  <a:cs typeface="Arial" panose="020B0604020202020204" pitchFamily="34" charset="0"/>
                </a:endParaRPr>
              </a:p>
              <a:p>
                <a:pPr marL="1371600" lvl="2" indent="-45720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mc:Choice>
        <mc:Fallback xmlns="">
          <p:sp>
            <p:nvSpPr>
              <p:cNvPr id="2" name="文本框 1">
                <a:extLst>
                  <a:ext uri="{FF2B5EF4-FFF2-40B4-BE49-F238E27FC236}">
                    <a16:creationId xmlns:a16="http://schemas.microsoft.com/office/drawing/2014/main" id="{155FFDE2-22A6-0B0C-34DD-FE427C798059}"/>
                  </a:ext>
                </a:extLst>
              </p:cNvPr>
              <p:cNvSpPr txBox="1">
                <a:spLocks noRot="1" noChangeAspect="1" noMove="1" noResize="1" noEditPoints="1" noAdjustHandles="1" noChangeArrowheads="1" noChangeShapeType="1" noTextEdit="1"/>
              </p:cNvSpPr>
              <p:nvPr/>
            </p:nvSpPr>
            <p:spPr>
              <a:xfrm>
                <a:off x="375138" y="889574"/>
                <a:ext cx="11667928" cy="553683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5398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8" y="304799"/>
            <a:ext cx="6132540"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Approach: Learning a Corrector</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8</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6231642"/>
              </a:xfrm>
              <a:prstGeom prst="rect">
                <a:avLst/>
              </a:prstGeom>
              <a:noFill/>
            </p:spPr>
            <p:txBody>
              <a:bodyPr wrap="square" rtlCol="0">
                <a:spAutoFit/>
              </a:bodyPr>
              <a:lstStyle/>
              <a:p>
                <a:pPr marL="914400" lvl="1" indent="-457200">
                  <a:lnSpc>
                    <a:spcPct val="200000"/>
                  </a:lnSpc>
                  <a:buFont typeface="+mj-lt"/>
                  <a:buAutoNum type="arabicPeriod"/>
                </a:pPr>
                <a:r>
                  <a:rPr kumimoji="1" lang="en-US" altLang="zh-CN" sz="2000" b="1" dirty="0">
                    <a:latin typeface="Arial" panose="020B0604020202020204" pitchFamily="34" charset="0"/>
                    <a:cs typeface="Arial" panose="020B0604020202020204" pitchFamily="34" charset="0"/>
                  </a:rPr>
                  <a:t>Initialization</a:t>
                </a:r>
              </a:p>
              <a:p>
                <a:pPr marL="1371600" lvl="2" indent="-457200">
                  <a:lnSpc>
                    <a:spcPct val="200000"/>
                  </a:lnSpc>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The algorithm initializes a </a:t>
                </a:r>
                <a:r>
                  <a:rPr kumimoji="1" lang="en-US" altLang="zh-CN" sz="2000" dirty="0" err="1">
                    <a:latin typeface="Arial" panose="020B0604020202020204" pitchFamily="34" charset="0"/>
                    <a:cs typeface="Arial" panose="020B0604020202020204" pitchFamily="34" charset="0"/>
                  </a:rPr>
                  <a:t>datapool</a:t>
                </a:r>
                <a:r>
                  <a:rPr kumimoji="1" lang="en-US" altLang="zh-CN" sz="2000" dirty="0">
                    <a:latin typeface="Arial" panose="020B0604020202020204" pitchFamily="34" charset="0"/>
                    <a:cs typeface="Arial" panose="020B0604020202020204" pitchFamily="34" charset="0"/>
                  </a:rPr>
                  <a:t> of (input, output, value, feedback) example by using the </a:t>
                </a:r>
                <a:r>
                  <a:rPr kumimoji="1" lang="en-US" altLang="zh-CN" sz="2000" b="1" dirty="0">
                    <a:latin typeface="Arial" panose="020B0604020202020204" pitchFamily="34" charset="0"/>
                    <a:cs typeface="Arial" panose="020B0604020202020204" pitchFamily="34" charset="0"/>
                  </a:rPr>
                  <a:t>generator</a:t>
                </a:r>
                <a:r>
                  <a:rPr kumimoji="1" lang="en-US" altLang="zh-CN" sz="2000" dirty="0">
                    <a:latin typeface="Arial" panose="020B0604020202020204" pitchFamily="34" charset="0"/>
                    <a:cs typeface="Arial" panose="020B0604020202020204" pitchFamily="34" charset="0"/>
                  </a:rPr>
                  <a:t> to generate multiple outputs for each input:</a:t>
                </a:r>
              </a:p>
              <a:p>
                <a:pPr marL="1828800" lvl="3" indent="-457200">
                  <a:lnSpc>
                    <a:spcPct val="200000"/>
                  </a:lnSpc>
                  <a:buFont typeface="Arial" panose="020B0604020202020204" pitchFamily="34" charset="0"/>
                  <a:buChar char="•"/>
                </a:pPr>
                <a14:m>
                  <m:oMath xmlns:m="http://schemas.openxmlformats.org/officeDocument/2006/math">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𝐷</m:t>
                        </m:r>
                      </m:e>
                      <m:sub>
                        <m:r>
                          <a:rPr kumimoji="1" lang="en-US" altLang="zh-CN" sz="2000" b="0" i="1" smtClean="0">
                            <a:latin typeface="Cambria Math" panose="02040503050406030204" pitchFamily="18" charset="0"/>
                            <a:cs typeface="Arial" panose="020B0604020202020204" pitchFamily="34" charset="0"/>
                          </a:rPr>
                          <m:t>𝑥</m:t>
                        </m:r>
                      </m:sub>
                    </m:sSub>
                    <m:r>
                      <a:rPr kumimoji="1" lang="en-US" altLang="zh-CN" sz="2000" b="0" i="1" smtClean="0">
                        <a:latin typeface="Cambria Math" panose="02040503050406030204" pitchFamily="18" charset="0"/>
                        <a:cs typeface="Arial" panose="020B0604020202020204" pitchFamily="34" charset="0"/>
                      </a:rPr>
                      <m:t>=</m:t>
                    </m:r>
                    <m:d>
                      <m:dPr>
                        <m:begChr m:val="{"/>
                        <m:endChr m:val="|"/>
                        <m:ctrlPr>
                          <a:rPr kumimoji="1" lang="en-US" altLang="zh-CN" sz="2000" b="0" i="1" smtClean="0">
                            <a:latin typeface="Cambria Math" panose="02040503050406030204" pitchFamily="18" charset="0"/>
                            <a:cs typeface="Arial" panose="020B0604020202020204" pitchFamily="34" charset="0"/>
                          </a:rPr>
                        </m:ctrlPr>
                      </m:dPr>
                      <m:e>
                        <m:d>
                          <m:dPr>
                            <m:ctrlPr>
                              <a:rPr kumimoji="1" lang="en-US" altLang="zh-CN" sz="2000" b="0" i="1" smtClean="0">
                                <a:latin typeface="Cambria Math" panose="02040503050406030204" pitchFamily="18" charset="0"/>
                                <a:cs typeface="Arial" panose="020B0604020202020204" pitchFamily="34" charset="0"/>
                              </a:rPr>
                            </m:ctrlPr>
                          </m:dPr>
                          <m:e>
                            <m:r>
                              <a:rPr kumimoji="1" lang="en-US" altLang="zh-CN" sz="2000" b="0" i="1" smtClean="0">
                                <a:latin typeface="Cambria Math" panose="02040503050406030204" pitchFamily="18" charset="0"/>
                                <a:cs typeface="Arial" panose="020B0604020202020204" pitchFamily="34" charset="0"/>
                              </a:rPr>
                              <m:t>𝑥</m:t>
                            </m:r>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𝑣</m:t>
                            </m:r>
                            <m:d>
                              <m:dPr>
                                <m:ctrlPr>
                                  <a:rPr kumimoji="1" lang="en-US" altLang="zh-CN" sz="2000" b="0" i="1" smtClean="0">
                                    <a:latin typeface="Cambria Math" panose="02040503050406030204" pitchFamily="18" charset="0"/>
                                    <a:cs typeface="Arial" panose="020B0604020202020204" pitchFamily="34" charset="0"/>
                                  </a:rPr>
                                </m:ctrlPr>
                              </m:dPr>
                              <m:e>
                                <m:r>
                                  <a:rPr kumimoji="1" lang="en-US" altLang="zh-CN" sz="2000" b="0" i="1" smtClean="0">
                                    <a:latin typeface="Cambria Math" panose="02040503050406030204" pitchFamily="18" charset="0"/>
                                    <a:cs typeface="Arial" panose="020B0604020202020204" pitchFamily="34" charset="0"/>
                                  </a:rPr>
                                  <m:t>𝑦</m:t>
                                </m:r>
                              </m:e>
                            </m:d>
                            <m:r>
                              <a:rPr kumimoji="1" lang="en-US" altLang="zh-CN" sz="2000" b="0" i="1" smtClean="0">
                                <a:latin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cs typeface="Arial" panose="020B0604020202020204" pitchFamily="34" charset="0"/>
                              </a:rPr>
                              <m:t>𝑓</m:t>
                            </m:r>
                            <m:d>
                              <m:dPr>
                                <m:ctrlPr>
                                  <a:rPr kumimoji="1" lang="en-US" altLang="zh-CN" sz="2000" b="0" i="1" smtClean="0">
                                    <a:latin typeface="Cambria Math" panose="02040503050406030204" pitchFamily="18" charset="0"/>
                                    <a:cs typeface="Arial" panose="020B0604020202020204" pitchFamily="34" charset="0"/>
                                  </a:rPr>
                                </m:ctrlPr>
                              </m:dPr>
                              <m:e>
                                <m:r>
                                  <a:rPr kumimoji="1" lang="en-US" altLang="zh-CN" sz="2000" b="0" i="1" smtClean="0">
                                    <a:latin typeface="Cambria Math" panose="02040503050406030204" pitchFamily="18" charset="0"/>
                                    <a:cs typeface="Arial" panose="020B0604020202020204" pitchFamily="34" charset="0"/>
                                  </a:rPr>
                                  <m:t>𝑦</m:t>
                                </m:r>
                              </m:e>
                            </m:d>
                          </m:e>
                        </m:d>
                      </m:e>
                    </m:d>
                    <m:r>
                      <a:rPr kumimoji="1" lang="en-US" altLang="zh-CN" sz="2000" b="0" i="1" smtClean="0">
                        <a:latin typeface="Cambria Math" panose="02040503050406030204" pitchFamily="18" charset="0"/>
                        <a:cs typeface="Arial" panose="020B0604020202020204" pitchFamily="34" charset="0"/>
                      </a:rPr>
                      <m:t> </m:t>
                    </m:r>
                    <m:r>
                      <m:rPr>
                        <m:sty m:val="p"/>
                      </m:rPr>
                      <a:rPr kumimoji="1" lang="en-US" altLang="zh-CN" sz="2000" b="0" i="0" smtClean="0">
                        <a:latin typeface="Cambria Math" panose="02040503050406030204" pitchFamily="18" charset="0"/>
                        <a:cs typeface="Arial" panose="020B0604020202020204" pitchFamily="34" charset="0"/>
                      </a:rPr>
                      <m:t>for</m:t>
                    </m:r>
                    <m:r>
                      <a:rPr kumimoji="1" lang="en-US" altLang="zh-CN" sz="2000" b="0" i="0" smtClean="0">
                        <a:latin typeface="Cambria Math" panose="02040503050406030204" pitchFamily="18" charset="0"/>
                        <a:cs typeface="Arial" panose="020B0604020202020204" pitchFamily="34" charset="0"/>
                      </a:rPr>
                      <m:t> </m:t>
                    </m:r>
                    <m:r>
                      <m:rPr>
                        <m:sty m:val="p"/>
                      </m:rPr>
                      <a:rPr kumimoji="1" lang="en-US" altLang="zh-CN" sz="2000" b="0" i="0" smtClean="0">
                        <a:latin typeface="Cambria Math" panose="02040503050406030204" pitchFamily="18" charset="0"/>
                        <a:cs typeface="Arial" panose="020B0604020202020204" pitchFamily="34" charset="0"/>
                      </a:rPr>
                      <m:t>all</m:t>
                    </m:r>
                    <m:r>
                      <a:rPr kumimoji="1" lang="en-US" altLang="zh-CN" sz="2000" b="0" i="0" smtClean="0">
                        <a:latin typeface="Cambria Math" panose="02040503050406030204" pitchFamily="18" charset="0"/>
                        <a:cs typeface="Arial" panose="020B0604020202020204" pitchFamily="34" charset="0"/>
                      </a:rPr>
                      <m:t> </m:t>
                    </m:r>
                    <m:r>
                      <a:rPr kumimoji="1" lang="en-US" altLang="zh-CN" sz="2000" b="0" i="1" smtClean="0">
                        <a:latin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cs typeface="Arial" panose="020B0604020202020204" pitchFamily="34" charset="0"/>
                      </a:rPr>
                      <m:t> ∈</m:t>
                    </m:r>
                    <m:sSup>
                      <m:sSup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e>
                      <m:sup>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1:</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𝑁</m:t>
                        </m:r>
                      </m:sup>
                    </m:sSup>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𝑞</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𝑝</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0</m:t>
                        </m:r>
                      </m:sub>
                    </m:s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𝑥</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  </m:t>
                    </m:r>
                    <m:r>
                      <a:rPr kumimoji="1" lang="en-US" altLang="zh-CN" sz="2000" b="0" i="1" smtClean="0">
                        <a:latin typeface="Cambria Math" panose="02040503050406030204" pitchFamily="18" charset="0"/>
                        <a:cs typeface="Arial" panose="020B0604020202020204" pitchFamily="34" charset="0"/>
                      </a:rPr>
                      <m:t>𝐷</m:t>
                    </m:r>
                    <m:r>
                      <a:rPr kumimoji="1" lang="en-US" altLang="zh-CN" sz="2000" b="0" i="1" smtClean="0">
                        <a:latin typeface="Cambria Math" panose="02040503050406030204" pitchFamily="18" charset="0"/>
                        <a:cs typeface="Arial" panose="020B0604020202020204" pitchFamily="34" charset="0"/>
                      </a:rPr>
                      <m:t>=</m:t>
                    </m:r>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m:t>
                        </m:r>
                      </m:e>
                      <m:sub>
                        <m:r>
                          <a:rPr kumimoji="1" lang="en-US" altLang="zh-CN" sz="2000" b="0" i="1" smtClean="0">
                            <a:latin typeface="Cambria Math" panose="02040503050406030204" pitchFamily="18" charset="0"/>
                            <a:cs typeface="Arial" panose="020B0604020202020204" pitchFamily="34" charset="0"/>
                          </a:rPr>
                          <m:t>𝑥</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𝑋</m:t>
                        </m:r>
                      </m:sub>
                    </m:sSub>
                    <m:sSub>
                      <m:sSubPr>
                        <m:ctrlPr>
                          <a:rPr kumimoji="1" lang="en-US" altLang="zh-CN" sz="2000" b="0" i="1" smtClean="0">
                            <a:latin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cs typeface="Arial" panose="020B0604020202020204" pitchFamily="34" charset="0"/>
                          </a:rPr>
                          <m:t>𝐷</m:t>
                        </m:r>
                      </m:e>
                      <m:sub>
                        <m:r>
                          <a:rPr kumimoji="1" lang="en-US" altLang="zh-CN" sz="2000" b="0" i="1" smtClean="0">
                            <a:latin typeface="Cambria Math" panose="02040503050406030204" pitchFamily="18" charset="0"/>
                            <a:cs typeface="Arial" panose="020B0604020202020204" pitchFamily="34" charset="0"/>
                          </a:rPr>
                          <m:t>𝑥</m:t>
                        </m:r>
                      </m:sub>
                    </m:sSub>
                  </m:oMath>
                </a14:m>
                <a:endParaRPr kumimoji="1" lang="en-US" altLang="zh-CN" sz="2000" b="0" dirty="0">
                  <a:latin typeface="Arial" panose="020B0604020202020204" pitchFamily="34" charset="0"/>
                  <a:ea typeface="Cambria Math" panose="02040503050406030204" pitchFamily="18" charset="0"/>
                  <a:cs typeface="Arial" panose="020B0604020202020204" pitchFamily="34" charset="0"/>
                </a:endParaRPr>
              </a:p>
              <a:p>
                <a:pPr marL="1828800" lvl="3" indent="-457200">
                  <a:lnSpc>
                    <a:spcPct val="200000"/>
                  </a:lnSpc>
                  <a:buFont typeface="Arial" panose="020B0604020202020204" pitchFamily="34" charset="0"/>
                  <a:buChar char="•"/>
                </a:pPr>
                <a14:m>
                  <m:oMath xmlns:m="http://schemas.openxmlformats.org/officeDocument/2006/math">
                    <m:sSup>
                      <m:sSup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e>
                      <m:sup>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1:</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𝑁</m:t>
                        </m:r>
                      </m:sup>
                    </m:sSup>
                  </m:oMath>
                </a14:m>
                <a:r>
                  <a:rPr kumimoji="1" lang="en-US" altLang="zh-CN" sz="2000" b="0" dirty="0">
                    <a:latin typeface="Arial" panose="020B0604020202020204" pitchFamily="34" charset="0"/>
                    <a:ea typeface="Cambria Math" panose="02040503050406030204" pitchFamily="18" charset="0"/>
                    <a:cs typeface="Arial" panose="020B0604020202020204" pitchFamily="34" charset="0"/>
                  </a:rPr>
                  <a:t> is </a:t>
                </a: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𝑁</m:t>
                    </m:r>
                  </m:oMath>
                </a14:m>
                <a:r>
                  <a:rPr kumimoji="1" lang="en-US" altLang="zh-CN" sz="2000" b="0" dirty="0">
                    <a:latin typeface="Arial" panose="020B0604020202020204" pitchFamily="34" charset="0"/>
                    <a:ea typeface="Cambria Math" panose="02040503050406030204" pitchFamily="18" charset="0"/>
                    <a:cs typeface="Arial" panose="020B0604020202020204" pitchFamily="34" charset="0"/>
                  </a:rPr>
                  <a:t> outputs generated with decoding algorithm </a:t>
                </a: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𝑞</m:t>
                    </m:r>
                  </m:oMath>
                </a14:m>
                <a:r>
                  <a:rPr kumimoji="1" lang="en-US" altLang="zh-CN" sz="2000" b="0" dirty="0">
                    <a:latin typeface="Arial" panose="020B0604020202020204" pitchFamily="34" charset="0"/>
                    <a:ea typeface="Cambria Math" panose="02040503050406030204" pitchFamily="18" charset="0"/>
                    <a:cs typeface="Arial" panose="020B0604020202020204" pitchFamily="34" charset="0"/>
                  </a:rPr>
                  <a:t>(e.g. temperature sampling)</a:t>
                </a:r>
              </a:p>
              <a:p>
                <a:pPr marL="914400" lvl="1" indent="-457200">
                  <a:lnSpc>
                    <a:spcPct val="200000"/>
                  </a:lnSpc>
                  <a:buFont typeface="+mj-lt"/>
                  <a:buAutoNum type="arabicPeriod"/>
                </a:pPr>
                <a:r>
                  <a:rPr kumimoji="1" lang="en-US" altLang="zh-CN" sz="2000" b="1" dirty="0">
                    <a:latin typeface="Arial" panose="020B0604020202020204" pitchFamily="34" charset="0"/>
                    <a:ea typeface="Cambria Math" panose="02040503050406030204" pitchFamily="18" charset="0"/>
                    <a:cs typeface="Arial" panose="020B0604020202020204" pitchFamily="34" charset="0"/>
                  </a:rPr>
                  <a:t>Pairing</a:t>
                </a:r>
              </a:p>
              <a:p>
                <a:pPr marL="1371600" lvl="2" indent="-457200">
                  <a:lnSpc>
                    <a:spcPct val="200000"/>
                  </a:lnSpc>
                  <a:buFont typeface="Arial" panose="020B0604020202020204" pitchFamily="34" charset="0"/>
                  <a:buChar char="•"/>
                </a:pPr>
                <a:r>
                  <a:rPr kumimoji="1" lang="en-US" altLang="zh-CN" sz="2000" dirty="0">
                    <a:latin typeface="Arial" panose="020B0604020202020204" pitchFamily="34" charset="0"/>
                    <a:ea typeface="Cambria Math" panose="02040503050406030204" pitchFamily="18" charset="0"/>
                    <a:cs typeface="Arial" panose="020B0604020202020204" pitchFamily="34" charset="0"/>
                  </a:rPr>
                  <a:t>We forms value-improving pairs by mapping a hypothesis to a higher-valued correction</a:t>
                </a:r>
              </a:p>
              <a:p>
                <a:pPr marL="1828800" lvl="3" indent="-457200">
                  <a:lnSpc>
                    <a:spcPct val="200000"/>
                  </a:lnSpc>
                  <a:buFont typeface="Arial" panose="020B0604020202020204" pitchFamily="34" charset="0"/>
                  <a:buChar char="•"/>
                </a:pPr>
                <a14:m>
                  <m:oMath xmlns:m="http://schemas.openxmlformats.org/officeDocument/2006/math">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𝑃</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𝑥</m:t>
                        </m:r>
                      </m:sub>
                    </m:s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d>
                      <m:dPr>
                        <m:begChr m:val="{"/>
                        <m:endChr m:val="}"/>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dPr>
                      <m:e>
                        <m:d>
                          <m:d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d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𝑥</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e>
                              <m:sup>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up>
                            </m:sSup>
                          </m:e>
                        </m:d>
                      </m:e>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𝑣</m:t>
                        </m:r>
                        <m:d>
                          <m:d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d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e>
                        </m:d>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&lt;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𝑣</m:t>
                        </m:r>
                        <m:d>
                          <m:d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dPr>
                          <m:e>
                            <m:sSup>
                              <m:sSup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e>
                              <m:sup>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up>
                            </m:sSup>
                          </m:e>
                        </m:d>
                        <m:r>
                          <a:rPr kumimoji="1" lang="en-US" altLang="zh-CN" sz="2000" b="0" i="0" smtClean="0">
                            <a:latin typeface="Cambria Math" panose="02040503050406030204" pitchFamily="18" charset="0"/>
                            <a:ea typeface="Cambria Math" panose="02040503050406030204" pitchFamily="18" charset="0"/>
                            <a:cs typeface="Arial" panose="020B0604020202020204" pitchFamily="34" charset="0"/>
                          </a:rPr>
                          <m:t> </m:t>
                        </m:r>
                        <m:r>
                          <m:rPr>
                            <m:sty m:val="p"/>
                          </m:rPr>
                          <a:rPr kumimoji="1" lang="en-US" altLang="zh-CN" sz="2000" b="0" i="0" smtClean="0">
                            <a:latin typeface="Cambria Math" panose="02040503050406030204" pitchFamily="18" charset="0"/>
                            <a:ea typeface="Cambria Math" panose="02040503050406030204" pitchFamily="18" charset="0"/>
                            <a:cs typeface="Arial" panose="020B0604020202020204" pitchFamily="34" charset="0"/>
                          </a:rPr>
                          <m:t>for</m:t>
                        </m:r>
                        <m:r>
                          <a:rPr kumimoji="1" lang="en-US" altLang="zh-CN" sz="2000" b="0" i="0" smtClean="0">
                            <a:latin typeface="Cambria Math" panose="02040503050406030204" pitchFamily="18" charset="0"/>
                            <a:ea typeface="Cambria Math" panose="02040503050406030204" pitchFamily="18" charset="0"/>
                            <a:cs typeface="Arial" panose="020B0604020202020204" pitchFamily="34" charset="0"/>
                          </a:rPr>
                          <m:t> </m:t>
                        </m:r>
                        <m:r>
                          <m:rPr>
                            <m:sty m:val="p"/>
                          </m:rPr>
                          <a:rPr kumimoji="1" lang="en-US" altLang="zh-CN" sz="2000" b="0" i="0" smtClean="0">
                            <a:latin typeface="Cambria Math" panose="02040503050406030204" pitchFamily="18" charset="0"/>
                            <a:ea typeface="Cambria Math" panose="02040503050406030204" pitchFamily="18" charset="0"/>
                            <a:cs typeface="Arial" panose="020B0604020202020204" pitchFamily="34" charset="0"/>
                          </a:rPr>
                          <m:t>all</m:t>
                        </m:r>
                        <m:r>
                          <a:rPr kumimoji="1" lang="en-US" altLang="zh-CN" sz="2000" b="0" i="0" smtClean="0">
                            <a:latin typeface="Cambria Math" panose="02040503050406030204" pitchFamily="18" charset="0"/>
                            <a:ea typeface="Cambria Math" panose="02040503050406030204" pitchFamily="18" charset="0"/>
                            <a:cs typeface="Arial" panose="020B0604020202020204" pitchFamily="34" charset="0"/>
                          </a:rPr>
                          <m:t> </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e>
                          <m:sup>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up>
                        </m:sSup>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m:rPr>
                                <m:sty m:val="p"/>
                              </m:rPr>
                              <a:rPr kumimoji="1" lang="en-US" altLang="zh-CN" sz="2000" i="1">
                                <a:latin typeface="Cambria Math" panose="02040503050406030204" pitchFamily="18" charset="0"/>
                                <a:ea typeface="Cambria Math" panose="02040503050406030204" pitchFamily="18" charset="0"/>
                                <a:cs typeface="Arial" panose="020B0604020202020204" pitchFamily="34" charset="0"/>
                              </a:rPr>
                              <m:t>D</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𝑥</m:t>
                            </m:r>
                          </m:sub>
                        </m:s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𝐷</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𝑥</m:t>
                            </m:r>
                          </m:sub>
                        </m:sSub>
                      </m:e>
                    </m:d>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  </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𝑃</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𝑥</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𝑋</m:t>
                        </m:r>
                      </m:sub>
                    </m:sSub>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𝑃</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𝑥</m:t>
                        </m:r>
                      </m:sub>
                    </m:sSub>
                  </m:oMath>
                </a14:m>
                <a:endParaRPr kumimoji="1" lang="en-US" altLang="zh-CN" sz="2000" dirty="0">
                  <a:latin typeface="Arial" panose="020B0604020202020204" pitchFamily="34" charset="0"/>
                  <a:ea typeface="Cambria Math" panose="02040503050406030204" pitchFamily="18" charset="0"/>
                  <a:cs typeface="Arial" panose="020B0604020202020204" pitchFamily="34" charset="0"/>
                </a:endParaRPr>
              </a:p>
              <a:p>
                <a:pPr marL="1371600" lvl="2" indent="-457200">
                  <a:lnSpc>
                    <a:spcPct val="200000"/>
                  </a:lnSpc>
                  <a:buFont typeface="Arial" panose="020B0604020202020204" pitchFamily="34" charset="0"/>
                  <a:buChar char="•"/>
                </a:pPr>
                <a:endParaRPr kumimoji="1" lang="en-US" altLang="zh-CN" sz="2000" b="0" dirty="0">
                  <a:latin typeface="Arial" panose="020B0604020202020204" pitchFamily="34" charset="0"/>
                  <a:cs typeface="Arial" panose="020B0604020202020204" pitchFamily="34" charset="0"/>
                </a:endParaRPr>
              </a:p>
              <a:p>
                <a:pPr marL="1371600" lvl="2" indent="-45720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mc:Choice>
        <mc:Fallback xmlns="">
          <p:sp>
            <p:nvSpPr>
              <p:cNvPr id="2" name="文本框 1">
                <a:extLst>
                  <a:ext uri="{FF2B5EF4-FFF2-40B4-BE49-F238E27FC236}">
                    <a16:creationId xmlns:a16="http://schemas.microsoft.com/office/drawing/2014/main" id="{155FFDE2-22A6-0B0C-34DD-FE427C798059}"/>
                  </a:ext>
                </a:extLst>
              </p:cNvPr>
              <p:cNvSpPr txBox="1">
                <a:spLocks noRot="1" noChangeAspect="1" noMove="1" noResize="1" noEditPoints="1" noAdjustHandles="1" noChangeArrowheads="1" noChangeShapeType="1" noTextEdit="1"/>
              </p:cNvSpPr>
              <p:nvPr/>
            </p:nvSpPr>
            <p:spPr>
              <a:xfrm>
                <a:off x="375138" y="889574"/>
                <a:ext cx="11667928" cy="623164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8373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750DC06-25E4-E049-9C6E-0F98D49BB686}"/>
              </a:ext>
            </a:extLst>
          </p:cNvPr>
          <p:cNvSpPr txBox="1"/>
          <p:nvPr/>
        </p:nvSpPr>
        <p:spPr>
          <a:xfrm>
            <a:off x="375138" y="304799"/>
            <a:ext cx="6132540" cy="584775"/>
          </a:xfrm>
          <a:prstGeom prst="rect">
            <a:avLst/>
          </a:prstGeom>
          <a:noFill/>
        </p:spPr>
        <p:txBody>
          <a:bodyPr wrap="square" rtlCol="0">
            <a:spAutoFit/>
          </a:bodyPr>
          <a:lstStyle/>
          <a:p>
            <a:r>
              <a:rPr kumimoji="1" lang="en-US" altLang="zh-CN" sz="3200" dirty="0">
                <a:latin typeface="Arial" panose="020B0604020202020204" pitchFamily="34" charset="0"/>
                <a:cs typeface="Arial" panose="020B0604020202020204" pitchFamily="34" charset="0"/>
              </a:rPr>
              <a:t>Approach: Learning a Corrector</a:t>
            </a:r>
            <a:endParaRPr kumimoji="1" lang="zh-CN" altLang="en-US" sz="3200" dirty="0">
              <a:latin typeface="Arial" panose="020B0604020202020204" pitchFamily="34" charset="0"/>
              <a:cs typeface="Arial" panose="020B0604020202020204" pitchFamily="34" charset="0"/>
            </a:endParaRPr>
          </a:p>
        </p:txBody>
      </p:sp>
      <p:sp>
        <p:nvSpPr>
          <p:cNvPr id="4" name="灯片编号占位符 3">
            <a:extLst>
              <a:ext uri="{FF2B5EF4-FFF2-40B4-BE49-F238E27FC236}">
                <a16:creationId xmlns:a16="http://schemas.microsoft.com/office/drawing/2014/main" id="{A6C20BC7-7174-4B4D-B0C2-F01840094F5D}"/>
              </a:ext>
            </a:extLst>
          </p:cNvPr>
          <p:cNvSpPr>
            <a:spLocks noGrp="1"/>
          </p:cNvSpPr>
          <p:nvPr>
            <p:ph type="sldNum" sz="quarter" idx="12"/>
          </p:nvPr>
        </p:nvSpPr>
        <p:spPr/>
        <p:txBody>
          <a:bodyPr/>
          <a:lstStyle/>
          <a:p>
            <a:fld id="{74C91E74-D349-BD43-AC69-3A2B4D708F32}" type="slidenum">
              <a:rPr kumimoji="1" lang="zh-CN" altLang="en-US" smtClean="0"/>
              <a:t>9</a:t>
            </a:fld>
            <a:endParaRPr kumimoji="1" lang="zh-CN" altLang="en-US"/>
          </a:p>
        </p:txBody>
      </p:sp>
      <p:sp>
        <p:nvSpPr>
          <p:cNvPr id="6" name="文本框 5">
            <a:extLst>
              <a:ext uri="{FF2B5EF4-FFF2-40B4-BE49-F238E27FC236}">
                <a16:creationId xmlns:a16="http://schemas.microsoft.com/office/drawing/2014/main" id="{6712DF99-4476-676D-2300-CDBBA8FA4F5A}"/>
              </a:ext>
            </a:extLst>
          </p:cNvPr>
          <p:cNvSpPr txBox="1"/>
          <p:nvPr/>
        </p:nvSpPr>
        <p:spPr>
          <a:xfrm>
            <a:off x="375138" y="889574"/>
            <a:ext cx="11667928" cy="1227965"/>
          </a:xfrm>
          <a:prstGeom prst="rect">
            <a:avLst/>
          </a:prstGeom>
          <a:noFill/>
        </p:spPr>
        <p:txBody>
          <a:bodyPr wrap="square" rtlCol="0">
            <a:spAutoFit/>
          </a:bodyPr>
          <a:lstStyle/>
          <a:p>
            <a:pPr lvl="2">
              <a:lnSpc>
                <a:spcPct val="200000"/>
              </a:lnSpc>
            </a:pPr>
            <a:endParaRPr kumimoji="1" lang="en-US" altLang="zh-CN" sz="2000" dirty="0">
              <a:latin typeface="Arial" panose="020B0604020202020204" pitchFamily="34" charset="0"/>
              <a:cs typeface="Arial" panose="020B0604020202020204" pitchFamily="34" charset="0"/>
            </a:endParaRPr>
          </a:p>
          <a:p>
            <a:pPr marL="1200150" lvl="2" indent="-285750">
              <a:lnSpc>
                <a:spcPct val="200000"/>
              </a:lnSpc>
              <a:buFont typeface="Arial" panose="020B0604020202020204" pitchFamily="34" charset="0"/>
              <a:buChar char="•"/>
            </a:pPr>
            <a:endParaRPr kumimoji="1" lang="en-US" altLang="zh-CN"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155FFDE2-22A6-0B0C-34DD-FE427C798059}"/>
                  </a:ext>
                </a:extLst>
              </p:cNvPr>
              <p:cNvSpPr txBox="1"/>
              <p:nvPr/>
            </p:nvSpPr>
            <p:spPr>
              <a:xfrm>
                <a:off x="375138" y="889574"/>
                <a:ext cx="11667928" cy="7073668"/>
              </a:xfrm>
              <a:prstGeom prst="rect">
                <a:avLst/>
              </a:prstGeom>
              <a:noFill/>
            </p:spPr>
            <p:txBody>
              <a:bodyPr wrap="square" rtlCol="0">
                <a:spAutoFit/>
              </a:bodyPr>
              <a:lstStyle/>
              <a:p>
                <a:pPr marL="914400" lvl="1" indent="-457200">
                  <a:lnSpc>
                    <a:spcPct val="200000"/>
                  </a:lnSpc>
                  <a:buFont typeface="+mj-lt"/>
                  <a:buAutoNum type="arabicPeriod" startAt="3"/>
                </a:pPr>
                <a:r>
                  <a:rPr kumimoji="1" lang="en-US" altLang="zh-CN" sz="2000" b="1" dirty="0">
                    <a:latin typeface="Arial" panose="020B0604020202020204" pitchFamily="34" charset="0"/>
                    <a:ea typeface="Cambria Math" panose="02040503050406030204" pitchFamily="18" charset="0"/>
                    <a:cs typeface="Arial" panose="020B0604020202020204" pitchFamily="34" charset="0"/>
                  </a:rPr>
                  <a:t>Learning</a:t>
                </a:r>
              </a:p>
              <a:p>
                <a:pPr marL="1371600" lvl="2" indent="-457200">
                  <a:lnSpc>
                    <a:spcPct val="200000"/>
                  </a:lnSpc>
                  <a:buFont typeface="Arial" panose="020B0604020202020204" pitchFamily="34" charset="0"/>
                  <a:buChar char="•"/>
                </a:pPr>
                <a:r>
                  <a:rPr kumimoji="1" lang="en-US" altLang="zh-CN" sz="2000" dirty="0">
                    <a:latin typeface="Arial" panose="020B0604020202020204" pitchFamily="34" charset="0"/>
                    <a:ea typeface="Cambria Math" panose="02040503050406030204" pitchFamily="18" charset="0"/>
                    <a:cs typeface="Arial" panose="020B0604020202020204" pitchFamily="34" charset="0"/>
                  </a:rPr>
                  <a:t>Select (input, hypothesis, correction) pairs from </a:t>
                </a:r>
                <a14:m>
                  <m:oMath xmlns:m="http://schemas.openxmlformats.org/officeDocument/2006/math">
                    <m:r>
                      <a:rPr kumimoji="1" lang="en-US" altLang="zh-CN" sz="2000" i="1" dirty="0" smtClean="0">
                        <a:latin typeface="Cambria Math" panose="02040503050406030204" pitchFamily="18" charset="0"/>
                        <a:ea typeface="Cambria Math" panose="02040503050406030204" pitchFamily="18" charset="0"/>
                        <a:cs typeface="Arial" panose="020B0604020202020204" pitchFamily="34" charset="0"/>
                      </a:rPr>
                      <m:t>𝑃</m:t>
                    </m:r>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 to update the corrector</a:t>
                </a:r>
              </a:p>
              <a:p>
                <a:pPr marL="1371600" lvl="2" indent="-457200">
                  <a:lnSpc>
                    <a:spcPct val="200000"/>
                  </a:lnSpc>
                  <a:buFont typeface="Arial" panose="020B0604020202020204" pitchFamily="34" charset="0"/>
                  <a:buChar char="•"/>
                </a:pPr>
                <a:r>
                  <a:rPr kumimoji="1" lang="en-US" altLang="zh-CN" sz="2000" dirty="0">
                    <a:latin typeface="Arial" panose="020B0604020202020204" pitchFamily="34" charset="0"/>
                    <a:ea typeface="Cambria Math" panose="02040503050406030204" pitchFamily="18" charset="0"/>
                    <a:cs typeface="Arial" panose="020B0604020202020204" pitchFamily="34" charset="0"/>
                  </a:rPr>
                  <a:t>For each </a:t>
                </a: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𝑥</m:t>
                    </m:r>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 sample a </a:t>
                </a: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𝑥</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 pair </a:t>
                </a:r>
                <a:r>
                  <a:rPr kumimoji="1" lang="en-US" altLang="zh-CN" sz="2000" b="1" dirty="0">
                    <a:latin typeface="Arial" panose="020B0604020202020204" pitchFamily="34" charset="0"/>
                    <a:ea typeface="Cambria Math" panose="02040503050406030204" pitchFamily="18" charset="0"/>
                    <a:cs typeface="Arial" panose="020B0604020202020204" pitchFamily="34" charset="0"/>
                  </a:rPr>
                  <a:t>proportional</a:t>
                </a:r>
                <a:r>
                  <a:rPr kumimoji="1" lang="en-US" altLang="zh-CN" sz="2000" dirty="0">
                    <a:latin typeface="Arial" panose="020B0604020202020204" pitchFamily="34" charset="0"/>
                    <a:ea typeface="Cambria Math" panose="02040503050406030204" pitchFamily="18" charset="0"/>
                    <a:cs typeface="Arial" panose="020B0604020202020204" pitchFamily="34" charset="0"/>
                  </a:rPr>
                  <a:t> to its </a:t>
                </a:r>
                <a:r>
                  <a:rPr kumimoji="1" lang="en-US" altLang="zh-CN" sz="2000" b="1" dirty="0">
                    <a:latin typeface="Arial" panose="020B0604020202020204" pitchFamily="34" charset="0"/>
                    <a:ea typeface="Cambria Math" panose="02040503050406030204" pitchFamily="18" charset="0"/>
                    <a:cs typeface="Arial" panose="020B0604020202020204" pitchFamily="34" charset="0"/>
                  </a:rPr>
                  <a:t>improvement</a:t>
                </a:r>
                <a:r>
                  <a:rPr kumimoji="1" lang="en-US" altLang="zh-CN" sz="2000" dirty="0">
                    <a:latin typeface="Arial" panose="020B0604020202020204" pitchFamily="34" charset="0"/>
                    <a:ea typeface="Cambria Math" panose="02040503050406030204" pitchFamily="18" charset="0"/>
                    <a:cs typeface="Arial" panose="020B0604020202020204" pitchFamily="34" charset="0"/>
                  </a:rPr>
                  <a:t> in value and the </a:t>
                </a:r>
                <a:r>
                  <a:rPr kumimoji="1" lang="en-US" altLang="zh-CN" sz="2000" b="1" dirty="0">
                    <a:latin typeface="Arial" panose="020B0604020202020204" pitchFamily="34" charset="0"/>
                    <a:ea typeface="Cambria Math" panose="02040503050406030204" pitchFamily="18" charset="0"/>
                    <a:cs typeface="Arial" panose="020B0604020202020204" pitchFamily="34" charset="0"/>
                  </a:rPr>
                  <a:t>proximity</a:t>
                </a:r>
                <a:r>
                  <a:rPr kumimoji="1" lang="en-US" altLang="zh-CN" sz="2000" dirty="0">
                    <a:latin typeface="Arial" panose="020B0604020202020204" pitchFamily="34" charset="0"/>
                    <a:ea typeface="Cambria Math" panose="02040503050406030204" pitchFamily="18" charset="0"/>
                    <a:cs typeface="Arial" panose="020B0604020202020204" pitchFamily="34" charset="0"/>
                  </a:rPr>
                  <a:t> between the hypothesis </a:t>
                </a: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 and the correction </a:t>
                </a: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oMath>
                </a14:m>
                <a:endParaRPr kumimoji="1" lang="en-US" altLang="zh-CN" sz="2000" dirty="0">
                  <a:latin typeface="Arial" panose="020B0604020202020204" pitchFamily="34" charset="0"/>
                  <a:ea typeface="Cambria Math" panose="02040503050406030204" pitchFamily="18" charset="0"/>
                  <a:cs typeface="Arial" panose="020B0604020202020204" pitchFamily="34" charset="0"/>
                </a:endParaRPr>
              </a:p>
              <a:p>
                <a:pPr marL="1828800" lvl="3" indent="-457200">
                  <a:lnSpc>
                    <a:spcPct val="200000"/>
                  </a:lnSpc>
                  <a:buFont typeface="Arial" panose="020B0604020202020204" pitchFamily="34" charset="0"/>
                  <a:buChar char="•"/>
                </a:pP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𝑃</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𝑥</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𝑥</m:t>
                    </m:r>
                    <m:r>
                      <a:rPr kumimoji="1" lang="en-US" altLang="zh-CN" sz="2000" b="0" i="0"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dirty="0" smtClean="0">
                        <a:latin typeface="Cambria Math" panose="02040503050406030204" pitchFamily="18" charset="0"/>
                        <a:ea typeface="Cambria Math" panose="02040503050406030204" pitchFamily="18" charset="0"/>
                      </a:rPr>
                      <m:t>∝</m:t>
                    </m:r>
                    <m:r>
                      <m:rPr>
                        <m:sty m:val="p"/>
                      </m:rPr>
                      <a:rPr kumimoji="1" lang="en-US" altLang="zh-CN" sz="2000" b="0" i="0" dirty="0" smtClean="0">
                        <a:latin typeface="Cambria Math" panose="02040503050406030204" pitchFamily="18" charset="0"/>
                        <a:ea typeface="Cambria Math" panose="02040503050406030204" pitchFamily="18" charset="0"/>
                      </a:rPr>
                      <m:t>exp</m:t>
                    </m:r>
                    <m:d>
                      <m:dPr>
                        <m:ctrlPr>
                          <a:rPr kumimoji="1" lang="en-US" altLang="zh-CN" sz="2000" b="0" i="1" dirty="0" smtClean="0">
                            <a:latin typeface="Cambria Math" panose="02040503050406030204" pitchFamily="18" charset="0"/>
                            <a:ea typeface="Cambria Math" panose="02040503050406030204" pitchFamily="18" charset="0"/>
                          </a:rPr>
                        </m:ctrlPr>
                      </m:dPr>
                      <m:e>
                        <m:r>
                          <a:rPr kumimoji="1" lang="en-US" altLang="zh-CN" sz="2000" b="0" i="1" dirty="0" smtClean="0">
                            <a:latin typeface="Cambria Math" panose="02040503050406030204" pitchFamily="18" charset="0"/>
                            <a:ea typeface="Cambria Math" panose="02040503050406030204" pitchFamily="18" charset="0"/>
                          </a:rPr>
                          <m:t>𝛼</m:t>
                        </m:r>
                        <m:r>
                          <a:rPr kumimoji="1" lang="en-US" altLang="zh-CN" sz="2000" b="0" i="1" dirty="0" smtClean="0">
                            <a:latin typeface="Cambria Math" panose="02040503050406030204" pitchFamily="18" charset="0"/>
                            <a:ea typeface="Cambria Math" panose="02040503050406030204" pitchFamily="18" charset="0"/>
                          </a:rPr>
                          <m:t>∗</m:t>
                        </m:r>
                        <m:d>
                          <m:dPr>
                            <m:ctrlPr>
                              <a:rPr kumimoji="1" lang="en-US" altLang="zh-CN" sz="2000" b="0" i="1" dirty="0" smtClean="0">
                                <a:latin typeface="Cambria Math" panose="02040503050406030204" pitchFamily="18" charset="0"/>
                                <a:ea typeface="Cambria Math" panose="02040503050406030204" pitchFamily="18" charset="0"/>
                              </a:rPr>
                            </m:ctrlPr>
                          </m:dPr>
                          <m:e>
                            <m:r>
                              <a:rPr kumimoji="1" lang="en-US" altLang="zh-CN" sz="2000" b="0" i="1" dirty="0" smtClean="0">
                                <a:latin typeface="Cambria Math" panose="02040503050406030204" pitchFamily="18" charset="0"/>
                                <a:ea typeface="Cambria Math" panose="02040503050406030204" pitchFamily="18" charset="0"/>
                              </a:rPr>
                              <m:t>𝑣</m:t>
                            </m:r>
                            <m:d>
                              <m:dPr>
                                <m:ctrlPr>
                                  <a:rPr kumimoji="1" lang="en-US" altLang="zh-CN" sz="2000" b="0" i="1" dirty="0" smtClean="0">
                                    <a:latin typeface="Cambria Math" panose="02040503050406030204" pitchFamily="18" charset="0"/>
                                    <a:ea typeface="Cambria Math" panose="02040503050406030204" pitchFamily="18" charset="0"/>
                                  </a:rPr>
                                </m:ctrlPr>
                              </m:dPr>
                              <m:e>
                                <m:sSup>
                                  <m:sSupPr>
                                    <m:ctrlPr>
                                      <a:rPr kumimoji="1" lang="en-US" altLang="zh-CN" sz="2000" b="0" i="1" dirty="0" smtClean="0">
                                        <a:latin typeface="Cambria Math" panose="02040503050406030204" pitchFamily="18" charset="0"/>
                                        <a:ea typeface="Cambria Math" panose="02040503050406030204" pitchFamily="18" charset="0"/>
                                      </a:rPr>
                                    </m:ctrlPr>
                                  </m:sSupPr>
                                  <m:e>
                                    <m:r>
                                      <a:rPr kumimoji="1" lang="en-US" altLang="zh-CN" sz="2000" b="0" i="1" dirty="0" smtClean="0">
                                        <a:latin typeface="Cambria Math" panose="02040503050406030204" pitchFamily="18" charset="0"/>
                                        <a:ea typeface="Cambria Math" panose="02040503050406030204" pitchFamily="18" charset="0"/>
                                      </a:rPr>
                                      <m:t>𝑦</m:t>
                                    </m:r>
                                  </m:e>
                                  <m:sup>
                                    <m:r>
                                      <a:rPr kumimoji="1" lang="en-US" altLang="zh-CN" sz="2000" b="0" i="1" dirty="0" smtClean="0">
                                        <a:latin typeface="Cambria Math" panose="02040503050406030204" pitchFamily="18" charset="0"/>
                                        <a:ea typeface="Cambria Math" panose="02040503050406030204" pitchFamily="18" charset="0"/>
                                      </a:rPr>
                                      <m:t>′</m:t>
                                    </m:r>
                                  </m:sup>
                                </m:sSup>
                              </m:e>
                            </m:d>
                            <m:r>
                              <a:rPr kumimoji="1" lang="en-US" altLang="zh-CN" sz="2000" b="0" i="1" dirty="0" smtClean="0">
                                <a:latin typeface="Cambria Math" panose="02040503050406030204" pitchFamily="18" charset="0"/>
                                <a:ea typeface="Cambria Math" panose="02040503050406030204" pitchFamily="18" charset="0"/>
                              </a:rPr>
                              <m:t>−</m:t>
                            </m:r>
                            <m:r>
                              <a:rPr kumimoji="1" lang="en-US" altLang="zh-CN" sz="2000" b="0" i="1" dirty="0" smtClean="0">
                                <a:latin typeface="Cambria Math" panose="02040503050406030204" pitchFamily="18" charset="0"/>
                                <a:ea typeface="Cambria Math" panose="02040503050406030204" pitchFamily="18" charset="0"/>
                              </a:rPr>
                              <m:t>𝑣</m:t>
                            </m:r>
                            <m:d>
                              <m:dPr>
                                <m:ctrlPr>
                                  <a:rPr kumimoji="1" lang="en-US" altLang="zh-CN" sz="2000" b="0" i="1" dirty="0" smtClean="0">
                                    <a:latin typeface="Cambria Math" panose="02040503050406030204" pitchFamily="18" charset="0"/>
                                    <a:ea typeface="Cambria Math" panose="02040503050406030204" pitchFamily="18" charset="0"/>
                                  </a:rPr>
                                </m:ctrlPr>
                              </m:dPr>
                              <m:e>
                                <m:r>
                                  <a:rPr kumimoji="1" lang="en-US" altLang="zh-CN" sz="2000" b="0" i="1" dirty="0" smtClean="0">
                                    <a:latin typeface="Cambria Math" panose="02040503050406030204" pitchFamily="18" charset="0"/>
                                    <a:ea typeface="Cambria Math" panose="02040503050406030204" pitchFamily="18" charset="0"/>
                                  </a:rPr>
                                  <m:t>𝑦</m:t>
                                </m:r>
                              </m:e>
                            </m:d>
                          </m:e>
                        </m:d>
                        <m:r>
                          <a:rPr kumimoji="1" lang="en-US" altLang="zh-CN" sz="2000" b="0" i="1" dirty="0" smtClean="0">
                            <a:latin typeface="Cambria Math" panose="02040503050406030204" pitchFamily="18" charset="0"/>
                            <a:ea typeface="Cambria Math" panose="02040503050406030204" pitchFamily="18" charset="0"/>
                          </a:rPr>
                          <m:t>+</m:t>
                        </m:r>
                        <m:r>
                          <a:rPr kumimoji="1" lang="en-US" altLang="zh-CN" sz="2000" b="0" i="1" dirty="0" smtClean="0">
                            <a:latin typeface="Cambria Math" panose="02040503050406030204" pitchFamily="18" charset="0"/>
                            <a:ea typeface="Cambria Math" panose="02040503050406030204" pitchFamily="18" charset="0"/>
                          </a:rPr>
                          <m:t>𝛽</m:t>
                        </m:r>
                        <m:r>
                          <a:rPr kumimoji="1" lang="en-US" altLang="zh-CN" sz="2000" b="0" i="1" dirty="0" smtClean="0">
                            <a:latin typeface="Cambria Math" panose="02040503050406030204" pitchFamily="18" charset="0"/>
                            <a:ea typeface="Cambria Math" panose="02040503050406030204" pitchFamily="18" charset="0"/>
                          </a:rPr>
                          <m:t>∗</m:t>
                        </m:r>
                        <m:r>
                          <a:rPr kumimoji="1" lang="en-US" altLang="zh-CN" sz="2000" b="0" i="1" dirty="0" smtClean="0">
                            <a:latin typeface="Cambria Math" panose="02040503050406030204" pitchFamily="18" charset="0"/>
                            <a:ea typeface="Cambria Math" panose="02040503050406030204" pitchFamily="18" charset="0"/>
                          </a:rPr>
                          <m:t>𝑠</m:t>
                        </m:r>
                        <m:d>
                          <m:dPr>
                            <m:ctrlPr>
                              <a:rPr kumimoji="1" lang="en-US" altLang="zh-CN" sz="2000" b="0" i="1" dirty="0" smtClean="0">
                                <a:latin typeface="Cambria Math" panose="02040503050406030204" pitchFamily="18" charset="0"/>
                                <a:ea typeface="Cambria Math" panose="02040503050406030204" pitchFamily="18" charset="0"/>
                              </a:rPr>
                            </m:ctrlPr>
                          </m:dPr>
                          <m:e>
                            <m:r>
                              <a:rPr kumimoji="1" lang="en-US" altLang="zh-CN" sz="2000" b="0" i="1" dirty="0" smtClean="0">
                                <a:latin typeface="Cambria Math" panose="02040503050406030204" pitchFamily="18" charset="0"/>
                                <a:ea typeface="Cambria Math" panose="02040503050406030204" pitchFamily="18" charset="0"/>
                              </a:rPr>
                              <m:t>𝑦</m:t>
                            </m:r>
                            <m:r>
                              <a:rPr kumimoji="1" lang="en-US" altLang="zh-CN" sz="2000" b="0" i="1" dirty="0" smtClean="0">
                                <a:latin typeface="Cambria Math" panose="02040503050406030204" pitchFamily="18" charset="0"/>
                                <a:ea typeface="Cambria Math" panose="02040503050406030204" pitchFamily="18" charset="0"/>
                              </a:rPr>
                              <m:t>,</m:t>
                            </m:r>
                            <m:sSup>
                              <m:sSupPr>
                                <m:ctrlPr>
                                  <a:rPr kumimoji="1" lang="en-US" altLang="zh-CN" sz="2000" b="0" i="1" dirty="0" smtClean="0">
                                    <a:latin typeface="Cambria Math" panose="02040503050406030204" pitchFamily="18" charset="0"/>
                                    <a:ea typeface="Cambria Math" panose="02040503050406030204" pitchFamily="18" charset="0"/>
                                  </a:rPr>
                                </m:ctrlPr>
                              </m:sSupPr>
                              <m:e>
                                <m:r>
                                  <a:rPr kumimoji="1" lang="en-US" altLang="zh-CN" sz="2000" b="0" i="1" dirty="0" smtClean="0">
                                    <a:latin typeface="Cambria Math" panose="02040503050406030204" pitchFamily="18" charset="0"/>
                                    <a:ea typeface="Cambria Math" panose="02040503050406030204" pitchFamily="18" charset="0"/>
                                  </a:rPr>
                                  <m:t>𝑦</m:t>
                                </m:r>
                              </m:e>
                              <m:sup>
                                <m:r>
                                  <a:rPr kumimoji="1" lang="en-US" altLang="zh-CN" sz="2000" b="0" i="1" dirty="0" smtClean="0">
                                    <a:latin typeface="Cambria Math" panose="02040503050406030204" pitchFamily="18" charset="0"/>
                                    <a:ea typeface="Cambria Math" panose="02040503050406030204" pitchFamily="18" charset="0"/>
                                  </a:rPr>
                                  <m:t>′</m:t>
                                </m:r>
                              </m:sup>
                            </m:sSup>
                          </m:e>
                        </m:d>
                      </m:e>
                    </m:d>
                    <m:r>
                      <a:rPr kumimoji="1" lang="en-US" altLang="zh-CN" sz="2000" b="0" i="1" dirty="0" smtClean="0">
                        <a:latin typeface="Cambria Math" panose="02040503050406030204" pitchFamily="18" charset="0"/>
                        <a:ea typeface="Cambria Math" panose="02040503050406030204" pitchFamily="18" charset="0"/>
                      </a:rPr>
                      <m:t>/</m:t>
                    </m:r>
                    <m:r>
                      <a:rPr kumimoji="1" lang="en-US" altLang="zh-CN" sz="2000" b="0" i="1" dirty="0" smtClean="0">
                        <a:latin typeface="Cambria Math" panose="02040503050406030204" pitchFamily="18" charset="0"/>
                        <a:ea typeface="Cambria Math" panose="02040503050406030204" pitchFamily="18" charset="0"/>
                      </a:rPr>
                      <m:t>𝑍</m:t>
                    </m:r>
                    <m:r>
                      <a:rPr kumimoji="1" lang="en-US" altLang="zh-CN" sz="2000" b="0" i="1" dirty="0" smtClean="0">
                        <a:latin typeface="Cambria Math" panose="02040503050406030204" pitchFamily="18" charset="0"/>
                        <a:ea typeface="Cambria Math" panose="02040503050406030204" pitchFamily="18" charset="0"/>
                      </a:rPr>
                      <m:t>(</m:t>
                    </m:r>
                    <m:r>
                      <a:rPr kumimoji="1" lang="en-US" altLang="zh-CN" sz="2000" b="0" i="1" dirty="0" smtClean="0">
                        <a:latin typeface="Cambria Math" panose="02040503050406030204" pitchFamily="18" charset="0"/>
                        <a:ea typeface="Cambria Math" panose="02040503050406030204" pitchFamily="18" charset="0"/>
                      </a:rPr>
                      <m:t>𝑦</m:t>
                    </m:r>
                    <m:r>
                      <a:rPr kumimoji="1" lang="en-US" altLang="zh-CN" sz="2000" b="0" i="1" dirty="0" smtClean="0">
                        <a:latin typeface="Cambria Math" panose="02040503050406030204" pitchFamily="18" charset="0"/>
                        <a:ea typeface="Cambria Math" panose="02040503050406030204" pitchFamily="18" charset="0"/>
                      </a:rPr>
                      <m:t>)</m:t>
                    </m:r>
                  </m:oMath>
                </a14:m>
                <a:endParaRPr kumimoji="1" lang="en-US" altLang="zh-CN" sz="2000" dirty="0">
                  <a:latin typeface="Arial" panose="020B0604020202020204" pitchFamily="34" charset="0"/>
                  <a:ea typeface="Cambria Math" panose="02040503050406030204" pitchFamily="18" charset="0"/>
                  <a:cs typeface="Arial" panose="020B0604020202020204" pitchFamily="34" charset="0"/>
                </a:endParaRPr>
              </a:p>
              <a:p>
                <a:pPr marL="1828800" lvl="3" indent="-457200">
                  <a:lnSpc>
                    <a:spcPct val="200000"/>
                  </a:lnSpc>
                  <a:buFont typeface="Arial" panose="020B0604020202020204" pitchFamily="34" charset="0"/>
                  <a:buChar char="•"/>
                </a:pPr>
                <a14:m>
                  <m:oMath xmlns:m="http://schemas.openxmlformats.org/officeDocument/2006/math">
                    <m:r>
                      <a:rPr kumimoji="1" lang="en-US" altLang="zh-CN" sz="2000" b="0" i="1" dirty="0" smtClean="0">
                        <a:latin typeface="Cambria Math" panose="02040503050406030204" pitchFamily="18" charset="0"/>
                        <a:ea typeface="Cambria Math" panose="02040503050406030204" pitchFamily="18" charset="0"/>
                      </a:rPr>
                      <m:t>𝑠</m:t>
                    </m:r>
                    <m:d>
                      <m:dPr>
                        <m:ctrlPr>
                          <a:rPr kumimoji="1" lang="en-US" altLang="zh-CN" sz="2000" b="0" i="1" dirty="0" smtClean="0">
                            <a:latin typeface="Cambria Math" panose="02040503050406030204" pitchFamily="18" charset="0"/>
                            <a:ea typeface="Cambria Math" panose="02040503050406030204" pitchFamily="18" charset="0"/>
                          </a:rPr>
                        </m:ctrlPr>
                      </m:dPr>
                      <m:e>
                        <m:r>
                          <a:rPr kumimoji="1" lang="en-US" altLang="zh-CN" sz="2000" b="0" i="1" dirty="0" smtClean="0">
                            <a:latin typeface="Cambria Math" panose="02040503050406030204" pitchFamily="18" charset="0"/>
                            <a:ea typeface="Cambria Math" panose="02040503050406030204" pitchFamily="18" charset="0"/>
                          </a:rPr>
                          <m:t>𝑦</m:t>
                        </m:r>
                        <m:r>
                          <a:rPr kumimoji="1" lang="en-US" altLang="zh-CN" sz="2000" b="0" i="1" dirty="0" smtClean="0">
                            <a:latin typeface="Cambria Math" panose="02040503050406030204" pitchFamily="18" charset="0"/>
                            <a:ea typeface="Cambria Math" panose="02040503050406030204" pitchFamily="18" charset="0"/>
                          </a:rPr>
                          <m:t>,</m:t>
                        </m:r>
                        <m:sSup>
                          <m:sSupPr>
                            <m:ctrlPr>
                              <a:rPr kumimoji="1" lang="en-US" altLang="zh-CN" sz="2000" b="0" i="1" dirty="0" smtClean="0">
                                <a:latin typeface="Cambria Math" panose="02040503050406030204" pitchFamily="18" charset="0"/>
                                <a:ea typeface="Cambria Math" panose="02040503050406030204" pitchFamily="18" charset="0"/>
                              </a:rPr>
                            </m:ctrlPr>
                          </m:sSupPr>
                          <m:e>
                            <m:r>
                              <a:rPr kumimoji="1" lang="en-US" altLang="zh-CN" sz="2000" b="0" i="1" dirty="0" smtClean="0">
                                <a:latin typeface="Cambria Math" panose="02040503050406030204" pitchFamily="18" charset="0"/>
                                <a:ea typeface="Cambria Math" panose="02040503050406030204" pitchFamily="18" charset="0"/>
                              </a:rPr>
                              <m:t>𝑦</m:t>
                            </m:r>
                          </m:e>
                          <m:sup>
                            <m:r>
                              <a:rPr kumimoji="1" lang="en-US" altLang="zh-CN" sz="2000" b="0" i="1" dirty="0" smtClean="0">
                                <a:latin typeface="Cambria Math" panose="02040503050406030204" pitchFamily="18" charset="0"/>
                                <a:ea typeface="Cambria Math" panose="02040503050406030204" pitchFamily="18" charset="0"/>
                              </a:rPr>
                              <m:t>′</m:t>
                            </m:r>
                          </m:sup>
                        </m:sSup>
                      </m:e>
                    </m:d>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 is a similarity function, </a:t>
                </a: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𝛼</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≥0,</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𝛽</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≥0</m:t>
                    </m:r>
                  </m:oMath>
                </a14:m>
                <a:endParaRPr kumimoji="1" lang="en-US" altLang="zh-CN" sz="2000" dirty="0">
                  <a:latin typeface="Arial" panose="020B0604020202020204" pitchFamily="34" charset="0"/>
                  <a:ea typeface="Cambria Math" panose="02040503050406030204" pitchFamily="18" charset="0"/>
                  <a:cs typeface="Arial" panose="020B0604020202020204" pitchFamily="34" charset="0"/>
                </a:endParaRPr>
              </a:p>
              <a:p>
                <a:pPr marL="1828800" lvl="3" indent="-457200">
                  <a:lnSpc>
                    <a:spcPct val="200000"/>
                  </a:lnSpc>
                  <a:buFont typeface="Arial" panose="020B0604020202020204" pitchFamily="34" charset="0"/>
                  <a:buChar char="•"/>
                </a:pPr>
                <a14:m>
                  <m:oMath xmlns:m="http://schemas.openxmlformats.org/officeDocument/2006/math">
                    <m:r>
                      <a:rPr kumimoji="1" lang="en-US" altLang="zh-CN" sz="2000" b="0" i="1" dirty="0" smtClean="0">
                        <a:latin typeface="Cambria Math" panose="02040503050406030204" pitchFamily="18" charset="0"/>
                        <a:ea typeface="Cambria Math" panose="02040503050406030204" pitchFamily="18" charset="0"/>
                      </a:rPr>
                      <m:t>𝑍</m:t>
                    </m:r>
                    <m:r>
                      <a:rPr kumimoji="1" lang="en-US" altLang="zh-CN" sz="2000" b="0" i="1" dirty="0" smtClean="0">
                        <a:latin typeface="Cambria Math" panose="02040503050406030204" pitchFamily="18" charset="0"/>
                        <a:ea typeface="Cambria Math" panose="02040503050406030204" pitchFamily="18" charset="0"/>
                      </a:rPr>
                      <m:t>(</m:t>
                    </m:r>
                    <m:r>
                      <a:rPr kumimoji="1" lang="en-US" altLang="zh-CN" sz="2000" b="0" i="1" dirty="0" smtClean="0">
                        <a:latin typeface="Cambria Math" panose="02040503050406030204" pitchFamily="18" charset="0"/>
                        <a:ea typeface="Cambria Math" panose="02040503050406030204" pitchFamily="18" charset="0"/>
                      </a:rPr>
                      <m:t>𝑦</m:t>
                    </m:r>
                    <m:r>
                      <a:rPr kumimoji="1" lang="en-US" altLang="zh-CN" sz="2000" b="0" i="1" dirty="0" smtClean="0">
                        <a:latin typeface="Cambria Math" panose="02040503050406030204" pitchFamily="18" charset="0"/>
                        <a:ea typeface="Cambria Math" panose="02040503050406030204" pitchFamily="18" charset="0"/>
                      </a:rPr>
                      <m:t>)</m:t>
                    </m:r>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 normalizes over the available corrections for </a:t>
                </a: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 in </a:t>
                </a:r>
                <a14:m>
                  <m:oMath xmlns:m="http://schemas.openxmlformats.org/officeDocument/2006/math">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𝑃</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𝑥</m:t>
                        </m:r>
                      </m:sub>
                    </m:sSub>
                  </m:oMath>
                </a14:m>
                <a:endParaRPr kumimoji="1" lang="en-US" altLang="zh-CN" sz="2000" dirty="0">
                  <a:latin typeface="Arial" panose="020B0604020202020204" pitchFamily="34" charset="0"/>
                  <a:ea typeface="Cambria Math" panose="02040503050406030204" pitchFamily="18" charset="0"/>
                  <a:cs typeface="Arial" panose="020B0604020202020204" pitchFamily="34" charset="0"/>
                </a:endParaRPr>
              </a:p>
              <a:p>
                <a:pPr marL="1371600" lvl="2" indent="-457200">
                  <a:lnSpc>
                    <a:spcPct val="200000"/>
                  </a:lnSpc>
                  <a:buFont typeface="Arial" panose="020B0604020202020204" pitchFamily="34" charset="0"/>
                  <a:buChar char="•"/>
                </a:pPr>
                <a:r>
                  <a:rPr kumimoji="1" lang="en-US" altLang="zh-CN" sz="2000" dirty="0">
                    <a:latin typeface="Arial" panose="020B0604020202020204" pitchFamily="34" charset="0"/>
                    <a:ea typeface="Cambria Math" panose="02040503050406030204" pitchFamily="18" charset="0"/>
                    <a:cs typeface="Arial" panose="020B0604020202020204" pitchFamily="34" charset="0"/>
                  </a:rPr>
                  <a:t>Update the corrector by cross-entropy loss </a:t>
                </a:r>
                <a14:m>
                  <m:oMath xmlns:m="http://schemas.openxmlformats.org/officeDocument/2006/math">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𝐿</m:t>
                    </m:r>
                    <m:d>
                      <m:d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d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𝜃</m:t>
                        </m:r>
                      </m:e>
                    </m:d>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m:rPr>
                        <m:sty m:val="p"/>
                      </m:rPr>
                      <a:rPr kumimoji="1" lang="en-US" altLang="zh-CN" sz="2000" b="0" i="0" smtClean="0">
                        <a:latin typeface="Cambria Math" panose="02040503050406030204" pitchFamily="18" charset="0"/>
                        <a:ea typeface="Cambria Math" panose="02040503050406030204" pitchFamily="18" charset="0"/>
                        <a:cs typeface="Arial" panose="020B0604020202020204" pitchFamily="34" charset="0"/>
                      </a:rPr>
                      <m:t>log</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Sub>
                      <m:sSub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b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𝑝</m:t>
                        </m:r>
                      </m:e>
                      <m: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𝜃</m:t>
                        </m:r>
                      </m:sub>
                    </m:sSub>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Sup>
                      <m:sSupPr>
                        <m:ctrlP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ctrlPr>
                      </m:sSupPr>
                      <m:e>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e>
                      <m:sup>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sup>
                    </m:sSup>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𝑥</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𝑓</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𝑦</m:t>
                    </m:r>
                    <m:r>
                      <a:rPr kumimoji="1" lang="en-US" altLang="zh-CN" sz="2000" b="0" i="1" smtClean="0">
                        <a:latin typeface="Cambria Math" panose="02040503050406030204" pitchFamily="18" charset="0"/>
                        <a:ea typeface="Cambria Math" panose="02040503050406030204" pitchFamily="18" charset="0"/>
                        <a:cs typeface="Arial" panose="020B0604020202020204" pitchFamily="34" charset="0"/>
                      </a:rPr>
                      <m:t>))</m:t>
                    </m:r>
                  </m:oMath>
                </a14:m>
                <a:r>
                  <a:rPr kumimoji="1" lang="en-US" altLang="zh-CN" sz="2000" dirty="0">
                    <a:latin typeface="Arial" panose="020B0604020202020204" pitchFamily="34" charset="0"/>
                    <a:ea typeface="Cambria Math" panose="02040503050406030204" pitchFamily="18" charset="0"/>
                    <a:cs typeface="Arial" panose="020B0604020202020204" pitchFamily="34" charset="0"/>
                  </a:rPr>
                  <a:t> on batches sample in this way</a:t>
                </a:r>
              </a:p>
              <a:p>
                <a:pPr marL="1371600" lvl="2" indent="-457200">
                  <a:lnSpc>
                    <a:spcPct val="200000"/>
                  </a:lnSpc>
                  <a:buFont typeface="+mj-lt"/>
                  <a:buAutoNum type="arabicPeriod"/>
                </a:pPr>
                <a:endParaRPr kumimoji="1" lang="en-US" altLang="zh-CN" sz="2000" b="0" dirty="0">
                  <a:latin typeface="Arial" panose="020B0604020202020204" pitchFamily="34" charset="0"/>
                  <a:cs typeface="Arial" panose="020B0604020202020204" pitchFamily="34" charset="0"/>
                </a:endParaRPr>
              </a:p>
              <a:p>
                <a:pPr marL="1371600" lvl="2" indent="-457200">
                  <a:lnSpc>
                    <a:spcPct val="200000"/>
                  </a:lnSpc>
                  <a:buFont typeface="+mj-lt"/>
                  <a:buAutoNum type="arabicPeriod"/>
                </a:pPr>
                <a:endParaRPr kumimoji="1" lang="en-US" altLang="zh-CN" sz="2000" dirty="0">
                  <a:latin typeface="Arial" panose="020B0604020202020204" pitchFamily="34" charset="0"/>
                  <a:cs typeface="Arial" panose="020B0604020202020204" pitchFamily="34" charset="0"/>
                </a:endParaRPr>
              </a:p>
            </p:txBody>
          </p:sp>
        </mc:Choice>
        <mc:Fallback xmlns="">
          <p:sp>
            <p:nvSpPr>
              <p:cNvPr id="2" name="文本框 1">
                <a:extLst>
                  <a:ext uri="{FF2B5EF4-FFF2-40B4-BE49-F238E27FC236}">
                    <a16:creationId xmlns:a16="http://schemas.microsoft.com/office/drawing/2014/main" id="{155FFDE2-22A6-0B0C-34DD-FE427C798059}"/>
                  </a:ext>
                </a:extLst>
              </p:cNvPr>
              <p:cNvSpPr txBox="1">
                <a:spLocks noRot="1" noChangeAspect="1" noMove="1" noResize="1" noEditPoints="1" noAdjustHandles="1" noChangeArrowheads="1" noChangeShapeType="1" noTextEdit="1"/>
              </p:cNvSpPr>
              <p:nvPr/>
            </p:nvSpPr>
            <p:spPr>
              <a:xfrm>
                <a:off x="375138" y="889574"/>
                <a:ext cx="11667928" cy="7073668"/>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9947789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1023</TotalTime>
  <Words>5005</Words>
  <Application>Microsoft Office PowerPoint</Application>
  <PresentationFormat>宽屏</PresentationFormat>
  <Paragraphs>492</Paragraphs>
  <Slides>35</Slides>
  <Notes>35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PingFang SC</vt:lpstr>
      <vt:lpstr>等线</vt:lpstr>
      <vt:lpstr>等线 Light</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彭 晗</dc:creator>
  <cp:lastModifiedBy>彭晗</cp:lastModifiedBy>
  <cp:revision>42</cp:revision>
  <dcterms:created xsi:type="dcterms:W3CDTF">2023-05-15T02:01:25Z</dcterms:created>
  <dcterms:modified xsi:type="dcterms:W3CDTF">2023-05-16T03:49:43Z</dcterms:modified>
</cp:coreProperties>
</file>