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6" r:id="rId20"/>
    <p:sldId id="277" r:id="rId21"/>
    <p:sldId id="278" r:id="rId22"/>
    <p:sldId id="275" r:id="rId23"/>
    <p:sldId id="280" r:id="rId24"/>
    <p:sldId id="281" r:id="rId25"/>
    <p:sldId id="282" r:id="rId26"/>
    <p:sldId id="283" r:id="rId27"/>
    <p:sldId id="279" r:id="rId28"/>
    <p:sldId id="284" r:id="rId29"/>
    <p:sldId id="285" r:id="rId30"/>
    <p:sldId id="287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0A994-208F-413C-B99F-C173325D9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B253CA-841C-434A-ADE1-BC8A93C9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C63E0-4802-4E82-B320-00F929BE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C5AB8-A76D-45D9-BFEE-A5F79AB8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3DCAE-76D4-4613-B49E-A781C471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2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BDFD1-FAB2-4AC8-B5BC-DFFA0C40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F78254-3FB6-4980-9B7F-B2D7EB549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77F75-B71E-4A7A-ACF8-E724F19E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AE40D-C37A-4AE4-9665-D1DD2C4A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93E6A-1F33-4254-8EDD-0D0865E2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6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2F1351-412A-4276-A5FE-1E4237E21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C2BEE8-60FC-4021-82E8-E4CCE35A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E8267-92A4-48AF-84E2-FA0986C9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2672-BA8A-4D08-BE5D-1AA4F355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7FFEC-9108-44C8-B72A-D212346F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8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ABC2B-7D68-453D-B9A5-10CD46B6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7EF34-69BC-4FBC-BB0D-464A3B96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099E7-7EEF-4AC9-B3E4-3D19BD5C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771E9-7D30-41D1-88E8-4240827B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2FBB0-2DF0-4473-A1AE-AE85C5D4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5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496E3-A62B-447E-86C1-1642EE99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F1067-99AF-45C0-A696-EA78F4C8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3408F-A940-4CC6-A131-29BE0BD2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58AE6-9C8E-442D-9243-8C3FA5EC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757CD-F41F-4472-B125-EC936B04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3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AD09B-7C53-42AC-A62D-1A2AFDA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C3563-03BD-4BA6-87EE-DC057C97D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12003-4947-41ED-A9C6-890CC98C9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EC3DEA-3674-4ABC-BFCB-E0DB8353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2869F-2545-4ED7-AB97-E8E6E7BC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5A45C-E1D8-47A0-A6A4-1F50A2B2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1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40F4C-F6DE-4AB4-8A4B-B420C9B9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93103B-1001-4424-AFC7-7343DBC1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68772-2F97-41AB-AB68-99E0236B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B45FB8-711B-40CA-B393-886856666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2ED8B-C5D1-4825-B5B0-8B221BDC1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25E190-430D-48F1-B310-200AAC61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2D750-3380-4B3F-B1D3-D775CA5B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27C24-69BA-48C0-AF6A-F65A91C2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8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957F2-7E33-4647-9B8A-D246D221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B198B-D53F-4F21-87B9-033A711B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63B399-9004-4233-B5BC-C1444453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2C1B1-BCA4-419C-94B5-252BDA88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9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231E1E-6941-4E5C-969C-6E636A3C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C4E455-A11B-44EB-8862-587B392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7CDFA-AB53-4B84-BD5C-C1E58A4E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8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7AEBD-B17B-4DAC-B8B4-3E6BD0623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4C378-AD26-4E6B-B6BE-11E4E0B06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D9D7B-201C-46AA-AC96-69B1875A8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57072E-4257-4B7D-BFD6-464F62E4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6C1DB-3379-47BF-B9C2-8A33F735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63396-07F4-40BE-9BFA-89F74468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95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72FE8-5736-41BC-98C9-61DE1290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C43D0-5BAE-4AB4-A7B7-7D6954E54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1CDE99-C374-4EA2-B5E1-E108CF4C6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B4FA9-57E5-461D-88CC-565DFB17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91656-FD57-4A32-95C1-DE6A38F2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1E7377-F12F-43FC-AF69-96B8652F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77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4FB23E-C62B-4A69-9253-5F1C7638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A2AFB-6158-4661-9389-F8AAAD8E8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12DD4-6C9B-44EB-80A7-80764C5DB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98913-3A8E-459C-840C-E053D75F3B7A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168E4-C685-43BA-9EA5-0FF8C407B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66C89-12BF-4F44-B84B-3EB1ED6F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76876-38B1-4D49-8C2E-C548870CBC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9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rxiv.org/abs/1905.021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2858E-0187-47E8-A17B-63CB15BB1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Adversarial Examples Are Not Bugs</a:t>
            </a:r>
            <a:br>
              <a:rPr lang="en-US" altLang="zh-CN" sz="4000" dirty="0"/>
            </a:br>
            <a:r>
              <a:rPr lang="en-US" altLang="zh-CN" sz="4000" dirty="0"/>
              <a:t>They are Features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5A696A-6E99-4030-ADE2-1A075E8C2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endParaRPr lang="en-US" altLang="zh-CN" dirty="0"/>
          </a:p>
          <a:p>
            <a:r>
              <a:rPr lang="en-US" altLang="zh-CN" dirty="0"/>
              <a:t>Yuan Pei College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356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E7D41-80B4-4EA1-9943-5A77F5FD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perspective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6504B-5BA0-48B0-B799-0B81513F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Disentangle robust from non-robust features is possible</a:t>
            </a:r>
          </a:p>
          <a:p>
            <a:pPr lvl="1"/>
            <a:r>
              <a:rPr lang="en-US" altLang="zh-CN" dirty="0"/>
              <a:t>Given any training dataset,</a:t>
            </a:r>
          </a:p>
          <a:p>
            <a:pPr lvl="1"/>
            <a:r>
              <a:rPr lang="en-US" altLang="zh-CN" dirty="0"/>
              <a:t>A robust version for robust classification is possible (remove non-robust).</a:t>
            </a:r>
          </a:p>
          <a:p>
            <a:pPr lvl="1"/>
            <a:r>
              <a:rPr lang="en-US" altLang="zh-CN" dirty="0"/>
              <a:t>A non-robust version for standard classification is possible (adversarial training).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E72559-D057-4311-B7E7-730322E0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84" y="3559629"/>
            <a:ext cx="7813016" cy="32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A19CA-ED70-4E45-A32C-F2A30479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definitions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1E181C-566A-432A-9F6A-88244AE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Binary classification</a:t>
                </a:r>
              </a:p>
              <a:p>
                <a:pPr lvl="1"/>
                <a:r>
                  <a:rPr lang="en-US" altLang="zh-CN" dirty="0"/>
                  <a:t>Input-label pair 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Classifier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Feature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1E181C-566A-432A-9F6A-88244AE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40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A19CA-ED70-4E45-A32C-F2A30479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definitions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1E181C-566A-432A-9F6A-88244AE198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Feature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-useful feature – correlated with the true label in expectation.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altLang="zh-CN" dirty="0"/>
                  <a:t> – the largest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 for which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-useful under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Linear classifiers trained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-useful features can attain non-trivial generalization performance.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1E181C-566A-432A-9F6A-88244AE198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19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2B83F-5DBF-4D4C-93D3-8C76C542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definitions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891C5D-54AB-4408-B35A-EBAF69A65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Feature (2)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-robustly useful feature – under adversarial perturbations,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remains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-useful.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inf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Useful, non-robust feature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-useful feature which is not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-robust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Useful, non-robust features help with classification in the standard setting, but may hinder accuracy in the adversarial setting (as the correlation with the label can be flipped).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891C5D-54AB-4408-B35A-EBAF69A65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7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0E6EB-F7EF-4B96-AD35-B32DAE27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definitions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4C44A2-DEBB-40EF-85E0-91A327811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Classification</a:t>
                </a:r>
              </a:p>
              <a:p>
                <a:pPr lvl="1"/>
                <a:r>
                  <a:rPr lang="en-US" altLang="zh-CN" dirty="0"/>
                  <a:t>Classifier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Feature set learned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4C44A2-DEBB-40EF-85E0-91A327811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25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52588-6B39-4190-9F3F-E8B059A4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definitions (5)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1A1ACC-89F7-4FDF-B437-F3AD189C1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Standard training – Train a classifier by minimizing a loss function via empirical risk minimization (ERM).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classifier will utilize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-useful feature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to decrease the loss.</a:t>
                </a:r>
              </a:p>
              <a:p>
                <a:pPr lvl="1"/>
                <a:r>
                  <a:rPr lang="en-US" altLang="zh-CN" dirty="0"/>
                  <a:t>No distinction exists between robust and non-robust features.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1A1ACC-89F7-4FDF-B437-F3AD189C1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497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4F264-D519-4199-B70B-96002296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51B8C6-550D-4BDE-A436-E0AB88B39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True risk – Given hypothesis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, joint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loss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minimize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Empirical risk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available. 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training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 </m:t>
                        </m:r>
                      </m:e>
                    </m:d>
                  </m:oMath>
                </a14:m>
                <a:r>
                  <a:rPr lang="en-US" altLang="zh-CN" dirty="0"/>
                  <a:t>,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𝑒𝑚𝑝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𝑒𝑚𝑝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51B8C6-550D-4BDE-A436-E0AB88B39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爆炸形: 14 pt  3">
            <a:extLst>
              <a:ext uri="{FF2B5EF4-FFF2-40B4-BE49-F238E27FC236}">
                <a16:creationId xmlns:a16="http://schemas.microsoft.com/office/drawing/2014/main" id="{183AA4A7-D931-4B87-95C0-FCF5217040EF}"/>
              </a:ext>
            </a:extLst>
          </p:cNvPr>
          <p:cNvSpPr/>
          <p:nvPr/>
        </p:nvSpPr>
        <p:spPr>
          <a:xfrm>
            <a:off x="3622221" y="955221"/>
            <a:ext cx="4947557" cy="4947557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Interruption!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ERM?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4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52588-6B39-4190-9F3F-E8B059A4A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definitions (6)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1A1ACC-89F7-4FDF-B437-F3AD189C1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Robust training – Train a classifier with the presence of adversary. </a:t>
                </a:r>
              </a:p>
              <a:p>
                <a:pPr lvl="1"/>
                <a:r>
                  <a:rPr lang="en-US" altLang="zh-CN" dirty="0"/>
                  <a:t>ERM is no longer sufficient to train a robust classifier.</a:t>
                </a:r>
              </a:p>
              <a:p>
                <a:pPr lvl="1"/>
                <a:r>
                  <a:rPr lang="en-US" altLang="zh-CN" dirty="0"/>
                  <a:t>The effect of adversary need to be explicitly handled.</a:t>
                </a:r>
              </a:p>
              <a:p>
                <a:pPr lvl="1"/>
                <a:r>
                  <a:rPr lang="en-US" altLang="zh-CN" dirty="0"/>
                  <a:t>Adversarial loss function – discern between robust/non-robust features and prevent the classifier from learning useful but non-robust features.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dirty="0"/>
                  <a:t> – An appropriately pre-defined set of perturbations.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1A1ACC-89F7-4FDF-B437-F3AD189C1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137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EF9-3BCB-41FE-BC4E-9AC8E215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Finding robust/non-robust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478DD-1FB8-440C-8BDA-A566CECD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exist both robust and non-robust features that constitute useful signals for standard classification.</a:t>
            </a:r>
          </a:p>
          <a:p>
            <a:r>
              <a:rPr lang="en-US" altLang="zh-CN" dirty="0" err="1"/>
              <a:t>Robustified</a:t>
            </a:r>
            <a:r>
              <a:rPr lang="en-US" altLang="zh-CN" dirty="0"/>
              <a:t> dataset – dataset consist of samples which primarily contain robust features, by removing certain features.</a:t>
            </a:r>
          </a:p>
          <a:p>
            <a:r>
              <a:rPr lang="en-US" altLang="zh-CN" dirty="0"/>
              <a:t>Non-robust dataset – input-label association is purely based on non-robust features.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569315-2A2E-443F-8F9B-71027F4E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71" y="4116753"/>
            <a:ext cx="6493329" cy="274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3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EF9-3BCB-41FE-BC4E-9AC8E215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robust features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D478DD-1FB8-440C-8BDA-A566CECDB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Directly manipulate the features of a high-dim dataset – hard.</a:t>
                </a:r>
              </a:p>
              <a:p>
                <a:r>
                  <a:rPr lang="en-US" altLang="zh-CN" dirty="0"/>
                  <a:t>Modify the dataset to contain only relevant features given a robust model – easy.</a:t>
                </a:r>
              </a:p>
              <a:p>
                <a:r>
                  <a:rPr lang="en-US" altLang="zh-CN" dirty="0"/>
                  <a:t>Goal – construct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containing only robust features.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Approach – one-to-one mapping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, from original training set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robust training 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D478DD-1FB8-440C-8BDA-A566CECDB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81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3AF07-089F-4873-A49A-AC10301C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52059-16B7-486D-AF31-77D76F00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</a:p>
          <a:p>
            <a:r>
              <a:rPr lang="en-US" altLang="zh-CN" dirty="0"/>
              <a:t>A new perspective</a:t>
            </a:r>
          </a:p>
          <a:p>
            <a:r>
              <a:rPr lang="en-US" altLang="zh-CN" dirty="0"/>
              <a:t>Some definitions</a:t>
            </a:r>
          </a:p>
          <a:p>
            <a:r>
              <a:rPr lang="en-US" altLang="zh-CN" dirty="0"/>
              <a:t>Finding robust/non-robust features</a:t>
            </a:r>
          </a:p>
          <a:p>
            <a:pPr lvl="1"/>
            <a:r>
              <a:rPr lang="en-US" altLang="zh-CN" dirty="0"/>
              <a:t>Disentangling robust features</a:t>
            </a:r>
          </a:p>
          <a:p>
            <a:pPr lvl="1"/>
            <a:r>
              <a:rPr lang="en-US" altLang="zh-CN" dirty="0"/>
              <a:t>Disentangling non-robust features</a:t>
            </a:r>
          </a:p>
          <a:p>
            <a:r>
              <a:rPr lang="en-US" altLang="zh-CN" dirty="0"/>
              <a:t>Transferability from non-robust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02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EF9-3BCB-41FE-BC4E-9AC8E215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robust features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D478DD-1FB8-440C-8BDA-A566CECDB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Feature representation – Given an </a:t>
                </a:r>
                <a:r>
                  <a:rPr lang="en-US" altLang="zh-CN" b="1" dirty="0" err="1"/>
                  <a:t>adversarially</a:t>
                </a:r>
                <a:r>
                  <a:rPr lang="en-US" altLang="zh-CN" b="1" dirty="0"/>
                  <a:t> trained </a:t>
                </a:r>
                <a:r>
                  <a:rPr lang="en-US" altLang="zh-CN" dirty="0"/>
                  <a:t>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corresponds to the activations in the penultimate layer. The mapping from input to representation is denoted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Robust feature –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 GD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in input space.</a:t>
                </a:r>
              </a:p>
              <a:p>
                <a:r>
                  <a:rPr lang="en-US" altLang="zh-CN" dirty="0"/>
                  <a:t>Non-robust feature – initialize with a label independent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It is impossible to ensure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Any non-robust features provided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will not be useful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independently sampled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D478DD-1FB8-440C-8BDA-A566CECDB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043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6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990EF9-3BCB-41FE-BC4E-9AC8E215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robust features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478DD-1FB8-440C-8BDA-A566CECD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45E96-1444-4C15-A8A0-6854202E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32" y="2057400"/>
            <a:ext cx="9782535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94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B9BE-785E-4C1F-9C7E-741DC67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non-robust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49E04-2A33-48F3-93F3-D5E0F75C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 training on </a:t>
            </a:r>
            <a:r>
              <a:rPr lang="en-US" altLang="zh-CN" dirty="0" err="1"/>
              <a:t>robustified</a:t>
            </a:r>
            <a:r>
              <a:rPr lang="en-US" altLang="zh-CN" dirty="0"/>
              <a:t> datasets results in classifiers which are robust.</a:t>
            </a:r>
          </a:p>
          <a:p>
            <a:r>
              <a:rPr lang="en-US" altLang="zh-CN" dirty="0"/>
              <a:t>When training on the standard dataset, non-robust features take on large role in the resulting learned classifier.</a:t>
            </a:r>
          </a:p>
          <a:p>
            <a:r>
              <a:rPr lang="en-US" altLang="zh-CN" dirty="0"/>
              <a:t>Non-robust features alone suffice for standard generalization – a model trained solely on non-robust features can perform well on the standard test set.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121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B9BE-785E-4C1F-9C7E-741DC67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non-robust features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49E04-2A33-48F3-93F3-D5E0F75C9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Non-robust dataset –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-useful features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non-robust.</a:t>
                </a:r>
              </a:p>
              <a:p>
                <a:pPr lvl="1"/>
                <a:r>
                  <a:rPr lang="en-US" altLang="zh-CN" dirty="0"/>
                  <a:t>Target class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 Uniformly sampled or deterministically selected.</a:t>
                </a:r>
              </a:p>
              <a:p>
                <a:pPr lvl="1"/>
                <a:r>
                  <a:rPr lang="en-US" altLang="zh-CN" dirty="0"/>
                  <a:t>Adversarial perturbation – perturb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ensure it is classified as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 a standard model.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Robust features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correlated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Some non-robust features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strongly correlated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549E04-2A33-48F3-93F3-D5E0F75C9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1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B9BE-785E-4C1F-9C7E-741DC67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non-robust features (3)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3FE0CD-C259-4F6A-95E1-AE0E15EC1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973049-F982-4700-8DC7-220D5D13A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66" y="1792064"/>
            <a:ext cx="10149067" cy="44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29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B9BE-785E-4C1F-9C7E-741DC67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non-robust features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63FE0CD-C259-4F6A-95E1-AE0E15EC18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Random target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The robust features are uncorrelated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 lvl="1"/>
                <a:r>
                  <a:rPr lang="en-US" altLang="zh-CN" dirty="0"/>
                  <a:t>The robust features are not useful for classification.</a:t>
                </a:r>
              </a:p>
              <a:p>
                <a:pPr lvl="1"/>
                <a:r>
                  <a:rPr lang="en-US" altLang="zh-CN" dirty="0"/>
                  <a:t>The non-robust features are correlated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𝑟𝑎𝑛𝑑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𝑟𝑜𝑏𝑢𝑠𝑡𝑙𝑦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𝑢𝑠𝑒𝑓𝑢𝑙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𝑢𝑛𝑑𝑒𝑟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63FE0CD-C259-4F6A-95E1-AE0E15EC18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541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6B9BE-785E-4C1F-9C7E-741DC67D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Disentangling non-robust features (5)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63FE0CD-C259-4F6A-95E1-AE0E15EC18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Deterministically selected target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robust features actually point away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robust features are correlated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non-robust features are correlated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𝑛𝑜𝑛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𝑟𝑜𝑏𝑢𝑠𝑡𝑙𝑦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𝑢𝑠𝑒𝑓𝑢𝑙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𝑢𝑛𝑑𝑒𝑟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𝑟𝑜𝑏𝑢𝑠𝑡𝑙𝑦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𝑢𝑠𝑒𝑓𝑢𝑙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𝑢𝑛𝑑𝑒𝑟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𝑛𝑜𝑡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𝑢𝑠𝑒𝑓𝑢𝑙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𝑢𝑛𝑑𝑒𝑟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063FE0CD-C259-4F6A-95E1-AE0E15EC18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407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67A4C62-B9A8-4B04-AE4A-3D3A1B3CA6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Results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𝑁𝑅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67A4C62-B9A8-4B04-AE4A-3D3A1B3CA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23566-EADB-4393-8FEF-F471456D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DAA27D-B1C9-48E2-AE80-C5D8F8B4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64" y="1825625"/>
            <a:ext cx="8746671" cy="4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2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67A4C62-B9A8-4B04-AE4A-3D3A1B3CA6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Results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𝑁𝑅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(2)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67A4C62-B9A8-4B04-AE4A-3D3A1B3CA6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23566-EADB-4393-8FEF-F471456D3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91344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all robust features correlated with the wrong classes, results in a well-generalizing classifier.</a:t>
                </a:r>
              </a:p>
              <a:p>
                <a:pPr lvl="1"/>
                <a:r>
                  <a:rPr lang="en-US" altLang="zh-CN" dirty="0"/>
                  <a:t>Non-robust features can be picked up by models during standard training, even in the presence of robust features that are predictive.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223566-EADB-4393-8FEF-F471456D3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91344" cy="4351338"/>
              </a:xfrm>
              <a:blipFill>
                <a:blip r:embed="rId3"/>
                <a:stretch>
                  <a:fillRect t="-2101" r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8DC8708-9F50-4D65-AE32-A7B5A7E3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544" y="1460500"/>
            <a:ext cx="422425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0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8BF7-B29E-4759-BB41-A144B71A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Transferability from non-robust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2666-370F-45D6-ABBC-38F630111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Non-robust features are inherent to the data distribution</a:t>
            </a:r>
          </a:p>
          <a:p>
            <a:r>
              <a:rPr lang="en-US" altLang="zh-CN" dirty="0"/>
              <a:t>Different classifiers are trained on independent samples from the same distribution.</a:t>
            </a:r>
          </a:p>
          <a:p>
            <a:r>
              <a:rPr lang="en-US" altLang="zh-CN" dirty="0"/>
              <a:t>The classifiers are likely to utilize similar non-robust features.</a:t>
            </a:r>
          </a:p>
          <a:p>
            <a:r>
              <a:rPr lang="en-US" altLang="zh-CN" dirty="0"/>
              <a:t>Consequently, adversarial examples constructed by exploiting the non-robust features learned by one classifier will transfer to any other classifier utilizing these features in a similar manner.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50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0E138-6EC5-4CBF-A535-04B41B0B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BAA3D-8D61-46FE-AF1F-717EAC9B3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vulnerability – Almost all machine learning models are vulnerable to adversarial examples.</a:t>
            </a:r>
          </a:p>
          <a:p>
            <a:r>
              <a:rPr lang="en-US" altLang="zh-CN" dirty="0"/>
              <a:t>Adversarial transferability – Adversarial perturbations for one model often transfer to other independently trained models.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716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8BF7-B29E-4759-BB41-A144B71A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Transferability from non-robust features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82666-370F-45D6-ABBC-38F630111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Architectures which learn better from dataset with deterministically labeled adversarial examples are more likely to learn similar non-robust features to the original classifier.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0A0F3-487A-4680-A060-1C3B9AA2A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707" y="1690688"/>
            <a:ext cx="430609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5E232-6DC6-42FC-9EEE-B406E597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4851A-715F-4F61-B5EA-6F613045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9A4E3ADF-D59A-4357-8195-B8B53C9D27B9}"/>
              </a:ext>
            </a:extLst>
          </p:cNvPr>
          <p:cNvSpPr/>
          <p:nvPr/>
        </p:nvSpPr>
        <p:spPr>
          <a:xfrm>
            <a:off x="4373335" y="2278629"/>
            <a:ext cx="3445329" cy="3445329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40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6DB8-BF05-4344-B43C-FE2856FC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E2860-D01E-438F-B844-CADF8E216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MNIST</a:t>
            </a:r>
            <a:endParaRPr lang="zh-CN" altLang="en-US" dirty="0"/>
          </a:p>
        </p:txBody>
      </p:sp>
      <p:pic>
        <p:nvPicPr>
          <p:cNvPr id="4" name="Picture 2" descr="Original zero images">
            <a:extLst>
              <a:ext uri="{FF2B5EF4-FFF2-40B4-BE49-F238E27FC236}">
                <a16:creationId xmlns:a16="http://schemas.microsoft.com/office/drawing/2014/main" id="{06CF0C0F-B20D-4D48-AA26-452F431B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34" y="3429000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ranformation gif">
            <a:extLst>
              <a:ext uri="{FF2B5EF4-FFF2-40B4-BE49-F238E27FC236}">
                <a16:creationId xmlns:a16="http://schemas.microsoft.com/office/drawing/2014/main" id="{EC13D2F5-CBD7-4ECB-86F8-B3F94148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34" y="4187143"/>
            <a:ext cx="5608863" cy="6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Fake images">
            <a:extLst>
              <a:ext uri="{FF2B5EF4-FFF2-40B4-BE49-F238E27FC236}">
                <a16:creationId xmlns:a16="http://schemas.microsoft.com/office/drawing/2014/main" id="{540734E3-BAC7-4A2C-9B5A-AA1A248C2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43" y="4945286"/>
            <a:ext cx="5608854" cy="62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EAA5E7-64E4-4A37-A820-0A5F69E1A3A7}"/>
              </a:ext>
            </a:extLst>
          </p:cNvPr>
          <p:cNvSpPr txBox="1"/>
          <p:nvPr/>
        </p:nvSpPr>
        <p:spPr>
          <a:xfrm>
            <a:off x="1023255" y="3538632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Original 0’s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5A4BB1-4607-4AB0-8C24-2EBC73003B2B}"/>
              </a:ext>
            </a:extLst>
          </p:cNvPr>
          <p:cNvSpPr txBox="1"/>
          <p:nvPr/>
        </p:nvSpPr>
        <p:spPr>
          <a:xfrm>
            <a:off x="1023254" y="4296775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Generation process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5FF3E4-C69C-4B20-BD2D-246F3E451D13}"/>
              </a:ext>
            </a:extLst>
          </p:cNvPr>
          <p:cNvSpPr txBox="1"/>
          <p:nvPr/>
        </p:nvSpPr>
        <p:spPr>
          <a:xfrm>
            <a:off x="1023254" y="4995279"/>
            <a:ext cx="4607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Adversarial examples (1-9)</a:t>
            </a:r>
          </a:p>
        </p:txBody>
      </p:sp>
    </p:spTree>
    <p:extLst>
      <p:ext uri="{BB962C8B-B14F-4D97-AF65-F5344CB8AC3E}">
        <p14:creationId xmlns:p14="http://schemas.microsoft.com/office/powerpoint/2010/main" val="260226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84689-7DF8-45AF-9BDE-72E31A08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3412C-8455-42B2-ABAA-81E63EECA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IMDB binary sentimental classification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0BAF82-A480-46C5-AE90-CEBE71E89C04}"/>
              </a:ext>
            </a:extLst>
          </p:cNvPr>
          <p:cNvSpPr/>
          <p:nvPr/>
        </p:nvSpPr>
        <p:spPr>
          <a:xfrm>
            <a:off x="838200" y="3429003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89E90B-9E1A-41D5-90B4-DC8956A1A2E3}"/>
              </a:ext>
            </a:extLst>
          </p:cNvPr>
          <p:cNvSpPr/>
          <p:nvPr/>
        </p:nvSpPr>
        <p:spPr>
          <a:xfrm>
            <a:off x="2035633" y="3429002"/>
            <a:ext cx="1115788" cy="44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really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6B172E-B6A8-40CC-9421-80476A6BB0F3}"/>
              </a:ext>
            </a:extLst>
          </p:cNvPr>
          <p:cNvSpPr/>
          <p:nvPr/>
        </p:nvSpPr>
        <p:spPr>
          <a:xfrm>
            <a:off x="3233066" y="3429001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7882B3-848C-42F9-8EE3-F6FBED1F6F71}"/>
              </a:ext>
            </a:extLst>
          </p:cNvPr>
          <p:cNvSpPr/>
          <p:nvPr/>
        </p:nvSpPr>
        <p:spPr>
          <a:xfrm>
            <a:off x="4430499" y="3429001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984A98-1D8E-4334-ABBA-62FDD03358B0}"/>
              </a:ext>
            </a:extLst>
          </p:cNvPr>
          <p:cNvSpPr/>
          <p:nvPr/>
        </p:nvSpPr>
        <p:spPr>
          <a:xfrm>
            <a:off x="5627932" y="3429000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85C360-07E2-4CD7-9DAC-8AA96D86293D}"/>
              </a:ext>
            </a:extLst>
          </p:cNvPr>
          <p:cNvSpPr/>
          <p:nvPr/>
        </p:nvSpPr>
        <p:spPr>
          <a:xfrm>
            <a:off x="838200" y="4037470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9A6142-6A65-4217-89E2-D4A90231BDB6}"/>
              </a:ext>
            </a:extLst>
          </p:cNvPr>
          <p:cNvSpPr/>
          <p:nvPr/>
        </p:nvSpPr>
        <p:spPr>
          <a:xfrm>
            <a:off x="2035633" y="4037469"/>
            <a:ext cx="1115788" cy="440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1A1EC5-D409-4A57-846A-354F1217ABB2}"/>
              </a:ext>
            </a:extLst>
          </p:cNvPr>
          <p:cNvSpPr/>
          <p:nvPr/>
        </p:nvSpPr>
        <p:spPr>
          <a:xfrm>
            <a:off x="3233066" y="4037468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607B71-6461-4A88-8286-3FFFB640A269}"/>
              </a:ext>
            </a:extLst>
          </p:cNvPr>
          <p:cNvSpPr/>
          <p:nvPr/>
        </p:nvSpPr>
        <p:spPr>
          <a:xfrm>
            <a:off x="4430499" y="4037468"/>
            <a:ext cx="1115788" cy="44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this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9348F9-2659-4D73-9311-2F7AD2799C2D}"/>
              </a:ext>
            </a:extLst>
          </p:cNvPr>
          <p:cNvSpPr/>
          <p:nvPr/>
        </p:nvSpPr>
        <p:spPr>
          <a:xfrm>
            <a:off x="5627932" y="4037467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8DCE29-9F54-4AD4-986A-ABD561932C05}"/>
              </a:ext>
            </a:extLst>
          </p:cNvPr>
          <p:cNvSpPr/>
          <p:nvPr/>
        </p:nvSpPr>
        <p:spPr>
          <a:xfrm>
            <a:off x="838200" y="4645934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16E421-8573-4BF5-B911-E0F2089B07C9}"/>
              </a:ext>
            </a:extLst>
          </p:cNvPr>
          <p:cNvSpPr/>
          <p:nvPr/>
        </p:nvSpPr>
        <p:spPr>
          <a:xfrm>
            <a:off x="2035633" y="4645933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5C56BA-0277-4DA0-8B3F-B1A166A889A8}"/>
              </a:ext>
            </a:extLst>
          </p:cNvPr>
          <p:cNvSpPr/>
          <p:nvPr/>
        </p:nvSpPr>
        <p:spPr>
          <a:xfrm>
            <a:off x="3233066" y="4645932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08866E-2B02-452A-BCFB-181B9C25531A}"/>
              </a:ext>
            </a:extLst>
          </p:cNvPr>
          <p:cNvSpPr/>
          <p:nvPr/>
        </p:nvSpPr>
        <p:spPr>
          <a:xfrm>
            <a:off x="4430499" y="4645932"/>
            <a:ext cx="1115788" cy="44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8786B7F-F15F-489B-8EA8-DF05895624C5}"/>
              </a:ext>
            </a:extLst>
          </p:cNvPr>
          <p:cNvSpPr/>
          <p:nvPr/>
        </p:nvSpPr>
        <p:spPr>
          <a:xfrm>
            <a:off x="5627932" y="4645931"/>
            <a:ext cx="1115788" cy="44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movie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AE41FF-FEA1-4141-B781-8E5750DE39E9}"/>
              </a:ext>
            </a:extLst>
          </p:cNvPr>
          <p:cNvSpPr/>
          <p:nvPr/>
        </p:nvSpPr>
        <p:spPr>
          <a:xfrm>
            <a:off x="838200" y="5254395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i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669509B-5A72-4894-87EA-FF46FDFD3A27}"/>
              </a:ext>
            </a:extLst>
          </p:cNvPr>
          <p:cNvSpPr/>
          <p:nvPr/>
        </p:nvSpPr>
        <p:spPr>
          <a:xfrm>
            <a:off x="2035633" y="5254394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truly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43C81D-3EB1-4C6F-A904-F1BCC2986E43}"/>
              </a:ext>
            </a:extLst>
          </p:cNvPr>
          <p:cNvSpPr/>
          <p:nvPr/>
        </p:nvSpPr>
        <p:spPr>
          <a:xfrm>
            <a:off x="3233066" y="5254393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love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04C0B3-E434-4CFA-9062-69442BDA95F1}"/>
              </a:ext>
            </a:extLst>
          </p:cNvPr>
          <p:cNvSpPr/>
          <p:nvPr/>
        </p:nvSpPr>
        <p:spPr>
          <a:xfrm>
            <a:off x="4430499" y="5254393"/>
            <a:ext cx="1115788" cy="440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the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D82D08-5B2B-4BBD-9FDB-8FDB475791E6}"/>
              </a:ext>
            </a:extLst>
          </p:cNvPr>
          <p:cNvSpPr/>
          <p:nvPr/>
        </p:nvSpPr>
        <p:spPr>
          <a:xfrm>
            <a:off x="5627932" y="5254392"/>
            <a:ext cx="1115788" cy="440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film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D7904C-17D6-4FAE-9DA8-B3AE5276DC6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2593527" y="3869877"/>
            <a:ext cx="0" cy="167592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D4064C0-6421-4892-AF6D-E555C423F608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4988393" y="4478343"/>
            <a:ext cx="0" cy="167589"/>
          </a:xfrm>
          <a:prstGeom prst="straightConnector1">
            <a:avLst/>
          </a:prstGeom>
          <a:ln w="127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A0C52D-AD2B-4052-A911-5EE8013E68FE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6185826" y="5086806"/>
            <a:ext cx="0" cy="167586"/>
          </a:xfrm>
          <a:prstGeom prst="straightConnector1">
            <a:avLst/>
          </a:prstGeom>
          <a:ln w="127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B83609E-27C0-46A3-85A5-846BECFD2B17}"/>
              </a:ext>
            </a:extLst>
          </p:cNvPr>
          <p:cNvSpPr txBox="1"/>
          <p:nvPr/>
        </p:nvSpPr>
        <p:spPr>
          <a:xfrm>
            <a:off x="9339938" y="3429000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93%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E36554-E6E0-4A09-9A2C-7A06DC971FB2}"/>
              </a:ext>
            </a:extLst>
          </p:cNvPr>
          <p:cNvSpPr txBox="1"/>
          <p:nvPr/>
        </p:nvSpPr>
        <p:spPr>
          <a:xfrm>
            <a:off x="9339938" y="4025602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79%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FF84BC-45A5-4443-BDEE-F08AA06D5639}"/>
              </a:ext>
            </a:extLst>
          </p:cNvPr>
          <p:cNvSpPr txBox="1"/>
          <p:nvPr/>
        </p:nvSpPr>
        <p:spPr>
          <a:xfrm>
            <a:off x="9339938" y="4620348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&lt;pos&gt; 63%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214FE09-7A99-41F8-820B-046DCFCCEAE2}"/>
              </a:ext>
            </a:extLst>
          </p:cNvPr>
          <p:cNvSpPr txBox="1"/>
          <p:nvPr/>
        </p:nvSpPr>
        <p:spPr>
          <a:xfrm>
            <a:off x="9339938" y="5213800"/>
            <a:ext cx="2130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&lt;neg&gt; 59%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C848D21-28DB-413B-824A-B28C95D6A8FF}"/>
              </a:ext>
            </a:extLst>
          </p:cNvPr>
          <p:cNvCxnSpPr>
            <a:stCxn id="8" idx="3"/>
            <a:endCxn id="27" idx="1"/>
          </p:cNvCxnSpPr>
          <p:nvPr/>
        </p:nvCxnSpPr>
        <p:spPr>
          <a:xfrm>
            <a:off x="6743720" y="3649438"/>
            <a:ext cx="2596218" cy="1039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124D9F-6331-41E2-92DD-14E9CCBF528F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6743720" y="4256435"/>
            <a:ext cx="2596218" cy="147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43D9E6-730D-4DE6-A4B8-D2CB34D1EAE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 flipV="1">
            <a:off x="6743720" y="4851181"/>
            <a:ext cx="2596218" cy="1518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43C6F1A-B09C-433F-94E0-7FFA373A07C9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 flipV="1">
            <a:off x="6743720" y="5444633"/>
            <a:ext cx="2596218" cy="30197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16924887-E9AF-4546-BD16-2EDD9D204BAC}"/>
              </a:ext>
            </a:extLst>
          </p:cNvPr>
          <p:cNvSpPr/>
          <p:nvPr/>
        </p:nvSpPr>
        <p:spPr>
          <a:xfrm>
            <a:off x="7154633" y="3429000"/>
            <a:ext cx="1747156" cy="22662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Sentiment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Classifier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3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DE51F-EE1E-4422-B7BA-A26CAB43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Adversarial examples 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B1CDA-CFA5-48E5-8F60-9EA463A3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Non-robust features</a:t>
            </a:r>
          </a:p>
          <a:p>
            <a:pPr lvl="1"/>
            <a:r>
              <a:rPr lang="en-US" altLang="zh-CN" dirty="0"/>
              <a:t>Highly predictive features derived from patterns in data distribution.</a:t>
            </a:r>
          </a:p>
          <a:p>
            <a:pPr lvl="1"/>
            <a:r>
              <a:rPr lang="en-US" altLang="zh-CN" dirty="0"/>
              <a:t>Incomprehensible to human beings.</a:t>
            </a:r>
            <a:endParaRPr lang="zh-CN" altLang="en-US" dirty="0"/>
          </a:p>
          <a:p>
            <a:r>
              <a:rPr lang="en-US" altLang="zh-CN" dirty="0"/>
              <a:t>Aberrations?</a:t>
            </a:r>
          </a:p>
          <a:p>
            <a:pPr lvl="1"/>
            <a:r>
              <a:rPr lang="en-US" altLang="zh-CN" dirty="0"/>
              <a:t>High dimensional nature of the input space.</a:t>
            </a:r>
          </a:p>
          <a:p>
            <a:pPr lvl="1"/>
            <a:r>
              <a:rPr lang="en-US" altLang="zh-CN" dirty="0"/>
              <a:t>Statistical fluctuations in the training data.</a:t>
            </a:r>
          </a:p>
          <a:p>
            <a:pPr lvl="1"/>
            <a:r>
              <a:rPr lang="en-US" altLang="zh-CN" dirty="0"/>
              <a:t>Goal – adversarial robustness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2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3B7A1-4B2D-4170-9C82-3611811F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95512-925E-44C7-B31F-B17D379D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1329"/>
            <a:ext cx="10515600" cy="445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hlinkClick r:id="rId2"/>
              </a:rPr>
              <a:t>https://arxiv.org/abs/1905.02175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A7D8BE-EA64-4B96-B4D4-7832D2999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36" y="1622693"/>
            <a:ext cx="10456764" cy="36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7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3EAE8-AC27-4930-B59A-1995ECAC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perspective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465FD-32EC-450B-A25C-A2EF6C4A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Non-robust features – predictive but not human-comprehensible. </a:t>
            </a:r>
          </a:p>
          <a:p>
            <a:r>
              <a:rPr lang="en-US" altLang="zh-CN" dirty="0"/>
              <a:t>Robust features – predictive and human-comprehensible.</a:t>
            </a:r>
          </a:p>
          <a:p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FD286D-E6EA-458B-8790-FBAAE9A0D89A}"/>
              </a:ext>
            </a:extLst>
          </p:cNvPr>
          <p:cNvGrpSpPr/>
          <p:nvPr/>
        </p:nvGrpSpPr>
        <p:grpSpPr>
          <a:xfrm>
            <a:off x="2471058" y="3063875"/>
            <a:ext cx="7249884" cy="3429000"/>
            <a:chOff x="2068287" y="3429000"/>
            <a:chExt cx="7249884" cy="3429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AF75276-4E5F-4FEB-B18A-08738318F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80" b="54376"/>
            <a:stretch/>
          </p:blipFill>
          <p:spPr>
            <a:xfrm>
              <a:off x="2068287" y="3461657"/>
              <a:ext cx="3222171" cy="339634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1A3872B-70E5-439A-84B6-08FA671A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557" b="3099"/>
            <a:stretch/>
          </p:blipFill>
          <p:spPr>
            <a:xfrm>
              <a:off x="6096000" y="3429000"/>
              <a:ext cx="3222171" cy="3396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016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3EAE8-AC27-4930-B59A-1995ECAC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new perspective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465FD-32EC-450B-A25C-A2EF6C4A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vulnerability – A fundamental consequence of the dominant supervised learning paradigm.</a:t>
            </a:r>
          </a:p>
          <a:p>
            <a:pPr lvl="1"/>
            <a:r>
              <a:rPr lang="en-US" altLang="zh-CN" dirty="0"/>
              <a:t>Adversarial vulnerability is purely </a:t>
            </a:r>
            <a:r>
              <a:rPr lang="en-US" altLang="zh-CN" b="1" dirty="0"/>
              <a:t>human-centric </a:t>
            </a:r>
            <a:r>
              <a:rPr lang="en-US" altLang="zh-CN" dirty="0"/>
              <a:t>phenomenon. </a:t>
            </a:r>
          </a:p>
          <a:p>
            <a:pPr lvl="1"/>
            <a:r>
              <a:rPr lang="en-US" altLang="zh-CN" dirty="0"/>
              <a:t>During standard supervised learning, non-robust features can be as important as robust ones.</a:t>
            </a:r>
          </a:p>
          <a:p>
            <a:pPr lvl="1"/>
            <a:r>
              <a:rPr lang="en-US" altLang="zh-CN" b="1" dirty="0"/>
              <a:t>Adversarial vulnerability is a direct result of our models’ sensitivity to well-generalizing features in the data.</a:t>
            </a:r>
          </a:p>
          <a:p>
            <a:r>
              <a:rPr lang="en-US" altLang="zh-CN" dirty="0"/>
              <a:t>Adversarial</a:t>
            </a:r>
            <a:r>
              <a:rPr lang="zh-CN" altLang="en-US" dirty="0"/>
              <a:t> </a:t>
            </a:r>
            <a:r>
              <a:rPr lang="en-US" altLang="zh-CN" dirty="0"/>
              <a:t>transferability – Any two models are likely to learn similar non-robust features. Manipulating such features will apply to both models.</a:t>
            </a:r>
          </a:p>
        </p:txBody>
      </p:sp>
    </p:spTree>
    <p:extLst>
      <p:ext uri="{BB962C8B-B14F-4D97-AF65-F5344CB8AC3E}">
        <p14:creationId xmlns:p14="http://schemas.microsoft.com/office/powerpoint/2010/main" val="17921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1306</Words>
  <Application>Microsoft Office PowerPoint</Application>
  <PresentationFormat>宽屏</PresentationFormat>
  <Paragraphs>172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Office 主题​​</vt:lpstr>
      <vt:lpstr>Adversarial Examples Are Not Bugs They are Features</vt:lpstr>
      <vt:lpstr>Overview</vt:lpstr>
      <vt:lpstr>Adversarial examples</vt:lpstr>
      <vt:lpstr>Adversarial examples (2)</vt:lpstr>
      <vt:lpstr>Adversarial examples (3)</vt:lpstr>
      <vt:lpstr>Adversarial examples (4)</vt:lpstr>
      <vt:lpstr>PowerPoint 演示文稿</vt:lpstr>
      <vt:lpstr>A new perspective</vt:lpstr>
      <vt:lpstr>A new perspective (2)</vt:lpstr>
      <vt:lpstr>A new perspective (3)</vt:lpstr>
      <vt:lpstr>Some definitions</vt:lpstr>
      <vt:lpstr>Some definitions (2)</vt:lpstr>
      <vt:lpstr>Some definitions (3)</vt:lpstr>
      <vt:lpstr>Some definitions (4)</vt:lpstr>
      <vt:lpstr>Some definitions (5)</vt:lpstr>
      <vt:lpstr>ERM</vt:lpstr>
      <vt:lpstr>Some definitions (6)</vt:lpstr>
      <vt:lpstr>Finding robust/non-robust features</vt:lpstr>
      <vt:lpstr>Disentangling robust features</vt:lpstr>
      <vt:lpstr>Disentangling robust features (2)</vt:lpstr>
      <vt:lpstr>Disentangling robust features (3)</vt:lpstr>
      <vt:lpstr>Disentangling non-robust features</vt:lpstr>
      <vt:lpstr>Disentangling non-robust features (2)</vt:lpstr>
      <vt:lpstr>Disentangling non-robust features (3)</vt:lpstr>
      <vt:lpstr>Disentangling non-robust features (4)</vt:lpstr>
      <vt:lpstr>Disentangling non-robust features (5)</vt:lpstr>
      <vt:lpstr>Results on D ̂_R and D ̂_NR</vt:lpstr>
      <vt:lpstr>Results on D ̂_R and D ̂_NR (2)</vt:lpstr>
      <vt:lpstr>Transferability from non-robust features</vt:lpstr>
      <vt:lpstr>Transferability from non-robust features (2)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Examples Are Not Bugs They are Features</dc:title>
  <dc:creator>635615042@qq.com</dc:creator>
  <cp:lastModifiedBy>635615042@qq.com</cp:lastModifiedBy>
  <cp:revision>43</cp:revision>
  <dcterms:created xsi:type="dcterms:W3CDTF">2019-06-22T09:54:29Z</dcterms:created>
  <dcterms:modified xsi:type="dcterms:W3CDTF">2019-06-26T02:46:09Z</dcterms:modified>
</cp:coreProperties>
</file>