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72" r:id="rId6"/>
    <p:sldId id="273" r:id="rId7"/>
    <p:sldId id="271" r:id="rId8"/>
    <p:sldId id="260" r:id="rId9"/>
    <p:sldId id="261" r:id="rId10"/>
    <p:sldId id="270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1BA99-265C-4725-9F5B-6BEEA01084E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42B0B-DDBE-4D48-B494-FC66FD3D1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两种元学习的方法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2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5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最成功的应用之一 小样本学习 最初并不是为元学习而设计的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3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2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6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9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1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2B0B-DDBE-4D48-B494-FC66FD3D10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7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6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0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2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3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7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08E146-83CA-42BA-8E5D-C55B72D408F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944C78-20B6-4173-BAD2-B62DA03D1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3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539" y="1011117"/>
            <a:ext cx="8809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Few-Shot Representation Learning for </a:t>
            </a:r>
            <a:r>
              <a:rPr lang="en-US" altLang="zh-CN" sz="4000" b="1" dirty="0" smtClean="0"/>
              <a:t>Out-Of-Vocabulary Words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51081" y="4378317"/>
            <a:ext cx="3648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2019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Lu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2019.6.19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5946" y="2793646"/>
            <a:ext cx="62390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 err="1"/>
              <a:t>Ziniu</a:t>
            </a:r>
            <a:r>
              <a:rPr lang="en-US" altLang="zh-CN" sz="2200" b="1" dirty="0"/>
              <a:t> Hu, Ting Chen, Kai-Wei Chang, </a:t>
            </a:r>
            <a:r>
              <a:rPr lang="en-US" altLang="zh-CN" sz="2200" b="1" dirty="0" err="1"/>
              <a:t>Yizhou</a:t>
            </a:r>
            <a:r>
              <a:rPr lang="en-US" altLang="zh-CN" sz="2200" b="1" dirty="0"/>
              <a:t> Sun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43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7560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Model-Agnostic Meta-Learning (MAML) 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9607" y="6409593"/>
            <a:ext cx="673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Model-Agnostic Meta-Learning for Fast Adaptation of Deep Networks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45" y="1911326"/>
            <a:ext cx="4491580" cy="26974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6" y="1199985"/>
            <a:ext cx="5747238" cy="46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6823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The Few-Shot Regression Framework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99138" y="1318846"/>
                <a:ext cx="8625254" cy="3668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/>
                  <a:t>Training corpus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, testing corpus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200" dirty="0" smtClean="0"/>
              </a:p>
              <a:p>
                <a:r>
                  <a:rPr lang="en-US" altLang="zh-CN" sz="2200" dirty="0" smtClean="0"/>
                  <a:t>Neural regression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/>
                  <a:t> </a:t>
                </a:r>
              </a:p>
              <a:p>
                <a:endParaRPr lang="en-US" altLang="zh-CN" sz="2200" dirty="0"/>
              </a:p>
              <a:p>
                <a:r>
                  <a:rPr lang="en-US" altLang="zh-CN" sz="2200" dirty="0" smtClean="0">
                    <a:solidFill>
                      <a:schemeClr val="accent2"/>
                    </a:solidFill>
                  </a:rPr>
                  <a:t>Mimic 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the real scenarios of handling </a:t>
                </a:r>
                <a:r>
                  <a:rPr lang="en-US" altLang="zh-CN" sz="2200" dirty="0" smtClean="0">
                    <a:solidFill>
                      <a:schemeClr val="accent2"/>
                    </a:solidFill>
                  </a:rPr>
                  <a:t>OOV words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/>
                  <a:t>Target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, oracle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(train with 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sufficient</a:t>
                </a:r>
                <a:r>
                  <a:rPr lang="en-US" altLang="zh-CN" sz="2200" dirty="0" smtClean="0"/>
                  <a:t> observations)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:</a:t>
                </a:r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all the sentences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/>
                  <a:t>Each episode: randomly sample K sentences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and mask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  a masked supporting context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endParaRPr lang="en-US" altLang="zh-CN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character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318846"/>
                <a:ext cx="8625254" cy="3668633"/>
              </a:xfrm>
              <a:prstGeom prst="rect">
                <a:avLst/>
              </a:prstGeom>
              <a:blipFill>
                <a:blip r:embed="rId3"/>
                <a:stretch>
                  <a:fillRect l="-919" t="-997" b="-2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958" y="5117123"/>
            <a:ext cx="5800331" cy="10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7026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Hierarchical Context Encoding (</a:t>
            </a:r>
            <a:r>
              <a:rPr lang="en-US" altLang="zh-CN" sz="3200" b="1" dirty="0" err="1" smtClean="0"/>
              <a:t>HiCE</a:t>
            </a:r>
            <a:r>
              <a:rPr lang="en-US" altLang="zh-CN" sz="3200" b="1" dirty="0" smtClean="0"/>
              <a:t>)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61" y="986913"/>
            <a:ext cx="5435224" cy="5412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00047" y="1714473"/>
                <a:ext cx="92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47" y="1714473"/>
                <a:ext cx="920573" cy="461665"/>
              </a:xfrm>
              <a:prstGeom prst="rect">
                <a:avLst/>
              </a:prstGeom>
              <a:blipFill>
                <a:blip r:embed="rId4"/>
                <a:stretch>
                  <a:fillRect l="-198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7442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Fast and Robust Adaptation with MAML</a:t>
            </a:r>
            <a:endParaRPr lang="zh-CN" altLang="en-US" sz="32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509346" y="1206697"/>
            <a:ext cx="9059008" cy="5224919"/>
            <a:chOff x="1509346" y="1206697"/>
            <a:chExt cx="9059008" cy="5224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1509346" y="1206697"/>
                  <a:ext cx="9059008" cy="41549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 smtClean="0"/>
                    <a:t>If there exists some linguistic and semantic gap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 </a:t>
                  </a:r>
                  <a:r>
                    <a:rPr lang="en-US" altLang="zh-CN" sz="2400" dirty="0" smtClean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altLang="zh-CN" sz="2400" dirty="0" smtClean="0"/>
                    <a:t>.</a:t>
                  </a:r>
                </a:p>
                <a:p>
                  <a:r>
                    <a:rPr lang="en-US" altLang="zh-CN" sz="2400" dirty="0" smtClean="0"/>
                    <a:t>Words with the </a:t>
                  </a:r>
                  <a:r>
                    <a:rPr lang="en-US" altLang="zh-CN" sz="2400" dirty="0" smtClean="0">
                      <a:solidFill>
                        <a:schemeClr val="accent6"/>
                      </a:solidFill>
                    </a:rPr>
                    <a:t>same form </a:t>
                  </a:r>
                  <a:r>
                    <a:rPr lang="en-US" altLang="zh-CN" sz="2400" dirty="0" smtClean="0"/>
                    <a:t>but in </a:t>
                  </a:r>
                  <a:r>
                    <a:rPr lang="en-US" altLang="zh-CN" sz="2400" dirty="0" smtClean="0">
                      <a:solidFill>
                        <a:schemeClr val="accent2"/>
                      </a:solidFill>
                    </a:rPr>
                    <a:t>different domains </a:t>
                  </a:r>
                  <a:r>
                    <a:rPr lang="en-US" altLang="zh-CN" sz="2400" dirty="0" smtClean="0"/>
                    <a:t>or at </a:t>
                  </a:r>
                  <a:r>
                    <a:rPr lang="en-US" altLang="zh-CN" sz="2400" dirty="0" smtClean="0">
                      <a:solidFill>
                        <a:schemeClr val="accent2"/>
                      </a:solidFill>
                    </a:rPr>
                    <a:t>different times </a:t>
                  </a:r>
                  <a:r>
                    <a:rPr lang="en-US" altLang="zh-CN" sz="2400" dirty="0" smtClean="0"/>
                    <a:t>can have </a:t>
                  </a:r>
                  <a:r>
                    <a:rPr lang="en-US" altLang="zh-CN" sz="2400" dirty="0" smtClean="0">
                      <a:solidFill>
                        <a:schemeClr val="accent2"/>
                      </a:solidFill>
                    </a:rPr>
                    <a:t>different semantic meanings</a:t>
                  </a:r>
                  <a:r>
                    <a:rPr lang="en-US" altLang="zh-CN" sz="2400" dirty="0" smtClean="0"/>
                    <a:t>.</a:t>
                  </a:r>
                </a:p>
                <a:p>
                  <a:endParaRPr lang="en-US" altLang="zh-CN" sz="2400" dirty="0"/>
                </a:p>
                <a:p>
                  <a:r>
                    <a:rPr lang="en-US" altLang="zh-CN" sz="2400" dirty="0" smtClean="0"/>
                    <a:t>Directly fine-tuning on insufficient data: </a:t>
                  </a:r>
                  <a:r>
                    <a:rPr lang="en-US" altLang="zh-CN" sz="2400" dirty="0" smtClean="0">
                      <a:solidFill>
                        <a:schemeClr val="accent2"/>
                      </a:solidFill>
                    </a:rPr>
                    <a:t>sub-optimal and overfitting</a:t>
                  </a:r>
                  <a:r>
                    <a:rPr lang="en-US" altLang="zh-CN" sz="2400" dirty="0" smtClean="0"/>
                    <a:t>.</a:t>
                  </a:r>
                </a:p>
                <a:p>
                  <a:endParaRPr lang="en-US" altLang="zh-CN" sz="2400" dirty="0" smtClean="0"/>
                </a:p>
                <a:p>
                  <a:r>
                    <a:rPr lang="en-US" altLang="zh-CN" sz="2400" dirty="0" smtClean="0"/>
                    <a:t>MAML:</a:t>
                  </a:r>
                </a:p>
                <a:p>
                  <a:r>
                    <a:rPr lang="en-US" altLang="zh-CN" sz="2400" dirty="0" smtClean="0"/>
                    <a:t>In each training episode:</a:t>
                  </a:r>
                </a:p>
                <a:p>
                  <a:r>
                    <a:rPr lang="en-US" altLang="zh-CN" sz="2400" dirty="0"/>
                    <a:t>U</a:t>
                  </a:r>
                  <a:r>
                    <a:rPr lang="en-US" altLang="zh-CN" sz="2400" dirty="0" smtClean="0"/>
                    <a:t>pdate process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-US" altLang="zh-CN" sz="2400" dirty="0" smtClean="0"/>
                </a:p>
                <a:p>
                  <a:endParaRPr lang="en-US" altLang="zh-CN" sz="2400" dirty="0"/>
                </a:p>
                <a:p>
                  <a:r>
                    <a:rPr lang="en-US" altLang="zh-CN" sz="2400" dirty="0" smtClean="0"/>
                    <a:t>Optimize on the limited data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endParaRPr lang="en-US" altLang="zh-CN" sz="2400" dirty="0" smtClean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346" y="1206697"/>
                  <a:ext cx="9059008" cy="4154984"/>
                </a:xfrm>
                <a:prstGeom prst="rect">
                  <a:avLst/>
                </a:prstGeom>
                <a:blipFill>
                  <a:blip r:embed="rId3"/>
                  <a:stretch>
                    <a:fillRect l="-1077" t="-1173" b="-23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486" y="4266306"/>
              <a:ext cx="3352800" cy="6381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2336" y="5336241"/>
              <a:ext cx="49911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5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2419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E</a:t>
            </a:r>
            <a:r>
              <a:rPr lang="en-US" altLang="zh-CN" sz="3200" b="1" dirty="0" smtClean="0"/>
              <a:t>xperiments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85900" y="1114390"/>
            <a:ext cx="938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Intrinsic </a:t>
            </a:r>
            <a:r>
              <a:rPr lang="en-US" altLang="zh-CN" sz="2400" dirty="0" smtClean="0"/>
              <a:t>Evaluation: </a:t>
            </a:r>
            <a:r>
              <a:rPr lang="en-US" altLang="zh-CN" sz="2400" dirty="0"/>
              <a:t>Evaluate </a:t>
            </a:r>
            <a:r>
              <a:rPr lang="en-US" altLang="zh-CN" sz="2400" dirty="0" smtClean="0"/>
              <a:t>OOV </a:t>
            </a:r>
            <a:r>
              <a:rPr lang="en-US" altLang="zh-CN" sz="2400" dirty="0" err="1" smtClean="0"/>
              <a:t>embeddings</a:t>
            </a:r>
            <a:r>
              <a:rPr lang="en-US" altLang="zh-CN" sz="2400" dirty="0" smtClean="0"/>
              <a:t> on a benchmark dataset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05" y="1703532"/>
            <a:ext cx="5048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2419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E</a:t>
            </a:r>
            <a:r>
              <a:rPr lang="en-US" altLang="zh-CN" sz="3200" b="1" dirty="0" smtClean="0"/>
              <a:t>xperiments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85900" y="1114390"/>
            <a:ext cx="938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Extrinsic Evaluation: Evaluate OOV </a:t>
            </a:r>
            <a:r>
              <a:rPr lang="en-US" altLang="zh-CN" sz="2400" dirty="0" err="1"/>
              <a:t>e</a:t>
            </a:r>
            <a:r>
              <a:rPr lang="en-US" altLang="zh-CN" sz="2400" dirty="0" err="1" smtClean="0"/>
              <a:t>mbeddings</a:t>
            </a:r>
            <a:r>
              <a:rPr lang="en-US" altLang="zh-CN" sz="2400" dirty="0" smtClean="0"/>
              <a:t> on downstream tasks</a:t>
            </a:r>
          </a:p>
          <a:p>
            <a:r>
              <a:rPr lang="en-US" altLang="zh-CN" sz="2400" dirty="0" smtClean="0"/>
              <a:t>(1) NER		(2)POS tagging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19" y="2277208"/>
            <a:ext cx="9077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215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Case Study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85912"/>
            <a:ext cx="10391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2410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Introduction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21068" y="1345223"/>
            <a:ext cx="9275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400" dirty="0"/>
              <a:t>How can we learn accurate embedding vectors for OOV words during the inference time by </a:t>
            </a:r>
            <a:r>
              <a:rPr lang="en-US" altLang="zh-CN" sz="2400" dirty="0">
                <a:solidFill>
                  <a:srgbClr val="FF0000"/>
                </a:solidFill>
              </a:rPr>
              <a:t>observing their usages for only a few times</a:t>
            </a:r>
            <a:r>
              <a:rPr lang="en-US" altLang="zh-CN" sz="2400" dirty="0" smtClean="0"/>
              <a:t>?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Few-shot learning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predicts the </a:t>
            </a:r>
            <a:r>
              <a:rPr lang="en-US" altLang="zh-CN" sz="2400" dirty="0" smtClean="0">
                <a:solidFill>
                  <a:schemeClr val="accent6"/>
                </a:solidFill>
              </a:rPr>
              <a:t>oracle embedding </a:t>
            </a:r>
            <a:r>
              <a:rPr lang="en-US" altLang="zh-CN" sz="2400" dirty="0" smtClean="0"/>
              <a:t>vector (defined as embedding trained with abundant observations) based on limited observations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Model-Agnostic Meta-Learning (MAML) </a:t>
            </a:r>
            <a:r>
              <a:rPr lang="en-US" altLang="zh-CN" sz="2400" dirty="0" smtClean="0"/>
              <a:t>adapt the learned model to the new corpus fast and robustly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20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344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Few-shot learning 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29861" y="1198714"/>
            <a:ext cx="927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Train a model that can quickly adapt to a new task using only a few data- points and training iterations.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288824" y="2416697"/>
                <a:ext cx="457199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C-way K-shot: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Episodes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Support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contains K examples from each of C classes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Query set is formed by sampling from the rest of the C classes’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K is a small number such as 1 or 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24" y="2416697"/>
                <a:ext cx="4571999" cy="2862322"/>
              </a:xfrm>
              <a:prstGeom prst="rect">
                <a:avLst/>
              </a:prstGeom>
              <a:blipFill>
                <a:blip r:embed="rId3"/>
                <a:stretch>
                  <a:fillRect l="-1467" t="-1064" b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76" y="2312202"/>
            <a:ext cx="6038585" cy="38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Meta-Learning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21068" y="1345223"/>
            <a:ext cx="87395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mate-learning = </a:t>
            </a:r>
            <a:r>
              <a:rPr lang="en-US" altLang="zh-CN" sz="2400" dirty="0" smtClean="0">
                <a:solidFill>
                  <a:srgbClr val="FF0000"/>
                </a:solidFill>
              </a:rPr>
              <a:t>learning to learn</a:t>
            </a:r>
          </a:p>
          <a:p>
            <a:r>
              <a:rPr lang="en-US" altLang="zh-CN" sz="2400" dirty="0" smtClean="0"/>
              <a:t>“fast adaptation on new training data”</a:t>
            </a:r>
          </a:p>
          <a:p>
            <a:endParaRPr lang="en-US" altLang="zh-CN" sz="2400" dirty="0"/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wo categories of meta-learning </a:t>
            </a:r>
            <a:r>
              <a:rPr lang="en-US" altLang="zh-CN" sz="2000" dirty="0"/>
              <a:t>(by the type of knowledge they learn</a:t>
            </a:r>
            <a:r>
              <a:rPr lang="en-US" altLang="zh-CN" sz="2000" dirty="0" smtClean="0"/>
              <a:t>)</a:t>
            </a:r>
            <a:r>
              <a:rPr lang="en-US" altLang="zh-CN" sz="2400" dirty="0" smtClean="0"/>
              <a:t>: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Learn a metric function that embeds data in </a:t>
            </a:r>
            <a:r>
              <a:rPr lang="en-US" altLang="zh-CN" sz="2400" dirty="0" smtClean="0"/>
              <a:t>the same </a:t>
            </a:r>
            <a:r>
              <a:rPr lang="en-US" altLang="zh-CN" sz="2400" dirty="0"/>
              <a:t>class closer to each </a:t>
            </a:r>
            <a:r>
              <a:rPr lang="en-US" altLang="zh-CN" sz="2400" dirty="0" smtClean="0"/>
              <a:t>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Matching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Prototypical Networks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101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Matching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29860" y="2514600"/>
                <a:ext cx="87395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are </a:t>
                </a:r>
                <a:r>
                  <a:rPr lang="en-US" altLang="zh-CN" sz="2400" dirty="0"/>
                  <a:t>the samples and labels from the support </a:t>
                </a:r>
                <a:r>
                  <a:rPr lang="en-US" altLang="zh-CN" sz="2400" dirty="0" smtClean="0"/>
                  <a:t>set.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/>
                  <a:t> is </a:t>
                </a:r>
                <a:r>
                  <a:rPr lang="en-US" altLang="zh-CN" sz="2400" dirty="0"/>
                  <a:t>an </a:t>
                </a:r>
                <a:r>
                  <a:rPr lang="en-US" altLang="zh-CN" sz="2400" dirty="0" smtClean="0"/>
                  <a:t>attention mechanism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Given </a:t>
                </a:r>
                <a:r>
                  <a:rPr lang="en-US" altLang="zh-CN" sz="2400" dirty="0"/>
                  <a:t>an input, we “point” to the corresponding example in the support set, retrieving its label.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60" y="2514600"/>
                <a:ext cx="8739555" cy="1938992"/>
              </a:xfrm>
              <a:prstGeom prst="rect">
                <a:avLst/>
              </a:prstGeom>
              <a:blipFill>
                <a:blip r:embed="rId2"/>
                <a:stretch>
                  <a:fillRect l="-1116" t="-2516" b="-5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56" y="1237319"/>
            <a:ext cx="2994515" cy="12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4131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Prototypical Networks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3" y="1672712"/>
            <a:ext cx="8873854" cy="38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Meta-Learning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21068" y="1345223"/>
            <a:ext cx="8739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mate-learning = </a:t>
            </a:r>
            <a:r>
              <a:rPr lang="en-US" altLang="zh-CN" sz="2400" dirty="0" smtClean="0">
                <a:solidFill>
                  <a:srgbClr val="FF0000"/>
                </a:solidFill>
              </a:rPr>
              <a:t>learning to learn</a:t>
            </a:r>
          </a:p>
          <a:p>
            <a:r>
              <a:rPr lang="en-US" altLang="zh-CN" sz="2400" dirty="0" smtClean="0"/>
              <a:t>“fast adaptation on new training data”</a:t>
            </a:r>
          </a:p>
          <a:p>
            <a:endParaRPr lang="en-US" altLang="zh-CN" sz="2400" dirty="0"/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wo categories of meta-learning </a:t>
            </a:r>
            <a:r>
              <a:rPr lang="en-US" altLang="zh-CN" sz="2000" dirty="0"/>
              <a:t>(by the type of knowledge they learn</a:t>
            </a:r>
            <a:r>
              <a:rPr lang="en-US" altLang="zh-CN" sz="2000" dirty="0" smtClean="0"/>
              <a:t>)</a:t>
            </a:r>
            <a:r>
              <a:rPr lang="en-US" altLang="zh-CN" sz="2400" dirty="0" smtClean="0"/>
              <a:t>: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Learn a metric function that embeds data in </a:t>
            </a:r>
            <a:r>
              <a:rPr lang="en-US" altLang="zh-CN" sz="2400" dirty="0" smtClean="0"/>
              <a:t>the same </a:t>
            </a:r>
            <a:r>
              <a:rPr lang="en-US" altLang="zh-CN" sz="2400" dirty="0"/>
              <a:t>class closer to each </a:t>
            </a:r>
            <a:r>
              <a:rPr lang="en-US" altLang="zh-CN" sz="2400" dirty="0" smtClean="0"/>
              <a:t>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Matching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Prototypical Networks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Learn a learning policy that can </a:t>
            </a:r>
            <a:r>
              <a:rPr lang="en-US" altLang="zh-CN" sz="2400" dirty="0" smtClean="0"/>
              <a:t>fast adapt </a:t>
            </a:r>
            <a:r>
              <a:rPr lang="en-US" altLang="zh-CN" sz="2400" dirty="0"/>
              <a:t>to new </a:t>
            </a:r>
            <a:r>
              <a:rPr lang="en-US" altLang="zh-CN" sz="2400" dirty="0" smtClean="0"/>
              <a:t>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MAML</a:t>
            </a:r>
            <a:r>
              <a:rPr lang="en-US" altLang="zh-CN" sz="2400" dirty="0" smtClean="0"/>
              <a:t>(A </a:t>
            </a:r>
            <a:r>
              <a:rPr lang="en-US" altLang="zh-CN" sz="2400" dirty="0"/>
              <a:t>better weight initialization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better optimizer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23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7560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Model-Agnostic Meta-Learning (MAML) 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29861" y="1198714"/>
            <a:ext cx="92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Adapt the learned model to the new corpus fast and robustly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66191" y="2189175"/>
            <a:ext cx="80625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key idea: </a:t>
            </a:r>
            <a:r>
              <a:rPr lang="en-US" altLang="zh-CN" sz="2400" dirty="0" smtClean="0">
                <a:solidFill>
                  <a:srgbClr val="FF0000"/>
                </a:solidFill>
              </a:rPr>
              <a:t>Train the model’s initial parameters </a:t>
            </a:r>
            <a:r>
              <a:rPr lang="en-US" altLang="zh-CN" sz="2400" dirty="0" smtClean="0"/>
              <a:t>such that the model has </a:t>
            </a:r>
            <a:r>
              <a:rPr lang="en-US" altLang="zh-CN" sz="2400" dirty="0" smtClean="0">
                <a:solidFill>
                  <a:schemeClr val="accent6"/>
                </a:solidFill>
              </a:rPr>
              <a:t>maximal performance </a:t>
            </a:r>
            <a:r>
              <a:rPr lang="en-US" altLang="zh-CN" sz="2400" dirty="0" smtClean="0"/>
              <a:t>on a </a:t>
            </a:r>
            <a:r>
              <a:rPr lang="en-US" altLang="zh-CN" sz="2400" dirty="0" smtClean="0">
                <a:solidFill>
                  <a:schemeClr val="accent6"/>
                </a:solidFill>
              </a:rPr>
              <a:t>new task </a:t>
            </a:r>
            <a:r>
              <a:rPr lang="en-US" altLang="zh-CN" sz="2400" dirty="0" smtClean="0"/>
              <a:t>after the parameters have been updated through </a:t>
            </a:r>
            <a:r>
              <a:rPr lang="en-US" altLang="zh-CN" sz="2400" dirty="0" smtClean="0">
                <a:solidFill>
                  <a:schemeClr val="accent6"/>
                </a:solidFill>
              </a:rPr>
              <a:t>one or more gradient steps</a:t>
            </a:r>
            <a:r>
              <a:rPr lang="en-US" altLang="zh-CN" sz="2400" dirty="0" smtClean="0"/>
              <a:t> computed with </a:t>
            </a:r>
            <a:r>
              <a:rPr lang="en-US" altLang="zh-CN" sz="2400" dirty="0" smtClean="0">
                <a:solidFill>
                  <a:schemeClr val="accent6"/>
                </a:solidFill>
              </a:rPr>
              <a:t>a small amount of data </a:t>
            </a:r>
            <a:r>
              <a:rPr lang="en-US" altLang="zh-CN" sz="2400" dirty="0" smtClean="0"/>
              <a:t>from that new task.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Learning to fine-tune</a:t>
            </a:r>
          </a:p>
        </p:txBody>
      </p:sp>
    </p:spTree>
    <p:extLst>
      <p:ext uri="{BB962C8B-B14F-4D97-AF65-F5344CB8AC3E}">
        <p14:creationId xmlns:p14="http://schemas.microsoft.com/office/powerpoint/2010/main" val="3860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9076" y="402138"/>
            <a:ext cx="7560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Model-Agnostic Meta-Learning (MAML) 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9607" y="6409593"/>
            <a:ext cx="673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Model-Agnostic Meta-Learning for Fast Adaptation of Deep Networks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40" y="1814518"/>
            <a:ext cx="5179854" cy="3523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49076" y="2175791"/>
                <a:ext cx="4431324" cy="163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When adapting to a new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the model’s parameters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 become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</a:t>
                </a:r>
                <a:r>
                  <a:rPr lang="en-US" altLang="zh-CN" sz="2000" dirty="0" smtClean="0"/>
                  <a:t>he </a:t>
                </a:r>
                <a:r>
                  <a:rPr lang="en-US" altLang="zh-CN" sz="2000" dirty="0" smtClean="0"/>
                  <a:t>meta-objective: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6" y="2175791"/>
                <a:ext cx="4431324" cy="1631409"/>
              </a:xfrm>
              <a:prstGeom prst="rect">
                <a:avLst/>
              </a:prstGeom>
              <a:blipFill>
                <a:blip r:embed="rId4"/>
                <a:stretch>
                  <a:fillRect l="-1238" t="-2239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76" y="4077488"/>
            <a:ext cx="5124158" cy="741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271" y="2896370"/>
            <a:ext cx="2743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410</Words>
  <Application>Microsoft Office PowerPoint</Application>
  <PresentationFormat>宽屏</PresentationFormat>
  <Paragraphs>103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黑体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40</cp:revision>
  <dcterms:created xsi:type="dcterms:W3CDTF">2019-06-18T04:14:24Z</dcterms:created>
  <dcterms:modified xsi:type="dcterms:W3CDTF">2019-06-25T06:32:56Z</dcterms:modified>
</cp:coreProperties>
</file>