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1" r:id="rId4"/>
    <p:sldId id="282" r:id="rId5"/>
    <p:sldId id="283" r:id="rId6"/>
    <p:sldId id="278" r:id="rId7"/>
    <p:sldId id="279" r:id="rId8"/>
    <p:sldId id="284" r:id="rId9"/>
    <p:sldId id="285" r:id="rId10"/>
    <p:sldId id="286" r:id="rId11"/>
    <p:sldId id="288" r:id="rId12"/>
    <p:sldId id="287" r:id="rId13"/>
    <p:sldId id="257" r:id="rId14"/>
    <p:sldId id="258" r:id="rId15"/>
    <p:sldId id="259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3C9C3-D997-4E32-8F4B-84925934A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AB115-9DF0-466E-BBBB-1EC56EB5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C66A3-62B6-4AE4-9AA9-6D1CFA40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64EA-81A9-48B5-96FA-F9E87D8B7F07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741E7-0769-40F5-894A-40474813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1B942-2EEF-45C2-9D4D-78C456E6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65-B481-4FA3-8E38-D2AACB1D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4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9E0AB-6D65-42A4-BD98-032A048B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2930E3-7D09-41D5-92A0-C3ADF0F88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32B0F-3693-4B02-A787-25C6E80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64EA-81A9-48B5-96FA-F9E87D8B7F07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F1DA3-11F3-422D-B80D-6A075144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28626-7127-4E93-81B7-491E7C68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65-B481-4FA3-8E38-D2AACB1D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0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AA7BA-E856-4FED-9164-979061101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FD1762-86DF-46F7-A66A-7B4D4CF7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632C3-8445-498F-9B6D-9F50C4EF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64EA-81A9-48B5-96FA-F9E87D8B7F07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625DF-48A4-4E1F-BD9D-1AC20875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83226-1768-40D6-BE12-34606DF4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65-B481-4FA3-8E38-D2AACB1D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81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8A96C-242B-4825-841F-EBE396E4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67ABE-1012-4B75-BAD5-3ADDBBC1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16A3C-9468-4EC8-AAE5-26C57BEC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64EA-81A9-48B5-96FA-F9E87D8B7F07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E5B9B-63B1-489A-9418-B0A79271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D74AE-11A4-4555-8DCD-027BC34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65-B481-4FA3-8E38-D2AACB1D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17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F1BE8-AB52-45B7-9764-676043A0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261A8-BBDF-4B56-935A-9161D9B5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E6E50-BF98-4DB9-A5C2-27F63646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64EA-81A9-48B5-96FA-F9E87D8B7F07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779E7-76BB-496D-9283-F81B5A7A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8CBFA-88B2-4462-B5E3-4BEFAA39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65-B481-4FA3-8E38-D2AACB1D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6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0BD0B-A3F2-4709-BF35-D2081073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84A85-399E-44CC-974E-F8717117F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7C6016-E296-4455-A80B-1149B36BA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6620CA-B20A-4510-8BF6-D219B0D8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64EA-81A9-48B5-96FA-F9E87D8B7F07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1320D2-4DB4-4FFE-B78B-9CAAA29F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9E5391-00E4-44CA-848F-F42348F2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65-B481-4FA3-8E38-D2AACB1D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1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5F809-9EFD-464F-92B0-B5958308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AEA3D-8AF1-42A7-B549-A1C0D443E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39CA89-4A12-47D0-B827-414CE2094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8918FD-C54E-4643-B3EF-9323B7EB2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14A6C6-BCAF-4A1E-BD3A-15C67B5B2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6B7AB-7792-43F9-BA18-D595EAC4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64EA-81A9-48B5-96FA-F9E87D8B7F07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402756-8AE9-4291-AA43-9A6D6EF1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DCB185-0293-47C1-BCD0-2375C6B9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65-B481-4FA3-8E38-D2AACB1D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8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5818B-3ACA-4195-916C-4F873953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5BB866-0B73-42F1-B3A6-15306795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64EA-81A9-48B5-96FA-F9E87D8B7F07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AB6FE6-DCBF-4F1E-87C6-1AD9D295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3F9348-31C5-4DE4-BEEE-0198015B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65-B481-4FA3-8E38-D2AACB1D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46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3A9B22-CC4E-40B7-A417-C607B25C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64EA-81A9-48B5-96FA-F9E87D8B7F07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62BD30-A4A4-4A7B-8F5A-0D739D62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FDF9A-9D4C-4097-BE8F-BA188310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65-B481-4FA3-8E38-D2AACB1D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0E0A1-B430-460B-BFAA-D1D1D997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C1BA7-A5BF-4C85-B0D5-49438767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C3DAF-9B9B-4171-B3E2-400CF5A8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964622-34CE-4DB2-A03E-87155E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64EA-81A9-48B5-96FA-F9E87D8B7F07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D799A-6A7B-462D-8080-5CA34CAC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59F3DF-F0D3-4C48-AA29-42DBB1C7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65-B481-4FA3-8E38-D2AACB1D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74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5655D-626B-40E1-A410-A0E1CC12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836587-268C-4265-A2FE-4BB465092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C50E6-EF7D-4FBB-AA7B-11BF12FB3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CC766-CA1A-485E-9815-6AC76856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64EA-81A9-48B5-96FA-F9E87D8B7F07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9DE3A-E5EF-4947-8BB5-184285B9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DFB8C-0F7C-4D8C-A8A7-6AB128FF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F65-B481-4FA3-8E38-D2AACB1D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4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C4B50F-7585-4E08-A9CC-9B13A198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382D4-BF84-4BEF-9776-1A44F20BC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02153-6E5D-40D4-97F2-E2806583E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64EA-81A9-48B5-96FA-F9E87D8B7F07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9B71F-1AFE-442F-9F33-DA46D5E07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0E508-56B3-43EF-B312-94AC97982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2F65-B481-4FA3-8E38-D2AACB1D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7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EE08D-B507-4FCC-ABC3-4AC569158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Forward Gradient Learning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C424BC-5797-4A3C-AABE-949423099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Huangzhao</a:t>
            </a:r>
          </a:p>
          <a:p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69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03C3A-3CFA-49CF-BB79-463D5CA8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Gradient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754D20-5620-45C1-97AE-248CEC5986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Unbiasedness of forward gradient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altLang="zh-CN" b="0" dirty="0"/>
                </a:b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754D20-5620-45C1-97AE-248CEC598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19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03C3A-3CFA-49CF-BB79-463D5CA8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Gradient (4)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754D20-5620-45C1-97AE-248CEC5986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Unbiasedness of forward gradient</a:t>
                </a:r>
                <a:br>
                  <a:rPr lang="en-US" altLang="zh-CN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m:rPr>
                        <m:aln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br>
                  <a:rPr lang="en-US" altLang="zh-CN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br>
                  <a:rPr lang="en-US" altLang="zh-CN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br>
                  <a:rPr lang="en-US" altLang="zh-CN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altLang="zh-CN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754D20-5620-45C1-97AE-248CEC598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B5BCA04-BF35-4E20-A605-26A673CE691C}"/>
                  </a:ext>
                </a:extLst>
              </p:cNvPr>
              <p:cNvSpPr/>
              <p:nvPr/>
            </p:nvSpPr>
            <p:spPr>
              <a:xfrm>
                <a:off x="8271931" y="681037"/>
                <a:ext cx="3081869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B5BCA04-BF35-4E20-A605-26A673CE6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931" y="681037"/>
                <a:ext cx="3081869" cy="795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C229C2-2FB0-475D-BF7F-11D6EA7802A7}"/>
                  </a:ext>
                </a:extLst>
              </p:cNvPr>
              <p:cNvSpPr/>
              <p:nvPr/>
            </p:nvSpPr>
            <p:spPr>
              <a:xfrm>
                <a:off x="0" y="2960072"/>
                <a:ext cx="363849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C229C2-2FB0-475D-BF7F-11D6EA780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60072"/>
                <a:ext cx="3638496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97B2C477-C9BF-4CBE-B5E3-DEFA1279CA47}"/>
              </a:ext>
            </a:extLst>
          </p:cNvPr>
          <p:cNvSpPr/>
          <p:nvPr/>
        </p:nvSpPr>
        <p:spPr>
          <a:xfrm>
            <a:off x="4394447" y="4001294"/>
            <a:ext cx="798990" cy="5795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57733BA-30D2-4755-8B53-18A0842C1902}"/>
                  </a:ext>
                </a:extLst>
              </p:cNvPr>
              <p:cNvSpPr/>
              <p:nvPr/>
            </p:nvSpPr>
            <p:spPr>
              <a:xfrm>
                <a:off x="7790260" y="3645516"/>
                <a:ext cx="3563540" cy="102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0" i="1" dirty="0">
                    <a:latin typeface="Cambria Math" panose="02040503050406030204" pitchFamily="18" charset="0"/>
                  </a:rPr>
                  <a:t>i.i.d.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and 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57733BA-30D2-4755-8B53-18A0842C1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60" y="3645516"/>
                <a:ext cx="3563540" cy="1029769"/>
              </a:xfrm>
              <a:prstGeom prst="rect">
                <a:avLst/>
              </a:prstGeom>
              <a:blipFill>
                <a:blip r:embed="rId5"/>
                <a:stretch>
                  <a:fillRect l="-1538" t="-3550" b="-2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203F2D2C-7595-4900-B09B-D543CD6BDB76}"/>
              </a:ext>
            </a:extLst>
          </p:cNvPr>
          <p:cNvSpPr/>
          <p:nvPr/>
        </p:nvSpPr>
        <p:spPr>
          <a:xfrm>
            <a:off x="6404631" y="4001294"/>
            <a:ext cx="1052612" cy="5795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5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2579C-E2B5-4EE5-B931-B381EABA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Gradient Descent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E1F0B2-2EDD-4F4C-A190-016A724F4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Independent components</a:t>
                </a:r>
              </a:p>
              <a:p>
                <a:pPr lvl="1"/>
                <a:r>
                  <a:rPr lang="en-US" altLang="zh-CN" dirty="0"/>
                  <a:t>Zero mean &amp; unit variance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E1F0B2-2EDD-4F4C-A190-016A724F4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B7F8849-E736-4E75-B49B-081F4B0D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1825625"/>
            <a:ext cx="5924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0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3AEE4-4CE7-449D-A5B8-FB88E7E0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25F9C-426A-460A-B193-3EDFDD1CE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E10784-057D-4D29-9887-0D88B343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714625"/>
            <a:ext cx="97917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8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CB81E-7D83-4A2E-A785-5E72D168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Gradient 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4BBB60-63CB-46A7-8220-D2C63B113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Forward-mode automatic differentiation (AD)</a:t>
                </a:r>
              </a:p>
              <a:p>
                <a:pPr lvl="1"/>
                <a:r>
                  <a:rPr lang="en-US" altLang="zh-CN" dirty="0"/>
                  <a:t>Function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Jacobian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Forward-mode AD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Backward-mode AD –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4BBB60-63CB-46A7-8220-D2C63B113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6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37B15-BEDC-4BD5-8D2D-A414756A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Gradient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31B698-B507-434A-B0AF-694306EBF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Weight-perturbed – Random perturbation + align with gradient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– Weight connection between unit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– Loss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– </a:t>
                </a:r>
                <a:r>
                  <a:rPr lang="en-US" altLang="zh-CN" dirty="0" err="1"/>
                  <a:t>I.i.d</a:t>
                </a:r>
                <a:r>
                  <a:rPr lang="en-US" altLang="zh-CN" dirty="0"/>
                  <a:t>. elements in a random matrix drawn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31B698-B507-434A-B0AF-694306EBF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7B0DC1B-69CF-475B-83BD-0935C70D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896245"/>
            <a:ext cx="5257800" cy="890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FF5F4C-2993-46F4-8F0E-127F5DCB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617" y="3608951"/>
            <a:ext cx="3488184" cy="304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37B15-BEDC-4BD5-8D2D-A414756A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Gradient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31B698-B507-434A-B0AF-694306EBF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Activity-perturbed – Perturb the activities</a:t>
                </a:r>
              </a:p>
              <a:p>
                <a:pPr lvl="1"/>
                <a:r>
                  <a:rPr lang="en-US" altLang="zh-CN" dirty="0"/>
                  <a:t>Efficiency – Reduce the number of perturbation dimensions per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– Activity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pre-synaptic neuron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– Activity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post-synaptic neuron before the non-linear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– Perturbation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31B698-B507-434A-B0AF-694306EBF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64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65F8-632B-4264-87A3-EB05AFF2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Gradient 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A1AD1-A369-4997-BA94-E0E7E2071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053396" cy="4351338"/>
              </a:xfrm>
            </p:spPr>
            <p:txBody>
              <a:bodyPr/>
              <a:lstStyle/>
              <a:p>
                <a:r>
                  <a:rPr lang="en-US" altLang="zh-CN" dirty="0"/>
                  <a:t>Activity-perturbed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– Non-linear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– Linear weight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– Total input of unit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– Output of unit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– Loss function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A1AD1-A369-4997-BA94-E0E7E2071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053396" cy="4351338"/>
              </a:xfrm>
              <a:blipFill>
                <a:blip r:embed="rId2"/>
                <a:stretch>
                  <a:fillRect l="-2711" t="-2521" r="-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EB9B6D0-D959-4F11-9E4A-A02FE0FAA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925" y="947160"/>
            <a:ext cx="3403875" cy="1487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D2B166E-B4CF-48EA-A447-4903FA523D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9868" y="2725445"/>
                <a:ext cx="5973934" cy="34515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D2B166E-B4CF-48EA-A447-4903FA52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868" y="2725445"/>
                <a:ext cx="5973934" cy="3451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76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10373-FABC-4F13-9D78-F5EBAF9C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Gradient (4)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E2C816-310D-4B1E-A1FF-47C2FB271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29587"/>
                <a:ext cx="10515600" cy="3047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Independent perturbation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reduction of variance</a:t>
                </a:r>
              </a:p>
              <a:p>
                <a:pPr lvl="1"/>
                <a:r>
                  <a:rPr lang="en-US" altLang="zh-CN" dirty="0"/>
                  <a:t>Weight perturbation cannot be batched</a:t>
                </a:r>
              </a:p>
              <a:p>
                <a:pPr lvl="1"/>
                <a:r>
                  <a:rPr lang="en-US" altLang="zh-CN" dirty="0"/>
                  <a:t>Activity perturbation can be batched</a:t>
                </a:r>
              </a:p>
              <a:p>
                <a:r>
                  <a:rPr lang="en-US" altLang="zh-CN" dirty="0"/>
                  <a:t>Activity perturbation</a:t>
                </a:r>
              </a:p>
              <a:p>
                <a:pPr lvl="1"/>
                <a:r>
                  <a:rPr lang="en-US" altLang="zh-CN" dirty="0"/>
                  <a:t>Smaller variance</a:t>
                </a:r>
              </a:p>
              <a:p>
                <a:pPr lvl="1"/>
                <a:r>
                  <a:rPr lang="en-US" altLang="zh-CN" dirty="0"/>
                  <a:t>Memory overhead to store intermediate activations</a:t>
                </a:r>
                <a:endParaRPr lang="zh-CN" altLang="en-US" dirty="0"/>
              </a:p>
              <a:p>
                <a:r>
                  <a:rPr lang="en-US" altLang="zh-CN" dirty="0"/>
                  <a:t>Larger networks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greater variance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E2C816-310D-4B1E-A1FF-47C2FB271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29587"/>
                <a:ext cx="10515600" cy="3047375"/>
              </a:xfrm>
              <a:blipFill>
                <a:blip r:embed="rId2"/>
                <a:stretch>
                  <a:fillRect l="-928"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7A9644B-9995-4242-8D9E-B8B1CDDA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92" y="1690688"/>
            <a:ext cx="7026835" cy="1325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34FB908-9F79-42F6-BEC8-7866C33E19A9}"/>
                  </a:ext>
                </a:extLst>
              </p:cNvPr>
              <p:cNvSpPr/>
              <p:nvPr/>
            </p:nvSpPr>
            <p:spPr>
              <a:xfrm>
                <a:off x="8783327" y="365125"/>
                <a:ext cx="3325462" cy="1524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34FB908-9F79-42F6-BEC8-7866C33E1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327" y="365125"/>
                <a:ext cx="3325462" cy="1524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821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AA87F-3806-4D08-A243-1203513D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Continuous-Time Rate-Based 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76AEEE-6883-4107-A8AD-6BBE1F961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First-order time derivative in a continuous-time physical system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– Tuples passed between nodes of the computation graph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– Change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over time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Activity-perturbed learning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– Pre-synaptic activity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– Rate of change in the post-synaptic activity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dirty="0"/>
                  <a:t> – Rate of change of reward (or the negative loss)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76AEEE-6883-4107-A8AD-6BBE1F961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109FF8B-9480-4080-B8B0-057FF8A1C702}"/>
              </a:ext>
            </a:extLst>
          </p:cNvPr>
          <p:cNvSpPr/>
          <p:nvPr/>
        </p:nvSpPr>
        <p:spPr>
          <a:xfrm>
            <a:off x="1251751" y="5326602"/>
            <a:ext cx="7093259" cy="5060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5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F6FA6-D777-4A63-88A3-A62F641E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&amp; Reverse Accumulation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E0C3DA-6C99-48A6-830E-29E7E3DBA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690688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Backward accumulation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=⋯</m:t>
                      </m:r>
                    </m:oMath>
                  </m:oMathPara>
                </a14:m>
                <a:endParaRPr lang="en-US" altLang="zh-CN" sz="1600" dirty="0"/>
              </a:p>
              <a:p>
                <a:pPr lvl="1"/>
                <a:endParaRPr lang="en-US" altLang="zh-CN" sz="1600" dirty="0"/>
              </a:p>
              <a:p>
                <a:pPr lvl="1"/>
                <a:r>
                  <a:rPr lang="en-US" altLang="zh-CN" sz="1600" dirty="0"/>
                  <a:t>Efficient when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1600" dirty="0"/>
                  <a:t> with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1600" dirty="0"/>
              </a:p>
              <a:p>
                <a:pPr lvl="1"/>
                <a:r>
                  <a:rPr lang="en-US" altLang="zh-CN" sz="1600" dirty="0"/>
                  <a:t>Quantity of interest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dirty="0" smtClean="0">
                                  <a:latin typeface="Cambria Math" panose="02040503050406030204" pitchFamily="18" charset="0"/>
                                </a:rPr>
                                <m:t>succcessors</m:t>
                              </m:r>
                              <m:r>
                                <a:rPr lang="en-US" altLang="zh-CN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 b="0" i="0" dirty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altLang="zh-CN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2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12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E0C3DA-6C99-48A6-830E-29E7E3DBA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690688"/>
                <a:ext cx="52578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EF683F0-7316-4D66-9216-4B0BCC7781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6111" y="1690688"/>
                <a:ext cx="5257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/>
                  <a:t>Forward accumulation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=⋯</m:t>
                      </m:r>
                    </m:oMath>
                  </m:oMathPara>
                </a14:m>
                <a:endParaRPr lang="en-US" altLang="zh-CN" sz="1600" dirty="0"/>
              </a:p>
              <a:p>
                <a:pPr lvl="1"/>
                <a:endParaRPr lang="en-US" altLang="zh-CN" sz="1600" dirty="0"/>
              </a:p>
              <a:p>
                <a:pPr lvl="1"/>
                <a:r>
                  <a:rPr lang="en-US" altLang="zh-CN" sz="1600" dirty="0"/>
                  <a:t>Efficient when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1600" dirty="0"/>
                  <a:t> with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1600" dirty="0"/>
              </a:p>
              <a:p>
                <a:pPr lvl="1"/>
                <a:r>
                  <a:rPr lang="en-US" altLang="zh-CN" sz="1600" dirty="0"/>
                  <a:t>Quantity of interest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sz="16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dirty="0" smtClean="0">
                                  <a:latin typeface="Cambria Math" panose="02040503050406030204" pitchFamily="18" charset="0"/>
                                </a:rPr>
                                <m:t>predecessors</m:t>
                              </m:r>
                              <m:r>
                                <a:rPr lang="en-US" altLang="zh-CN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 b="0" i="0" dirty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altLang="zh-CN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f>
                                <m:fPr>
                                  <m:ctrlPr>
                                    <a:rPr lang="en-US" altLang="zh-CN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dirty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200" b="0" i="1" dirty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acc>
                          <m:sSub>
                            <m:sSubPr>
                              <m:ctrlP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2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EF683F0-7316-4D66-9216-4B0BCC778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11" y="1690688"/>
                <a:ext cx="5257800" cy="4351338"/>
              </a:xfrm>
              <a:prstGeom prst="rect">
                <a:avLst/>
              </a:prstGeo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580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7B9CD-6345-4503-BC85-7CFB3D40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Activation &amp; Normalization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7E31AA-7A7E-42A9-8923-84E1F515F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ReLU activation – Sparsity</a:t>
                </a:r>
              </a:p>
              <a:p>
                <a:pPr lvl="1"/>
                <a:r>
                  <a:rPr lang="en-US" altLang="zh-CN" dirty="0"/>
                  <a:t>The inactivated units will have zero gradient</a:t>
                </a:r>
              </a:p>
              <a:p>
                <a:pPr lvl="1"/>
                <a:r>
                  <a:rPr lang="en-US" altLang="zh-CN" dirty="0"/>
                  <a:t>We should not perturb those inactivated units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Further variance reduction</a:t>
                </a:r>
              </a:p>
              <a:p>
                <a:r>
                  <a:rPr lang="en-US" altLang="zh-CN" dirty="0"/>
                  <a:t>Normalization layer – Added after the linear layer</a:t>
                </a:r>
              </a:p>
              <a:p>
                <a:pPr lvl="1"/>
                <a:r>
                  <a:rPr lang="en-US" altLang="zh-CN" dirty="0"/>
                  <a:t>Option 1 – Backprop on normalization layers</a:t>
                </a:r>
              </a:p>
              <a:p>
                <a:pPr lvl="1"/>
                <a:r>
                  <a:rPr lang="en-US" altLang="zh-CN" dirty="0"/>
                  <a:t>Option 2 – Ignore the gradient when using layer normalization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7E31AA-7A7E-42A9-8923-84E1F515F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55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E2803-28C8-444C-A46B-B3F6A4A8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 with Local Losses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D1D32B-21B0-48D1-BD63-625199064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Curse of dimensionality</a:t>
                </a:r>
              </a:p>
              <a:p>
                <a:pPr lvl="1"/>
                <a:r>
                  <a:rPr lang="en-US" altLang="zh-CN" dirty="0"/>
                  <a:t>Perturbation dimension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variance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There are often millions of parameters changing simultaneously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One solution – Divide the model into submodules, with separate losses</a:t>
                </a:r>
              </a:p>
              <a:p>
                <a:r>
                  <a:rPr lang="en-US" altLang="zh-CN" dirty="0"/>
                  <a:t>Local losses</a:t>
                </a:r>
              </a:p>
              <a:p>
                <a:pPr lvl="1"/>
                <a:r>
                  <a:rPr lang="en-US" altLang="zh-CN" dirty="0" err="1"/>
                  <a:t>Blockwise</a:t>
                </a:r>
                <a:r>
                  <a:rPr lang="en-US" altLang="zh-CN" dirty="0"/>
                  <a:t> loss – Divide the network in depth (stop-gradient operator)</a:t>
                </a:r>
              </a:p>
              <a:p>
                <a:pPr lvl="1"/>
                <a:r>
                  <a:rPr lang="en-US" altLang="zh-CN" dirty="0" err="1"/>
                  <a:t>Patchwise</a:t>
                </a:r>
                <a:r>
                  <a:rPr lang="en-US" altLang="zh-CN" dirty="0"/>
                  <a:t> loss – Divide the image into spatial token patches</a:t>
                </a:r>
              </a:p>
              <a:p>
                <a:pPr lvl="1"/>
                <a:r>
                  <a:rPr lang="en-US" altLang="zh-CN" dirty="0" err="1"/>
                  <a:t>Groupwise</a:t>
                </a:r>
                <a:r>
                  <a:rPr lang="en-US" altLang="zh-CN" dirty="0"/>
                  <a:t> loss – Split the channels into a number of groups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D1D32B-21B0-48D1-BD63-625199064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87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5155-DCC8-450C-85A7-2E12D6F0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 with Local Losses (2)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40607E-B98E-47A4-A21F-AAAF2095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13" y="2043721"/>
            <a:ext cx="7548573" cy="39151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83889D-E462-42A9-B9CE-45C6BCA2378A}"/>
              </a:ext>
            </a:extLst>
          </p:cNvPr>
          <p:cNvSpPr txBox="1"/>
          <p:nvPr/>
        </p:nvSpPr>
        <p:spPr>
          <a:xfrm>
            <a:off x="1595392" y="1812888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err="1"/>
              <a:t>Blockwise</a:t>
            </a:r>
            <a:endParaRPr lang="zh-CN" altLang="en-US" sz="2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B15B5F0-A972-47C6-8040-833DEC8BCB4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48034" y="2043721"/>
            <a:ext cx="726321" cy="104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0D3B4EC-808A-474A-9690-86091331AF5B}"/>
              </a:ext>
            </a:extLst>
          </p:cNvPr>
          <p:cNvSpPr txBox="1"/>
          <p:nvPr/>
        </p:nvSpPr>
        <p:spPr>
          <a:xfrm>
            <a:off x="2919645" y="6189699"/>
            <a:ext cx="167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Patchwise</a:t>
            </a:r>
            <a:endParaRPr lang="zh-CN" altLang="en-US" sz="2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BB3B35-0CF4-41A0-B066-471FD773882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759139" y="4927107"/>
            <a:ext cx="138158" cy="1262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F29D9F9-A937-472C-8B3D-F7A7D63369BB}"/>
              </a:ext>
            </a:extLst>
          </p:cNvPr>
          <p:cNvSpPr txBox="1"/>
          <p:nvPr/>
        </p:nvSpPr>
        <p:spPr>
          <a:xfrm>
            <a:off x="5806367" y="6189699"/>
            <a:ext cx="167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Groupwise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2350CE8-94CC-45AD-88BE-9452A1E3CD0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516210" y="5069150"/>
            <a:ext cx="129651" cy="1120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90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3BF25-E68C-47EB-94BE-5A99CD54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 with Local Losses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C411B-0B83-429F-B8C5-6325947C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16291" cy="2417916"/>
          </a:xfrm>
        </p:spPr>
        <p:txBody>
          <a:bodyPr>
            <a:normAutofit/>
          </a:bodyPr>
          <a:lstStyle/>
          <a:p>
            <a:r>
              <a:rPr lang="en-US" altLang="zh-CN" dirty="0"/>
              <a:t>Feature aggregator</a:t>
            </a:r>
          </a:p>
          <a:p>
            <a:pPr lvl="1"/>
            <a:r>
              <a:rPr lang="en-US" altLang="zh-CN" dirty="0"/>
              <a:t>Gather information from groups and patches before local loss</a:t>
            </a:r>
          </a:p>
          <a:p>
            <a:pPr lvl="1"/>
            <a:r>
              <a:rPr lang="en-US" altLang="zh-CN" dirty="0"/>
              <a:t>Replicated design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9ED514-7B62-4A98-AE03-19E1409A9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509" y="1825625"/>
            <a:ext cx="5216291" cy="2417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D80FE61-4D95-4269-9ABE-2837F7908F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243541"/>
                <a:ext cx="10515600" cy="1704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altLang="zh-CN" dirty="0"/>
                  <a:t>Average pooling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StopG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dirty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D80FE61-4D95-4269-9ABE-2837F7908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43541"/>
                <a:ext cx="10515600" cy="1704498"/>
              </a:xfrm>
              <a:prstGeom prst="rect">
                <a:avLst/>
              </a:prstGeom>
              <a:blipFill>
                <a:blip r:embed="rId3"/>
                <a:stretch>
                  <a:fillRect t="-4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98CCA57-CC61-4F72-8D52-047BDD412BF2}"/>
                  </a:ext>
                </a:extLst>
              </p:cNvPr>
              <p:cNvSpPr/>
              <p:nvPr/>
            </p:nvSpPr>
            <p:spPr>
              <a:xfrm>
                <a:off x="25451" y="3599298"/>
                <a:ext cx="6112058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StopG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StopG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98CCA57-CC61-4F72-8D52-047BDD412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1" y="3599298"/>
                <a:ext cx="6112058" cy="411651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54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783C3-0A79-457A-B03F-9D7FEB19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 with Local Losses (4)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90A743-F870-4000-86FA-2E0DF23EB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Learning objective</a:t>
                </a:r>
              </a:p>
              <a:p>
                <a:pPr lvl="1"/>
                <a:r>
                  <a:rPr lang="en-US" altLang="zh-CN" dirty="0"/>
                  <a:t>Supervised classification – Cross entropy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softmax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Contrastive learning – </a:t>
                </a:r>
                <a:r>
                  <a:rPr lang="en-US" altLang="zh-CN" dirty="0" err="1"/>
                  <a:t>InfoNCE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x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StopG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zh-CN" b="0" i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x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zh-CN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dirty="0" smtClean="0">
                                          <a:latin typeface="Cambria Math" panose="02040503050406030204" pitchFamily="18" charset="0"/>
                                        </a:rPr>
                                        <m:t>StopG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x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90A743-F870-4000-86FA-2E0DF23EB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082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F74CE-1081-4798-83BF-6D188C5C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LocalMixer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EAD13-455A-456E-B5AB-370C127E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641"/>
            <a:ext cx="10515600" cy="4254321"/>
          </a:xfrm>
        </p:spPr>
        <p:txBody>
          <a:bodyPr/>
          <a:lstStyle/>
          <a:p>
            <a:r>
              <a:rPr lang="en-US" altLang="zh-CN" dirty="0"/>
              <a:t>Architecture</a:t>
            </a:r>
          </a:p>
          <a:p>
            <a:pPr lvl="1"/>
            <a:r>
              <a:rPr lang="en-US" altLang="zh-CN" dirty="0"/>
              <a:t>Block – Token mixing + channel mixing</a:t>
            </a:r>
          </a:p>
          <a:p>
            <a:pPr lvl="1"/>
            <a:r>
              <a:rPr lang="en-US" altLang="zh-CN" dirty="0"/>
              <a:t>Shallow module – Full connection</a:t>
            </a:r>
          </a:p>
          <a:p>
            <a:pPr lvl="1"/>
            <a:r>
              <a:rPr lang="en-US" altLang="zh-CN" dirty="0"/>
              <a:t>Local loss – Linear projector/classification layer at the end of each block</a:t>
            </a:r>
            <a:endParaRPr lang="zh-CN" altLang="en-US" dirty="0"/>
          </a:p>
          <a:p>
            <a:pPr lvl="1"/>
            <a:r>
              <a:rPr lang="en-US" altLang="zh-CN" dirty="0"/>
              <a:t>Fused implementation – Share replicated losses</a:t>
            </a:r>
          </a:p>
          <a:p>
            <a:pPr lvl="1"/>
            <a:r>
              <a:rPr lang="en-US" altLang="zh-CN" dirty="0"/>
              <a:t>Update – Laster layer backprop + others forward gradient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9AE722-F8A3-4744-91ED-0956383FF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75"/>
          <a:stretch/>
        </p:blipFill>
        <p:spPr>
          <a:xfrm>
            <a:off x="4935988" y="44391"/>
            <a:ext cx="7211622" cy="23124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529233-1BA4-4B70-A8ED-CDA9A2CD8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95" y="5068877"/>
            <a:ext cx="5676484" cy="14239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F127E0-4002-42A7-B1BA-1FCC91E59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516" y="4383062"/>
            <a:ext cx="2785284" cy="23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81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7120E-1ADF-435D-85F0-6EE3D01A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09931-03EA-415A-AAB0-5610FA13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</a:p>
          <a:p>
            <a:pPr lvl="1"/>
            <a:r>
              <a:rPr lang="en-US" altLang="zh-CN" dirty="0"/>
              <a:t>BP – Backprop</a:t>
            </a:r>
          </a:p>
          <a:p>
            <a:pPr lvl="2"/>
            <a:r>
              <a:rPr lang="en-US" altLang="zh-CN" dirty="0"/>
              <a:t>L-BP – Local losses with backprop, without stop-gradient</a:t>
            </a:r>
          </a:p>
          <a:p>
            <a:pPr lvl="2"/>
            <a:r>
              <a:rPr lang="en-US" altLang="zh-CN" dirty="0"/>
              <a:t>LG-BP – L-BP with stop-gradient in between blocks</a:t>
            </a:r>
          </a:p>
          <a:p>
            <a:pPr lvl="1"/>
            <a:r>
              <a:rPr lang="en-US" altLang="zh-CN" dirty="0"/>
              <a:t>FA – Feedback alignment</a:t>
            </a:r>
          </a:p>
          <a:p>
            <a:pPr lvl="2"/>
            <a:r>
              <a:rPr lang="en-US" altLang="zh-CN" dirty="0"/>
              <a:t>L-FA &amp; LG-FA</a:t>
            </a:r>
          </a:p>
          <a:p>
            <a:pPr lvl="1"/>
            <a:r>
              <a:rPr lang="en-US" altLang="zh-CN" dirty="0"/>
              <a:t>FG – Forward gradient</a:t>
            </a:r>
          </a:p>
          <a:p>
            <a:pPr lvl="2"/>
            <a:r>
              <a:rPr lang="en-US" altLang="zh-CN" dirty="0"/>
              <a:t>FG-W &amp; LG-FG-W</a:t>
            </a:r>
          </a:p>
          <a:p>
            <a:pPr lvl="2"/>
            <a:r>
              <a:rPr lang="en-US" altLang="zh-CN" dirty="0"/>
              <a:t>FG-A &amp; LG-FG-A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A2854-1EEB-409D-9BCD-3E1A96EE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95" y="1690688"/>
            <a:ext cx="3713039" cy="5580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7FCFEB-19AC-42EF-AF2E-A1F83859C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648" y="273172"/>
            <a:ext cx="2675151" cy="5204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B7EF52-63FC-438B-A4D6-649AA7367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008" y="4705164"/>
            <a:ext cx="2374331" cy="20717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E0ED81-B6A3-4F43-BA36-FC7BCC041D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12" r="10263"/>
          <a:stretch/>
        </p:blipFill>
        <p:spPr>
          <a:xfrm>
            <a:off x="838199" y="5316933"/>
            <a:ext cx="4186562" cy="8901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F57FBF5-3E8C-49D4-8F7F-2B275F62B208}"/>
              </a:ext>
            </a:extLst>
          </p:cNvPr>
          <p:cNvSpPr/>
          <p:nvPr/>
        </p:nvSpPr>
        <p:spPr>
          <a:xfrm>
            <a:off x="1589103" y="3429000"/>
            <a:ext cx="38174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065448-6AB2-42A4-9551-224DAF435869}"/>
              </a:ext>
            </a:extLst>
          </p:cNvPr>
          <p:cNvSpPr/>
          <p:nvPr/>
        </p:nvSpPr>
        <p:spPr>
          <a:xfrm>
            <a:off x="4776184" y="1665535"/>
            <a:ext cx="3748549" cy="583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AD7BD68-BE04-4664-B6E7-9A97F9FF2B99}"/>
              </a:ext>
            </a:extLst>
          </p:cNvPr>
          <p:cNvCxnSpPr>
            <a:stCxn id="10" idx="3"/>
          </p:cNvCxnSpPr>
          <p:nvPr/>
        </p:nvCxnSpPr>
        <p:spPr>
          <a:xfrm flipV="1">
            <a:off x="8524733" y="1953087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FC6DB52-78DD-462B-8E58-30837AD91AD2}"/>
              </a:ext>
            </a:extLst>
          </p:cNvPr>
          <p:cNvSpPr/>
          <p:nvPr/>
        </p:nvSpPr>
        <p:spPr>
          <a:xfrm>
            <a:off x="2060356" y="4517253"/>
            <a:ext cx="700600" cy="24159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EA1A18-0EFA-408A-9BD1-9B1AA5F870E0}"/>
              </a:ext>
            </a:extLst>
          </p:cNvPr>
          <p:cNvSpPr/>
          <p:nvPr/>
        </p:nvSpPr>
        <p:spPr>
          <a:xfrm>
            <a:off x="820441" y="5298561"/>
            <a:ext cx="4204319" cy="90847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3549690-61B5-4795-B1E9-F38986BA466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024761" y="5761983"/>
            <a:ext cx="36000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4F0F253-DCF2-4831-B5A4-BB289E9B06A5}"/>
              </a:ext>
            </a:extLst>
          </p:cNvPr>
          <p:cNvSpPr/>
          <p:nvPr/>
        </p:nvSpPr>
        <p:spPr>
          <a:xfrm>
            <a:off x="2978868" y="4864972"/>
            <a:ext cx="1024962" cy="2308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90C2E7D-F577-4579-AA96-DD4D617A4355}"/>
              </a:ext>
            </a:extLst>
          </p:cNvPr>
          <p:cNvCxnSpPr>
            <a:cxnSpLocks/>
          </p:cNvCxnSpPr>
          <p:nvPr/>
        </p:nvCxnSpPr>
        <p:spPr>
          <a:xfrm flipH="1">
            <a:off x="4003831" y="4971495"/>
            <a:ext cx="18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121C422-5A29-4C32-8156-10CD634D8E16}"/>
              </a:ext>
            </a:extLst>
          </p:cNvPr>
          <p:cNvSpPr/>
          <p:nvPr/>
        </p:nvSpPr>
        <p:spPr>
          <a:xfrm>
            <a:off x="4180381" y="4784443"/>
            <a:ext cx="1186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Proposed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86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B2F61-688C-4EE4-AE47-9AA379AF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Setup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D756E7-9E00-4B30-A27F-1532AB524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Dataset</a:t>
                </a:r>
              </a:p>
              <a:p>
                <a:pPr lvl="1"/>
                <a:r>
                  <a:rPr lang="en-US" altLang="zh-CN" dirty="0"/>
                  <a:t>MNIST (CL) – 70k 28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28 digit images of class 0-9</a:t>
                </a:r>
              </a:p>
              <a:p>
                <a:pPr lvl="1"/>
                <a:r>
                  <a:rPr lang="en-US" altLang="zh-CN" dirty="0"/>
                  <a:t>CIFAR-10 (CL+CT) – 60k 32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32 natural images of 10 semantic classes</a:t>
                </a:r>
              </a:p>
              <a:p>
                <a:pPr lvl="1"/>
                <a:r>
                  <a:rPr lang="en-US" altLang="zh-CN" dirty="0"/>
                  <a:t>ImageNet (CL+CT) – 1.3m 224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224 (resized) natural images of 1k classes</a:t>
                </a:r>
              </a:p>
              <a:p>
                <a:r>
                  <a:rPr lang="en-US" altLang="zh-CN" dirty="0"/>
                  <a:t>Augmentation</a:t>
                </a:r>
              </a:p>
              <a:p>
                <a:pPr lvl="1"/>
                <a:r>
                  <a:rPr lang="en-US" altLang="zh-CN" dirty="0"/>
                  <a:t>MNIST &amp; CIFAR-10 – No augmentation</a:t>
                </a:r>
              </a:p>
              <a:p>
                <a:pPr lvl="1"/>
                <a:r>
                  <a:rPr lang="en-US" altLang="zh-CN" dirty="0"/>
                  <a:t>ImageNet – Augmented</a:t>
                </a:r>
              </a:p>
              <a:p>
                <a:pPr lvl="2"/>
                <a:r>
                  <a:rPr lang="en-US" altLang="zh-CN" dirty="0"/>
                  <a:t>FG may fail to overfit the training set to 0% error without augmentation</a:t>
                </a:r>
              </a:p>
              <a:p>
                <a:pPr lvl="2"/>
                <a:r>
                  <a:rPr lang="en-US" altLang="zh-CN" dirty="0"/>
                  <a:t>Variance could still be an issue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D756E7-9E00-4B30-A27F-1532AB524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76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813AF-30AF-4258-89F3-9AC5FD16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52697-AEC0-4EED-B130-33480B58E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Compared with BP, FG-A can match on MNIST and CIFAR-10</a:t>
            </a:r>
          </a:p>
          <a:p>
            <a:r>
              <a:rPr lang="en-US" altLang="zh-CN" dirty="0"/>
              <a:t>LG-FG-A significantly outperforms FA on ImageNet</a:t>
            </a:r>
          </a:p>
          <a:p>
            <a:r>
              <a:rPr lang="en-US" altLang="zh-CN" dirty="0"/>
              <a:t>FG-A mostly outperforms FG-W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A0AF0D-1BE2-42A2-AA62-C1BA99AD1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1934"/>
            <a:ext cx="5788701" cy="28400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48BAA1-11A7-4FCA-8B69-87B2C40D5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697" y="3612810"/>
            <a:ext cx="4600103" cy="28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51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E610-096C-487A-A527-E2DC8C12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DE26D-9A2F-4033-A925-91533C8D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Effect of local losses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Effect of groups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F270F4-B766-4630-9EC6-90020C00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523" y="1690688"/>
            <a:ext cx="7256697" cy="21293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CB4A29-084B-411A-B5F4-DE26E8B6C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246" y="3978652"/>
            <a:ext cx="6962507" cy="20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3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6CA25-DC13-47F5-81D3-36ABFCEA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&amp; Reverse Accumulation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DC7419-FDD1-4AF9-98C2-4CF10946C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Example 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Input –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Intermediate –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Output 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  <a:p>
                <a:r>
                  <a:rPr lang="en-US" altLang="zh-CN" dirty="0"/>
                  <a:t>Gradient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DC7419-FDD1-4AF9-98C2-4CF10946C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3DEE797-BE7B-4C8F-B5A6-A56B2CA2F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254" y="2443288"/>
            <a:ext cx="5168746" cy="15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33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25513-D3CB-4659-A185-29D9871B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THANK YOU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DA75B-AA16-4C37-A459-43C30F73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69BF1051-D4A0-4E72-81F1-542E1FDE4DF5}"/>
              </a:ext>
            </a:extLst>
          </p:cNvPr>
          <p:cNvSpPr/>
          <p:nvPr/>
        </p:nvSpPr>
        <p:spPr>
          <a:xfrm>
            <a:off x="5007533" y="2912827"/>
            <a:ext cx="2176933" cy="2176933"/>
          </a:xfrm>
          <a:prstGeom prst="smileyFac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5B7F2-BE41-48F6-9AA7-11A3DBF0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&amp; Reverse Accumulation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F6B78C-57DB-4F30-A677-9F73D20D1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40153" cy="4351338"/>
              </a:xfrm>
            </p:spPr>
            <p:txBody>
              <a:bodyPr/>
              <a:lstStyle/>
              <a:p>
                <a:r>
                  <a:rPr lang="en-US" altLang="zh-CN" dirty="0"/>
                  <a:t>Forward accumulation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at the same time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F6B78C-57DB-4F30-A677-9F73D20D1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40153" cy="4351338"/>
              </a:xfrm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608EAD-9C7D-4513-B4BB-F34344D4B756}"/>
                  </a:ext>
                </a:extLst>
              </p:cNvPr>
              <p:cNvSpPr/>
              <p:nvPr/>
            </p:nvSpPr>
            <p:spPr>
              <a:xfrm>
                <a:off x="1104257" y="3942697"/>
                <a:ext cx="49026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608EAD-9C7D-4513-B4BB-F34344D4B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57" y="3942697"/>
                <a:ext cx="4902689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CCF0011-9588-4C0B-A464-4E8808AEE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16738"/>
            <a:ext cx="5168746" cy="1560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CB3B8B8-C984-4EF8-925F-79A25512FF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206491"/>
                  </p:ext>
                </p:extLst>
              </p:nvPr>
            </p:nvGraphicFramePr>
            <p:xfrm>
              <a:off x="6451846" y="1825625"/>
              <a:ext cx="5740154" cy="43182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03569">
                      <a:extLst>
                        <a:ext uri="{9D8B030D-6E8A-4147-A177-3AD203B41FA5}">
                          <a16:colId xmlns:a16="http://schemas.microsoft.com/office/drawing/2014/main" val="1901016541"/>
                        </a:ext>
                      </a:extLst>
                    </a:gridCol>
                    <a:gridCol w="2736585">
                      <a:extLst>
                        <a:ext uri="{9D8B030D-6E8A-4147-A177-3AD203B41FA5}">
                          <a16:colId xmlns:a16="http://schemas.microsoft.com/office/drawing/2014/main" val="19709421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Forward Primal Trace</a:t>
                          </a:r>
                          <a:endParaRPr lang="zh-CN" alt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Forward Derivative Trace</a:t>
                          </a:r>
                          <a:endParaRPr lang="zh-CN" alt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72869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altLang="zh-CN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altLang="zh-CN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863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16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=2×5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=1×5+0×2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400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=0×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6894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=0.693+10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=0.5+5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8406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=10.693+0.959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=5.5−0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0259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=11.652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=5.5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6577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CB3B8B8-C984-4EF8-925F-79A25512FF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206491"/>
                  </p:ext>
                </p:extLst>
              </p:nvPr>
            </p:nvGraphicFramePr>
            <p:xfrm>
              <a:off x="6451846" y="1825625"/>
              <a:ext cx="5740154" cy="43182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03569">
                      <a:extLst>
                        <a:ext uri="{9D8B030D-6E8A-4147-A177-3AD203B41FA5}">
                          <a16:colId xmlns:a16="http://schemas.microsoft.com/office/drawing/2014/main" val="1901016541"/>
                        </a:ext>
                      </a:extLst>
                    </a:gridCol>
                    <a:gridCol w="2736585">
                      <a:extLst>
                        <a:ext uri="{9D8B030D-6E8A-4147-A177-3AD203B41FA5}">
                          <a16:colId xmlns:a16="http://schemas.microsoft.com/office/drawing/2014/main" val="19709421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Forward Primal Trace</a:t>
                          </a:r>
                          <a:endParaRPr lang="zh-CN" alt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Forward Derivative Trace</a:t>
                          </a:r>
                          <a:endParaRPr lang="zh-CN" alt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728692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2857" r="-91481" b="-5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800" t="-62857" r="-445" b="-52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8630693"/>
                      </a:ext>
                    </a:extLst>
                  </a:tr>
                  <a:tr h="6528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59813" r="-91481" b="-4158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800" t="-159813" r="-445" b="-4158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164250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67308" r="-91481" b="-327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800" t="-267308" r="-445" b="-327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400826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67308" r="-91481" b="-227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800" t="-367308" r="-445" b="-227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6894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96721" r="-91481" b="-2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800" t="-796721" r="-445" b="-2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406661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25962" r="-91481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800" t="-525962" r="-445" b="-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0259503"/>
                      </a:ext>
                    </a:extLst>
                  </a:tr>
                  <a:tr h="3822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33333" r="-9148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800" t="-1033333" r="-445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77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D5DC09-1640-4342-BE3D-4CE3641BA9D9}"/>
              </a:ext>
            </a:extLst>
          </p:cNvPr>
          <p:cNvCxnSpPr/>
          <p:nvPr/>
        </p:nvCxnSpPr>
        <p:spPr>
          <a:xfrm>
            <a:off x="9354105" y="2130640"/>
            <a:ext cx="0" cy="39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8A3D009-3E46-4B4D-BE5D-BBD35767DAE4}"/>
              </a:ext>
            </a:extLst>
          </p:cNvPr>
          <p:cNvSpPr/>
          <p:nvPr/>
        </p:nvSpPr>
        <p:spPr>
          <a:xfrm>
            <a:off x="6729274" y="5782459"/>
            <a:ext cx="4955671" cy="3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7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5B7F2-BE41-48F6-9AA7-11A3DBF0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&amp; Reverse Accumulation (4)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F6B78C-57DB-4F30-A677-9F73D20D1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40153" cy="4351338"/>
              </a:xfrm>
            </p:spPr>
            <p:txBody>
              <a:bodyPr/>
              <a:lstStyle/>
              <a:p>
                <a:r>
                  <a:rPr lang="en-US" altLang="zh-CN" dirty="0"/>
                  <a:t>Forward accumulation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b="0" dirty="0"/>
                  <a:t>Forward pass +reverse pass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F6B78C-57DB-4F30-A677-9F73D20D1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40153" cy="4351338"/>
              </a:xfrm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608EAD-9C7D-4513-B4BB-F34344D4B756}"/>
                  </a:ext>
                </a:extLst>
              </p:cNvPr>
              <p:cNvSpPr/>
              <p:nvPr/>
            </p:nvSpPr>
            <p:spPr>
              <a:xfrm>
                <a:off x="1104257" y="3942697"/>
                <a:ext cx="49026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608EAD-9C7D-4513-B4BB-F34344D4B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57" y="3942697"/>
                <a:ext cx="4902689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CCF0011-9588-4C0B-A464-4E8808AEE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16738"/>
            <a:ext cx="5168746" cy="1560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962B0DAF-02CB-4A32-AC04-CC47F8E7FE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45457"/>
                  </p:ext>
                </p:extLst>
              </p:nvPr>
            </p:nvGraphicFramePr>
            <p:xfrm>
              <a:off x="6451846" y="1825625"/>
              <a:ext cx="5740154" cy="43087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03569">
                      <a:extLst>
                        <a:ext uri="{9D8B030D-6E8A-4147-A177-3AD203B41FA5}">
                          <a16:colId xmlns:a16="http://schemas.microsoft.com/office/drawing/2014/main" val="1901016541"/>
                        </a:ext>
                      </a:extLst>
                    </a:gridCol>
                    <a:gridCol w="2736585">
                      <a:extLst>
                        <a:ext uri="{9D8B030D-6E8A-4147-A177-3AD203B41FA5}">
                          <a16:colId xmlns:a16="http://schemas.microsoft.com/office/drawing/2014/main" val="19709421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Forward Primal Trace</a:t>
                          </a:r>
                          <a:endParaRPr lang="zh-CN" alt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Reverse Derivative Trace</a:t>
                          </a:r>
                          <a:endParaRPr lang="zh-CN" alt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72869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altLang="zh-CN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=5.5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863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=1.716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16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=2×5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×1=1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400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×1=1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6894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=0.693+10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8406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=10.693+0.959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×1=1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0259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=11.652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6577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962B0DAF-02CB-4A32-AC04-CC47F8E7FE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45457"/>
                  </p:ext>
                </p:extLst>
              </p:nvPr>
            </p:nvGraphicFramePr>
            <p:xfrm>
              <a:off x="6451846" y="1825625"/>
              <a:ext cx="5740154" cy="43087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03569">
                      <a:extLst>
                        <a:ext uri="{9D8B030D-6E8A-4147-A177-3AD203B41FA5}">
                          <a16:colId xmlns:a16="http://schemas.microsoft.com/office/drawing/2014/main" val="1901016541"/>
                        </a:ext>
                      </a:extLst>
                    </a:gridCol>
                    <a:gridCol w="2736585">
                      <a:extLst>
                        <a:ext uri="{9D8B030D-6E8A-4147-A177-3AD203B41FA5}">
                          <a16:colId xmlns:a16="http://schemas.microsoft.com/office/drawing/2014/main" val="19709421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Forward Primal Trace</a:t>
                          </a:r>
                          <a:endParaRPr lang="zh-CN" alt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Reverse Derivative Trace</a:t>
                          </a:r>
                          <a:endParaRPr lang="zh-CN" alt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72869264"/>
                      </a:ext>
                    </a:extLst>
                  </a:tr>
                  <a:tr h="91732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3709" r="-91481" b="-333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800" t="-43709" r="-445" b="-333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8630693"/>
                      </a:ext>
                    </a:extLst>
                  </a:tr>
                  <a:tr h="9018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46622" r="-91481" b="-240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800" t="-146622" r="-445" b="-240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16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98361" r="-91481" b="-4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800" t="-598361" r="-445" b="-4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400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98361" r="-91481" b="-3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800" t="-698361" r="-445" b="-3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6894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98361" r="-91481" b="-2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800" t="-798361" r="-445" b="-2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406661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26923" r="-91481" b="-66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800" t="-526923" r="-445" b="-663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0259503"/>
                      </a:ext>
                    </a:extLst>
                  </a:tr>
                  <a:tr h="3724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68852" r="-91481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800" t="-1068852" r="-445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577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7B226E3-071C-48DE-8157-C608DD9D810C}"/>
              </a:ext>
            </a:extLst>
          </p:cNvPr>
          <p:cNvCxnSpPr/>
          <p:nvPr/>
        </p:nvCxnSpPr>
        <p:spPr>
          <a:xfrm>
            <a:off x="6578353" y="2130640"/>
            <a:ext cx="0" cy="39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9BBD54A-740A-40C7-A14E-50A52085F8AC}"/>
              </a:ext>
            </a:extLst>
          </p:cNvPr>
          <p:cNvSpPr/>
          <p:nvPr/>
        </p:nvSpPr>
        <p:spPr>
          <a:xfrm>
            <a:off x="6729275" y="5782459"/>
            <a:ext cx="2229494" cy="3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8D7596-A4FC-4A2C-84D1-84CFC226235F}"/>
              </a:ext>
            </a:extLst>
          </p:cNvPr>
          <p:cNvCxnSpPr>
            <a:cxnSpLocks/>
          </p:cNvCxnSpPr>
          <p:nvPr/>
        </p:nvCxnSpPr>
        <p:spPr>
          <a:xfrm flipV="1">
            <a:off x="9530177" y="2130640"/>
            <a:ext cx="0" cy="39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C1BAB35-381C-4718-BB1B-F91BD2AD4E4C}"/>
              </a:ext>
            </a:extLst>
          </p:cNvPr>
          <p:cNvSpPr/>
          <p:nvPr/>
        </p:nvSpPr>
        <p:spPr>
          <a:xfrm>
            <a:off x="9746342" y="2250625"/>
            <a:ext cx="2229494" cy="794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8929-E010-4194-8279-3CB74BF8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A33B0-35FC-421F-8EBF-F8C3A7E7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643975-C8AC-4AC6-B0A6-DD846832C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5" r="11037"/>
          <a:stretch/>
        </p:blipFill>
        <p:spPr>
          <a:xfrm>
            <a:off x="1358283" y="2405062"/>
            <a:ext cx="9454719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6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601A-D2DF-4002-8531-12F59914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Differentiation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5B63BB-807D-4A36-B27A-1C9E6F372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Forward mode AD</a:t>
                </a:r>
              </a:p>
              <a:p>
                <a:pPr lvl="1"/>
                <a:r>
                  <a:rPr lang="en-US" altLang="zh-CN" dirty="0"/>
                  <a:t>Function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Value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Jacobian matrix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of all partial derivatives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Forward model AD – Compute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Reverse mode AD</a:t>
                </a:r>
              </a:p>
              <a:p>
                <a:pPr lvl="1"/>
                <a:r>
                  <a:rPr lang="en-US" altLang="zh-CN" dirty="0"/>
                  <a:t>Value 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Reverse model AD – Compute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5B63BB-807D-4A36-B27A-1C9E6F372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7926E1F-0EDF-4C6F-844A-455CF929C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025" y="1825625"/>
            <a:ext cx="3533775" cy="628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CC7223-7383-4543-A976-28F93B9C9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5" y="3863181"/>
            <a:ext cx="39719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9D68D-8BC6-47BE-BAC2-6FA89516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Gradient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3475F5-F929-47CC-8116-1E2BD74ED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27416" cy="4351338"/>
              </a:xfrm>
            </p:spPr>
            <p:txBody>
              <a:bodyPr/>
              <a:lstStyle/>
              <a:p>
                <a:r>
                  <a:rPr lang="en-US" altLang="zh-CN" dirty="0"/>
                  <a:t>Forward gradient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Function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Forward gradient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– The point where we are evaluating the gradient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– Perturbation 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can be computed through forward mode directly, without having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3475F5-F929-47CC-8116-1E2BD74ED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27416" cy="4351338"/>
              </a:xfrm>
              <a:blipFill>
                <a:blip r:embed="rId2"/>
                <a:stretch>
                  <a:fillRect l="-156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3112E8DD-9C01-433E-B4AF-F5B418CC2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616" y="2263490"/>
            <a:ext cx="4009821" cy="34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4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EFAD2-3603-406E-B7DB-8E4474BA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Gradient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FB3E78-3180-4C3C-A206-F9B0C96F3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Forward gradient</a:t>
                </a:r>
              </a:p>
              <a:p>
                <a:pPr lvl="1"/>
                <a:r>
                  <a:rPr lang="en-US" altLang="zh-CN" dirty="0"/>
                  <a:t>Sample perturbation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Run forward mode AD to evaluate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Multiply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obtain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Property – Unbiasedness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FB3E78-3180-4C3C-A206-F9B0C96F3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63E9A41-3B97-4749-B2EE-4C8BE585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809" y="3027284"/>
            <a:ext cx="3128628" cy="27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1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1448</Words>
  <Application>Microsoft Office PowerPoint</Application>
  <PresentationFormat>宽屏</PresentationFormat>
  <Paragraphs>235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Cambria Math</vt:lpstr>
      <vt:lpstr>Office 主题​​</vt:lpstr>
      <vt:lpstr>Forward Gradient Learning</vt:lpstr>
      <vt:lpstr>Forward &amp; Reverse Accumulation</vt:lpstr>
      <vt:lpstr>Forward &amp; Reverse Accumulation (2)</vt:lpstr>
      <vt:lpstr>Forward &amp; Reverse Accumulation (3)</vt:lpstr>
      <vt:lpstr>Forward &amp; Reverse Accumulation (4)</vt:lpstr>
      <vt:lpstr>PowerPoint 演示文稿</vt:lpstr>
      <vt:lpstr>Automatic Differentiation</vt:lpstr>
      <vt:lpstr>Forward Gradient</vt:lpstr>
      <vt:lpstr>Forward Gradient (2)</vt:lpstr>
      <vt:lpstr>Forward Gradient (3)</vt:lpstr>
      <vt:lpstr>Forward Gradient (4)</vt:lpstr>
      <vt:lpstr>Forward Gradient Descent</vt:lpstr>
      <vt:lpstr>PowerPoint 演示文稿</vt:lpstr>
      <vt:lpstr>Forward Gradient Learning</vt:lpstr>
      <vt:lpstr>Forward Gradient</vt:lpstr>
      <vt:lpstr>Forward Gradient (2)</vt:lpstr>
      <vt:lpstr>Forward Gradient (3)</vt:lpstr>
      <vt:lpstr>Forward Gradient (4)</vt:lpstr>
      <vt:lpstr>Continuous-Time Rate-Based Models</vt:lpstr>
      <vt:lpstr>Activation &amp; Normalization</vt:lpstr>
      <vt:lpstr>Scaling with Local Losses</vt:lpstr>
      <vt:lpstr>Scaling with Local Losses (2)</vt:lpstr>
      <vt:lpstr>Scaling with Local Losses (3)</vt:lpstr>
      <vt:lpstr>Scaling with Local Losses (4)</vt:lpstr>
      <vt:lpstr>LocalMixer</vt:lpstr>
      <vt:lpstr>Experiment Setup</vt:lpstr>
      <vt:lpstr>Experiment Setup (2)</vt:lpstr>
      <vt:lpstr>Result</vt:lpstr>
      <vt:lpstr>Result (2)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Gradient Learning</dc:title>
  <dc:creator>DrLC</dc:creator>
  <cp:lastModifiedBy>DrLC</cp:lastModifiedBy>
  <cp:revision>43</cp:revision>
  <dcterms:created xsi:type="dcterms:W3CDTF">2023-06-03T12:39:48Z</dcterms:created>
  <dcterms:modified xsi:type="dcterms:W3CDTF">2023-06-04T14:14:51Z</dcterms:modified>
</cp:coreProperties>
</file>