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75" r:id="rId6"/>
    <p:sldId id="274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01970-B38B-47D0-AD8D-3B99C93B4FD7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DCEFE-759F-43BF-8BDB-31D46E2B1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387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154653-02D2-4053-BF0B-151BF050E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F4EB6F-F339-44C4-8403-14ECD4F07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A7B262-F0F7-4E45-BC30-BB1932485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41DA1A-53A7-4256-9AD0-11133C302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CoderEval: A Benchmark of Pragmatic Code Generation with Generative Pre-trained Mode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47A59D-6569-49A8-87B7-E0E7226BA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C68B-7456-4164-B808-A6AE0A9F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3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D2866-BB9E-4BF4-95BB-586882392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2B1BE3-2071-4F74-8D6D-3E1F25AA2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E712A2-E4D1-4A0D-B43D-B72CEB853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1224C2-2D09-4517-B845-75FC03C2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CoderEval: A Benchmark of Pragmatic Code Generation with Generative Pre-trained Mode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3BB435-1A94-49EA-B28B-63028F80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C68B-7456-4164-B808-A6AE0A9F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96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C48DBBF-34BB-4309-90E9-0FFD4C718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5F4F09-86F1-45C4-810C-BF6BD74EE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E192E1-C536-41F2-8335-58BA14BD1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3689C5-8B74-4B73-BBF8-9B0267963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CoderEval: A Benchmark of Pragmatic Code Generation with Generative Pre-trained Mode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5C4F27-B531-48BC-BC43-72C64A62B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C68B-7456-4164-B808-A6AE0A9F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68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5CE17-C574-43B2-97DC-2581771D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40B03B-517E-46F7-B9A4-4AF269607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B4F585-1269-49EB-BA34-18E62258C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>
            <a:lvl1pPr algn="just"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CoderEval</a:t>
            </a:r>
            <a:r>
              <a:rPr lang="en-US" dirty="0"/>
              <a:t>: A Benchmark of Pragmatic Code Generation with Generative Pre-trained Mode</a:t>
            </a:r>
          </a:p>
        </p:txBody>
      </p:sp>
    </p:spTree>
    <p:extLst>
      <p:ext uri="{BB962C8B-B14F-4D97-AF65-F5344CB8AC3E}">
        <p14:creationId xmlns:p14="http://schemas.microsoft.com/office/powerpoint/2010/main" val="4129580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ACAD9A-5D4B-48BB-83AD-FE89CC724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685663-FA3C-4B5D-9F92-30E129C88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558EC5-2BF3-4AB0-B773-873A49163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02A3DE-C852-484A-BF80-462275119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CoderEval: A Benchmark of Pragmatic Code Generation with Generative Pre-trained Mode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AB3161-2A69-4583-BE5B-7F2243F3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C68B-7456-4164-B808-A6AE0A9F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0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A58361-D501-4387-B481-DC4EB7731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9679D8-C94A-43F7-B652-E085792CC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BBD170-3036-4A61-9B37-2F2A6C5F60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A9F951-44E7-4D67-9C68-33BB39F30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E9467E-6A5E-496D-A26C-322122533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CoderEval: A Benchmark of Pragmatic Code Generation with Generative Pre-trained Mode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3D97EF-5E90-4CBE-A3EF-522E75339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C68B-7456-4164-B808-A6AE0A9F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2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171E0-87A6-4163-A44A-89AD8A5A7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CDC430-D4A6-400D-AB21-3CBEA2B19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A661F0-A1BC-40DF-A0B1-9DC5C6F26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43C1EEF-182A-4AA3-9D3C-C09FDEC98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669B06-E42E-4004-9FC0-B63AAFEA7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A8C9C1-BC16-4C5C-8DE7-6D60AEDF2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9C5932-9BC6-4248-BEC8-712DC4A6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CoderEval: A Benchmark of Pragmatic Code Generation with Generative Pre-trained Mode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AFC745-5E20-45BD-871F-FECFB508B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C68B-7456-4164-B808-A6AE0A9F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7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532D40-179B-4ADD-A39A-6EE1CE310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34D494-AF15-4DA4-AA45-EDFE044D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4FAEFC0-5912-4E3E-8866-C2FEB4EBA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CoderEval: A Benchmark of Pragmatic Code Generation with Generative Pre-trained Mode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BFB2CB-3200-490A-9F3B-B6068D23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C68B-7456-4164-B808-A6AE0A9F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96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2B7840-9D0C-4179-B144-B6413D242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A34DB7-7C7A-42AB-A0FA-A77984784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CoderEval: A Benchmark of Pragmatic Code Generation with Generative Pre-trained Mode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2CD5ED-BA02-449B-AC35-440BFDA9E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C68B-7456-4164-B808-A6AE0A9F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56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92549-F04F-41FB-9A17-20A8DFE62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BCECD8-D5AE-4359-B9A2-E988F5077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C6389B-4758-46A8-BB34-9C50F7787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D50310-496D-41E6-87FB-8183BD86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5459A0-01A3-4416-9363-85FBA02CC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CoderEval: A Benchmark of Pragmatic Code Generation with Generative Pre-trained Mode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934FCE-AF54-4682-8048-7988095B7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C68B-7456-4164-B808-A6AE0A9F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2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307889-13EE-47B7-8206-AEDAFA79C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F28CB3-AB50-447A-85A1-9143FF0088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629078-63A9-4257-9DE8-21A82CC68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42F783-E832-46D6-8A4D-1537E7604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FAD0AA-9393-4A06-BDD0-F0DB8AC90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CoderEval: A Benchmark of Pragmatic Code Generation with Generative Pre-trained Mode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3E84D6-DB5C-41C1-A719-E8F4A912C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8C68B-7456-4164-B808-A6AE0A9F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2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DFB0D3-38A9-44D6-8295-1DD2C0FD2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058235-2F5C-472A-BAEF-40AC36D1C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684500-4459-4E34-8D14-C98178727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8A8B17-7F6B-43DB-B332-17A290936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CoderEval: A Benchmark of Pragmatic Code Generation with Generative Pre-trained Mode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E3BA7C-5F78-44C6-A195-E18DEEC39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8C68B-7456-4164-B808-A6AE0A9F6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4473F35-FC6B-450C-9824-D04FB3A59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1704"/>
            <a:ext cx="12192000" cy="287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273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C750309-C9F4-4696-9765-7BE27777F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57"/>
          <a:stretch/>
        </p:blipFill>
        <p:spPr>
          <a:xfrm>
            <a:off x="107092" y="2994586"/>
            <a:ext cx="11977816" cy="336176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8903E0F-FF58-4B7F-8DA9-630440FBE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CoderEval</a:t>
            </a:r>
            <a:r>
              <a:rPr lang="en-US" dirty="0"/>
              <a:t> Benchmark - Dataset Inspection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3AD9C0-BE4F-42DE-8C67-28AF6B168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Contextual Dependency Identification</a:t>
            </a:r>
            <a:r>
              <a:rPr lang="en-US" dirty="0"/>
              <a:t>:</a:t>
            </a:r>
          </a:p>
          <a:p>
            <a:r>
              <a:rPr lang="en-US" b="1" dirty="0"/>
              <a:t>Contextual dependency</a:t>
            </a:r>
            <a:r>
              <a:rPr lang="en-US" dirty="0"/>
              <a:t>: context code elements that the function requires to run.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F1D150-2ED5-478A-B245-F369484C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CoderEval: A Benchmark of Pragmatic Code Generation with Generative Pre-trained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175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D93FDB-60ED-45E0-9C2A-1A6385E3A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CoderEval</a:t>
            </a:r>
            <a:r>
              <a:rPr lang="en-US" dirty="0"/>
              <a:t> Benchmark - Dataset Inspection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217378-FACB-4A28-A2A6-1D1F679DD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cache all built-in types/functions/variables/constants and standard library names for Python 3.0.0 - 3.10.0 and Java 1.8 - 17 and all public available libraries on pypi.org and Maven.</a:t>
            </a:r>
          </a:p>
          <a:p>
            <a:r>
              <a:rPr lang="en-US" dirty="0"/>
              <a:t>We employ </a:t>
            </a:r>
            <a:r>
              <a:rPr lang="en-US" b="1" dirty="0"/>
              <a:t>static program analysis </a:t>
            </a:r>
            <a:r>
              <a:rPr lang="en-US" dirty="0"/>
              <a:t>to identify all </a:t>
            </a:r>
            <a:r>
              <a:rPr lang="en-US" b="1" dirty="0"/>
              <a:t>external</a:t>
            </a:r>
            <a:r>
              <a:rPr lang="en-US" dirty="0"/>
              <a:t> references and invocations whose definitions are </a:t>
            </a:r>
            <a:r>
              <a:rPr lang="en-US" b="1" dirty="0"/>
              <a:t>outside the current function</a:t>
            </a:r>
            <a:r>
              <a:rPr lang="en-US" dirty="0"/>
              <a:t>.</a:t>
            </a:r>
          </a:p>
          <a:p>
            <a:r>
              <a:rPr lang="en-US" dirty="0"/>
              <a:t>We provide </a:t>
            </a:r>
            <a:r>
              <a:rPr lang="en-US" dirty="0" err="1">
                <a:latin typeface="Consolas" panose="020B0609020204030204" pitchFamily="49" charset="0"/>
              </a:rPr>
              <a:t>oracle_context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all_context</a:t>
            </a:r>
            <a:r>
              <a:rPr lang="en-US" dirty="0"/>
              <a:t>.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oracle_context</a:t>
            </a:r>
            <a:r>
              <a:rPr lang="en-US" dirty="0"/>
              <a:t> is only supposed to be used in discussion.</a:t>
            </a:r>
          </a:p>
          <a:p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8C1BCE-93D3-49AC-9DF8-49DD2D71D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CoderEval: A Benchmark of Pragmatic Code Generation with Generative Pre-trained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3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F403DD2-0F51-459D-B264-726E2278F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3763"/>
            <a:ext cx="6400800" cy="409549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988BB5A-0145-4ADC-BF4F-C52C23D1E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CoderEval</a:t>
            </a:r>
            <a:r>
              <a:rPr lang="en-US" dirty="0"/>
              <a:t> Benchmark - Dataset Inspection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6641E4-F8A9-40AF-A851-502C237E8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Runnable-level Classification.</a:t>
            </a:r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EAFDC6-DCB3-4F35-8162-E97897A3F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CoderEval: A Benchmark of Pragmatic Code Generation with Generative Pre-trained Mode</a:t>
            </a:r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29507F-5352-4843-95F0-D50DAAD097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5929"/>
          <a:stretch/>
        </p:blipFill>
        <p:spPr>
          <a:xfrm>
            <a:off x="6400800" y="2371965"/>
            <a:ext cx="5960532" cy="369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72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70E161-86D3-4B86-9918-50073092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CoderEval</a:t>
            </a:r>
            <a:r>
              <a:rPr lang="en-US" dirty="0"/>
              <a:t> Benchmark - Evaluation Process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498159-427A-4178-8801-C1E262B8E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build a ready </a:t>
            </a:r>
            <a:r>
              <a:rPr lang="en-US" b="1" dirty="0"/>
              <a:t>runtime environment </a:t>
            </a:r>
            <a:r>
              <a:rPr lang="en-US" dirty="0"/>
              <a:t>for automatic evaluation based on a Linux </a:t>
            </a:r>
            <a:r>
              <a:rPr lang="en-US" b="1" dirty="0"/>
              <a:t>Docker</a:t>
            </a:r>
            <a:r>
              <a:rPr lang="en-US" dirty="0"/>
              <a:t> image.</a:t>
            </a:r>
          </a:p>
          <a:p>
            <a:pPr marL="0" indent="0">
              <a:buNone/>
            </a:pPr>
            <a:r>
              <a:rPr lang="en-US" b="1" dirty="0"/>
              <a:t>Python</a:t>
            </a:r>
            <a:r>
              <a:rPr lang="en-US" dirty="0"/>
              <a:t>:</a:t>
            </a:r>
          </a:p>
          <a:p>
            <a:r>
              <a:rPr lang="en-US" dirty="0"/>
              <a:t>We setup </a:t>
            </a:r>
            <a:r>
              <a:rPr lang="en-US" b="1" dirty="0"/>
              <a:t>per-project</a:t>
            </a:r>
            <a:r>
              <a:rPr lang="en-US" dirty="0"/>
              <a:t> Python environments.</a:t>
            </a:r>
          </a:p>
          <a:p>
            <a:pPr marL="0" indent="0">
              <a:buNone/>
            </a:pPr>
            <a:r>
              <a:rPr lang="en-US" b="1" dirty="0"/>
              <a:t>Java</a:t>
            </a:r>
            <a:r>
              <a:rPr lang="en-US" dirty="0"/>
              <a:t>:</a:t>
            </a:r>
          </a:p>
          <a:p>
            <a:r>
              <a:rPr lang="en-US" dirty="0"/>
              <a:t>We ensure that all projects are executable with Java 1.8.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92E0A6-0938-4783-97B2-D7CACC67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CoderEval: A Benchmark of Pragmatic Code Generation with Generative Pre-trained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241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D6DA0-C1BE-498E-B7A9-513A073C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- Research Questions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BB78FD-1AE4-43B0-9960-35D723868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to </a:t>
            </a:r>
            <a:r>
              <a:rPr lang="en-US" b="1" dirty="0" err="1"/>
              <a:t>CodeGen</a:t>
            </a:r>
            <a:r>
              <a:rPr lang="en-US" b="1" dirty="0"/>
              <a:t>, </a:t>
            </a:r>
            <a:r>
              <a:rPr lang="en-US" b="1" dirty="0" err="1"/>
              <a:t>PanGu</a:t>
            </a:r>
            <a:r>
              <a:rPr lang="en-US" b="1" dirty="0"/>
              <a:t>-Coder and </a:t>
            </a:r>
            <a:r>
              <a:rPr lang="en-US" b="1" dirty="0" err="1"/>
              <a:t>CodeX</a:t>
            </a:r>
            <a:r>
              <a:rPr lang="en-US" b="1" dirty="0"/>
              <a:t> </a:t>
            </a:r>
            <a:r>
              <a:rPr lang="en-US" dirty="0"/>
              <a:t>perform on </a:t>
            </a:r>
            <a:r>
              <a:rPr lang="en-US" b="1" dirty="0" err="1"/>
              <a:t>CodeEval</a:t>
            </a:r>
            <a:r>
              <a:rPr lang="en-US" dirty="0"/>
              <a:t> and </a:t>
            </a:r>
            <a:r>
              <a:rPr lang="en-US" b="1" dirty="0" err="1"/>
              <a:t>HumanEval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different models perform in </a:t>
            </a:r>
            <a:r>
              <a:rPr lang="en-US" b="1" dirty="0"/>
              <a:t>correctly utilizing the contextual information</a:t>
            </a:r>
            <a:r>
              <a:rPr lang="en-US" dirty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does the </a:t>
            </a:r>
            <a:r>
              <a:rPr lang="en-US" b="1" dirty="0"/>
              <a:t>prompt </a:t>
            </a:r>
            <a:r>
              <a:rPr lang="en-US" dirty="0"/>
              <a:t>affect</a:t>
            </a:r>
            <a:r>
              <a:rPr lang="en-US" b="1" dirty="0"/>
              <a:t> </a:t>
            </a:r>
            <a:r>
              <a:rPr lang="en-US" dirty="0"/>
              <a:t>the performance of different models?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C779AA-754E-4668-B0FA-0C1912E4C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CoderEval: A Benchmark of Pragmatic Code Generation with Generative Pre-trained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571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E478E1E-2351-4C2F-90F4-F04085EF2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267" y="2703083"/>
            <a:ext cx="8263466" cy="347388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A8A0805-1B8B-46C2-8CE4-15002ECF7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- RQ1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E978C2-4C58-4EAF-822E-57D58FEA0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How to </a:t>
            </a:r>
            <a:r>
              <a:rPr lang="en-US" b="1" dirty="0" err="1"/>
              <a:t>CodeGen</a:t>
            </a:r>
            <a:r>
              <a:rPr lang="en-US" b="1" dirty="0"/>
              <a:t>, </a:t>
            </a:r>
            <a:r>
              <a:rPr lang="en-US" b="1" dirty="0" err="1"/>
              <a:t>PanGu</a:t>
            </a:r>
            <a:r>
              <a:rPr lang="en-US" b="1" dirty="0"/>
              <a:t>-Coder and </a:t>
            </a:r>
            <a:r>
              <a:rPr lang="en-US" b="1" dirty="0" err="1"/>
              <a:t>CodeX</a:t>
            </a:r>
            <a:r>
              <a:rPr lang="en-US" b="1" dirty="0"/>
              <a:t> </a:t>
            </a:r>
            <a:r>
              <a:rPr lang="en-US" dirty="0"/>
              <a:t>perform on </a:t>
            </a:r>
            <a:r>
              <a:rPr lang="en-US" b="1" dirty="0" err="1"/>
              <a:t>CodeEval</a:t>
            </a:r>
            <a:r>
              <a:rPr lang="en-US" dirty="0"/>
              <a:t> and </a:t>
            </a:r>
            <a:r>
              <a:rPr lang="en-US" b="1" dirty="0" err="1"/>
              <a:t>HumanEval</a:t>
            </a:r>
            <a:r>
              <a:rPr lang="en-US" dirty="0"/>
              <a:t>?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6B70EF-4A1C-4898-A2A8-3A5681792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CoderEval: A Benchmark of Pragmatic Code Generation with Generative Pre-trained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977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6345328-13D8-4A1D-B24B-9B72942957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333"/>
          <a:stretch/>
        </p:blipFill>
        <p:spPr>
          <a:xfrm>
            <a:off x="2048933" y="3137760"/>
            <a:ext cx="8094134" cy="303920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1F13674-06F7-4BC2-8D6E-0EB575B6D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- RQ1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07AAD2-7126-44AE-83A1-B36A7F32F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to </a:t>
            </a:r>
            <a:r>
              <a:rPr lang="en-US" b="1" dirty="0" err="1"/>
              <a:t>CodeGen</a:t>
            </a:r>
            <a:r>
              <a:rPr lang="en-US" b="1" dirty="0"/>
              <a:t>, </a:t>
            </a:r>
            <a:r>
              <a:rPr lang="en-US" b="1" dirty="0" err="1"/>
              <a:t>PanGu</a:t>
            </a:r>
            <a:r>
              <a:rPr lang="en-US" b="1" dirty="0"/>
              <a:t>-Coder and </a:t>
            </a:r>
            <a:r>
              <a:rPr lang="en-US" b="1" dirty="0" err="1"/>
              <a:t>CodeX</a:t>
            </a:r>
            <a:r>
              <a:rPr lang="en-US" b="1" dirty="0"/>
              <a:t> </a:t>
            </a:r>
            <a:r>
              <a:rPr lang="en-US" dirty="0"/>
              <a:t>perform on </a:t>
            </a:r>
            <a:r>
              <a:rPr lang="en-US" b="1" dirty="0" err="1"/>
              <a:t>CodeEval</a:t>
            </a:r>
            <a:r>
              <a:rPr lang="en-US" dirty="0"/>
              <a:t> and </a:t>
            </a:r>
            <a:r>
              <a:rPr lang="en-US" b="1" dirty="0" err="1"/>
              <a:t>HumanEval</a:t>
            </a:r>
            <a:r>
              <a:rPr lang="en-US" dirty="0"/>
              <a:t>?</a:t>
            </a:r>
          </a:p>
          <a:p>
            <a:r>
              <a:rPr lang="en-US" dirty="0"/>
              <a:t>Complementarity and intersection of three models.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B47441-EE72-4F48-9FC9-B0999980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CoderEval: A Benchmark of Pragmatic Code Generation with Generative Pre-trained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32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F8CECF50-0CEC-45B8-8935-0F7C593D3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3084017"/>
            <a:ext cx="5486400" cy="333813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2E51021-7680-4B31-8596-9DE24FDB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- RQ1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BF153D-9F85-49BF-96A1-148716BDF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to </a:t>
            </a:r>
            <a:r>
              <a:rPr lang="en-US" b="1" dirty="0" err="1"/>
              <a:t>CodeGen</a:t>
            </a:r>
            <a:r>
              <a:rPr lang="en-US" b="1" dirty="0"/>
              <a:t>, </a:t>
            </a:r>
            <a:r>
              <a:rPr lang="en-US" b="1" dirty="0" err="1"/>
              <a:t>PanGu</a:t>
            </a:r>
            <a:r>
              <a:rPr lang="en-US" b="1" dirty="0"/>
              <a:t>-Coder and </a:t>
            </a:r>
            <a:r>
              <a:rPr lang="en-US" b="1" dirty="0" err="1"/>
              <a:t>CodeX</a:t>
            </a:r>
            <a:r>
              <a:rPr lang="en-US" b="1" dirty="0"/>
              <a:t> </a:t>
            </a:r>
            <a:r>
              <a:rPr lang="en-US" dirty="0"/>
              <a:t>perform on </a:t>
            </a:r>
            <a:r>
              <a:rPr lang="en-US" b="1" dirty="0" err="1"/>
              <a:t>CodeEval</a:t>
            </a:r>
            <a:r>
              <a:rPr lang="en-US" dirty="0"/>
              <a:t> and </a:t>
            </a:r>
            <a:r>
              <a:rPr lang="en-US" b="1" dirty="0" err="1"/>
              <a:t>HumanEval</a:t>
            </a:r>
            <a:r>
              <a:rPr lang="en-US" dirty="0"/>
              <a:t>?</a:t>
            </a:r>
          </a:p>
          <a:p>
            <a:r>
              <a:rPr lang="en-US" dirty="0"/>
              <a:t>Performance comparison between different runnable-levels.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8175579-A993-43DB-A112-D2669B00B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CoderEval: A Benchmark of Pragmatic Code Generation with Generative Pre-trained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900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F0375E2-F5D0-4B58-BE93-54C9D7470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967" y="2529416"/>
            <a:ext cx="7068066" cy="382693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93EFE40-1BCC-40B3-9C23-845B355A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- RQ2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678745-55C8-41AD-9914-031A005D0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different models perform in </a:t>
            </a:r>
            <a:r>
              <a:rPr lang="en-US" b="1" dirty="0"/>
              <a:t>correctly utilizing the contextual information</a:t>
            </a:r>
            <a:r>
              <a:rPr lang="en-US" dirty="0"/>
              <a:t>?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0B0657-A1E2-4C45-A523-95B273A11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CoderEval: A Benchmark of Pragmatic Code Generation with Generative Pre-trained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713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A98034-A337-4E1E-B807-D0BC77AC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- RQ3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8CDB05-165B-4545-8C4D-9AF373AAF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does the </a:t>
            </a:r>
            <a:r>
              <a:rPr lang="en-US" b="1" dirty="0"/>
              <a:t>prompt </a:t>
            </a:r>
            <a:r>
              <a:rPr lang="en-US" dirty="0"/>
              <a:t>affect</a:t>
            </a:r>
            <a:r>
              <a:rPr lang="en-US" b="1" dirty="0"/>
              <a:t> </a:t>
            </a:r>
            <a:r>
              <a:rPr lang="en-US" dirty="0"/>
              <a:t>the performance of different models?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18BD6C-9287-451A-B8E6-1E3AF001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CoderEval: A Benchmark of Pragmatic Code Generation with Generative Pre-trained Mode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8F19664-A168-4CE9-850C-7C5BA4BE4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3061"/>
            <a:ext cx="12192000" cy="3883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181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43B9E-0BDC-4DE9-970B-32F4C94A9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51933C-206F-42DF-8E48-E13656D59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Motivation</a:t>
            </a:r>
            <a:r>
              <a:rPr lang="en-US" dirty="0"/>
              <a:t>: To access a model's performance for </a:t>
            </a:r>
            <a:r>
              <a:rPr lang="en-US" b="1" dirty="0"/>
              <a:t>pragmatic</a:t>
            </a:r>
            <a:r>
              <a:rPr lang="en-US" dirty="0"/>
              <a:t> code generation (i.e. in </a:t>
            </a:r>
            <a:r>
              <a:rPr lang="en-US" b="1" dirty="0"/>
              <a:t>real</a:t>
            </a:r>
            <a:r>
              <a:rPr lang="en-US" dirty="0"/>
              <a:t> settings).</a:t>
            </a:r>
          </a:p>
          <a:p>
            <a:r>
              <a:rPr lang="en-US" dirty="0"/>
              <a:t>Existing code generation benchmarks only include cases of </a:t>
            </a:r>
            <a:r>
              <a:rPr lang="en-US" b="1" dirty="0"/>
              <a:t>standalone</a:t>
            </a:r>
            <a:r>
              <a:rPr lang="en-US" dirty="0"/>
              <a:t> functions.</a:t>
            </a:r>
          </a:p>
          <a:p>
            <a:r>
              <a:rPr lang="en-US" dirty="0"/>
              <a:t>However, in real open-source projects, only </a:t>
            </a:r>
            <a:r>
              <a:rPr lang="en-US" b="1" dirty="0"/>
              <a:t>~30% </a:t>
            </a:r>
            <a:r>
              <a:rPr lang="en-US" dirty="0"/>
              <a:t>of functions are standalone functions.</a:t>
            </a:r>
          </a:p>
          <a:p>
            <a:pPr marL="0" indent="0">
              <a:buNone/>
            </a:pPr>
            <a:r>
              <a:rPr lang="en-US" b="1" dirty="0"/>
              <a:t>Experiments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: We </a:t>
            </a:r>
            <a:r>
              <a:rPr lang="en-US" b="1" dirty="0"/>
              <a:t>evaluate 3 public available models </a:t>
            </a:r>
            <a:r>
              <a:rPr lang="en-US" dirty="0"/>
              <a:t>(</a:t>
            </a:r>
            <a:r>
              <a:rPr lang="en-US" dirty="0" err="1"/>
              <a:t>CodeGen</a:t>
            </a:r>
            <a:r>
              <a:rPr lang="en-US" dirty="0"/>
              <a:t>, </a:t>
            </a:r>
            <a:r>
              <a:rPr lang="en-US" dirty="0" err="1"/>
              <a:t>PanGu</a:t>
            </a:r>
            <a:r>
              <a:rPr lang="en-US" dirty="0"/>
              <a:t>-Coder and </a:t>
            </a:r>
            <a:r>
              <a:rPr lang="en-US" dirty="0" err="1"/>
              <a:t>CodeX</a:t>
            </a:r>
            <a:r>
              <a:rPr lang="en-US" dirty="0"/>
              <a:t>) on </a:t>
            </a:r>
            <a:r>
              <a:rPr lang="en-US" dirty="0" err="1"/>
              <a:t>CoderEval</a:t>
            </a:r>
            <a:r>
              <a:rPr lang="en-US" dirty="0"/>
              <a:t>.</a:t>
            </a:r>
          </a:p>
          <a:p>
            <a:r>
              <a:rPr lang="en-US" dirty="0"/>
              <a:t>We analyze and discuss the </a:t>
            </a:r>
            <a:r>
              <a:rPr lang="en-US" b="1" dirty="0"/>
              <a:t>current progress </a:t>
            </a:r>
            <a:r>
              <a:rPr lang="en-US" dirty="0"/>
              <a:t>and </a:t>
            </a:r>
            <a:r>
              <a:rPr lang="en-US" b="1" dirty="0"/>
              <a:t>future directions </a:t>
            </a:r>
            <a:r>
              <a:rPr lang="en-US" dirty="0"/>
              <a:t>of pragmatic code generation.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0724CBD-A868-4F10-9D97-CAE33CA90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CoderEval</a:t>
            </a:r>
            <a:r>
              <a:rPr lang="en-US" dirty="0"/>
              <a:t>: A Benchmark of Pragmatic Code Generation with Generative Pre-trained Mode</a:t>
            </a:r>
          </a:p>
        </p:txBody>
      </p:sp>
    </p:spTree>
    <p:extLst>
      <p:ext uri="{BB962C8B-B14F-4D97-AF65-F5344CB8AC3E}">
        <p14:creationId xmlns:p14="http://schemas.microsoft.com/office/powerpoint/2010/main" val="3300767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48F1B0BE-F791-46AA-BE40-C46229E29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6375" y="2905565"/>
            <a:ext cx="6759250" cy="358731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B00DD34-61D2-4405-8999-DBFDB9B23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- RQ3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14597B-0D8C-455A-829D-8270215B1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does the </a:t>
            </a:r>
            <a:r>
              <a:rPr lang="en-US" b="1" dirty="0"/>
              <a:t>prompt </a:t>
            </a:r>
            <a:r>
              <a:rPr lang="en-US" dirty="0"/>
              <a:t>affect</a:t>
            </a:r>
            <a:r>
              <a:rPr lang="en-US" b="1" dirty="0"/>
              <a:t> </a:t>
            </a:r>
            <a:r>
              <a:rPr lang="en-US" dirty="0"/>
              <a:t>the performance of different models?</a:t>
            </a:r>
          </a:p>
          <a:p>
            <a:r>
              <a:rPr lang="en-US" dirty="0"/>
              <a:t>Complementarity and intersection of three models.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E01FF5D-0D25-4373-A8DA-DDD24FDB1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CoderEval: A Benchmark of Pragmatic Code Generation with Generative Pre-trained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2291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16BF7-B4CD-44F6-87E2-4503437B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0DF70B4-605E-4F31-AE40-B85C31A770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9275"/>
            <a:ext cx="10515600" cy="4324037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294DA1-949B-41EB-9810-5091A3760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CoderEval: A Benchmark of Pragmatic Code Generation with Generative Pre-trained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237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F454E-1C51-4D8E-A827-DA56DD0B6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5B60D4A-34E9-4991-8638-11D8D1B0C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6106"/>
            <a:ext cx="10515600" cy="3870375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F12168-2378-44E2-B4F9-3D5BB9998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CoderEval: A Benchmark of Pragmatic Code Generation with Generative Pre-trained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195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1A211-3E83-48DF-99E6-9B54DA87E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C7C7621-3E9E-4F36-976D-3F5A6FC42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7173"/>
            <a:ext cx="10515600" cy="3888242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82C49C-F819-442E-9B77-A98387C0B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CoderEval: A Benchmark of Pragmatic Code Generation with Generative Pre-trained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898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F9AF3-FB9B-4ECA-8042-F276354D5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17DF76-1F02-43E9-9F7E-171A3771E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Large language models on code are popular these years.</a:t>
            </a:r>
            <a:br>
              <a:rPr lang="en-US" dirty="0"/>
            </a:br>
            <a:r>
              <a:rPr lang="en-US" dirty="0"/>
              <a:t>They can generate </a:t>
            </a:r>
            <a:r>
              <a:rPr lang="en-US" b="1" dirty="0"/>
              <a:t>both standalone and non-standalone </a:t>
            </a:r>
            <a:r>
              <a:rPr lang="en-US" dirty="0"/>
              <a:t>functions.</a:t>
            </a:r>
          </a:p>
          <a:p>
            <a:r>
              <a:rPr lang="en-US" dirty="0"/>
              <a:t>Standalone: not reference </a:t>
            </a:r>
            <a:r>
              <a:rPr lang="en-US" b="1" dirty="0"/>
              <a:t>3rd-party API</a:t>
            </a:r>
            <a:r>
              <a:rPr lang="en-US" dirty="0"/>
              <a:t> or </a:t>
            </a:r>
            <a:r>
              <a:rPr lang="en-US" b="1" dirty="0"/>
              <a:t>other variables/constants </a:t>
            </a:r>
            <a:r>
              <a:rPr lang="en-US" dirty="0"/>
              <a:t>defined in current projects.</a:t>
            </a:r>
          </a:p>
          <a:p>
            <a:pPr marL="0" indent="0">
              <a:buNone/>
            </a:pPr>
            <a:r>
              <a:rPr lang="en-US" b="1" dirty="0"/>
              <a:t>Limitation</a:t>
            </a:r>
            <a:r>
              <a:rPr lang="en-US" dirty="0"/>
              <a:t>: Existing benchmarks cannot evaluate models' performance on pragmatic (i.e. </a:t>
            </a:r>
            <a:r>
              <a:rPr lang="en-US" b="1" dirty="0"/>
              <a:t>mostly non-standalone</a:t>
            </a:r>
            <a:r>
              <a:rPr lang="en-US" dirty="0"/>
              <a:t>) functions.</a:t>
            </a:r>
          </a:p>
          <a:p>
            <a:r>
              <a:rPr lang="en-US" dirty="0"/>
              <a:t>Existing benchmarks </a:t>
            </a:r>
            <a:r>
              <a:rPr lang="en-US" b="1" dirty="0"/>
              <a:t>only</a:t>
            </a:r>
            <a:r>
              <a:rPr lang="en-US" dirty="0"/>
              <a:t> contain standalone functions.</a:t>
            </a:r>
          </a:p>
          <a:p>
            <a:r>
              <a:rPr lang="en-US" b="1" dirty="0"/>
              <a:t>Standalone</a:t>
            </a:r>
            <a:r>
              <a:rPr lang="en-US" dirty="0"/>
              <a:t> functions in </a:t>
            </a:r>
            <a:r>
              <a:rPr lang="en-US" b="1" dirty="0"/>
              <a:t>real</a:t>
            </a:r>
            <a:r>
              <a:rPr lang="en-US" dirty="0"/>
              <a:t> projects (top 100 most popular projects on GitHub) are only </a:t>
            </a:r>
            <a:r>
              <a:rPr lang="en-US" b="1" dirty="0"/>
              <a:t>~30%</a:t>
            </a:r>
            <a:r>
              <a:rPr lang="en-US" dirty="0"/>
              <a:t>.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86133C-94CC-4CD6-9131-5E7423BDF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CoderEval: A Benchmark of Pragmatic Code Generation with Generative Pre-trained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977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8DA30-A5EF-4C8C-BD72-EFBD8510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B2A4AA-5AB9-484E-818E-9A8673E08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CoderEval</a:t>
            </a:r>
            <a:r>
              <a:rPr lang="en-US" dirty="0"/>
              <a:t>: </a:t>
            </a:r>
            <a:r>
              <a:rPr lang="en-US" b="1" dirty="0"/>
              <a:t>230</a:t>
            </a:r>
            <a:r>
              <a:rPr lang="en-US" dirty="0"/>
              <a:t> </a:t>
            </a:r>
            <a:r>
              <a:rPr lang="en-US" b="1" dirty="0"/>
              <a:t>Python</a:t>
            </a:r>
            <a:r>
              <a:rPr lang="en-US" dirty="0"/>
              <a:t> functions from 43 projects and </a:t>
            </a:r>
            <a:r>
              <a:rPr lang="en-US" b="1" dirty="0"/>
              <a:t>230</a:t>
            </a:r>
            <a:r>
              <a:rPr lang="en-US" dirty="0"/>
              <a:t> </a:t>
            </a:r>
            <a:r>
              <a:rPr lang="en-US" b="1" dirty="0"/>
              <a:t>Java</a:t>
            </a:r>
            <a:r>
              <a:rPr lang="en-US" dirty="0"/>
              <a:t> methods from 10 projects (functions are called </a:t>
            </a:r>
            <a:r>
              <a:rPr lang="en-US" b="1" dirty="0"/>
              <a:t>tasks</a:t>
            </a:r>
            <a:r>
              <a:rPr lang="en-US" dirty="0"/>
              <a:t>).</a:t>
            </a:r>
          </a:p>
          <a:p>
            <a:r>
              <a:rPr lang="en-US" b="1" dirty="0"/>
              <a:t>6 levels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according to the source of </a:t>
            </a:r>
            <a:r>
              <a:rPr lang="en-US" b="1" dirty="0"/>
              <a:t>dependency</a:t>
            </a:r>
            <a:r>
              <a:rPr lang="en-US" dirty="0"/>
              <a:t> outside the function.</a:t>
            </a:r>
          </a:p>
          <a:p>
            <a:r>
              <a:rPr lang="en-US" dirty="0"/>
              <a:t>Detailed </a:t>
            </a:r>
            <a:r>
              <a:rPr lang="en-US" b="1" dirty="0"/>
              <a:t>contextual information </a:t>
            </a:r>
            <a:r>
              <a:rPr lang="en-US" dirty="0"/>
              <a:t>by dependence analysis: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all_context</a:t>
            </a:r>
            <a:r>
              <a:rPr lang="en-US" dirty="0"/>
              <a:t>: All accessible context.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oracle_context</a:t>
            </a:r>
            <a:r>
              <a:rPr lang="en-US" dirty="0"/>
              <a:t>: actually used context.</a:t>
            </a:r>
          </a:p>
          <a:p>
            <a:r>
              <a:rPr lang="en-US" b="1" dirty="0"/>
              <a:t>100% test coverage</a:t>
            </a:r>
            <a:r>
              <a:rPr lang="en-US" dirty="0"/>
              <a:t>: All </a:t>
            </a:r>
            <a:r>
              <a:rPr lang="en-US" b="1" dirty="0"/>
              <a:t>manually checked</a:t>
            </a:r>
            <a:r>
              <a:rPr lang="en-US" dirty="0"/>
              <a:t>, some written by us.</a:t>
            </a:r>
          </a:p>
          <a:p>
            <a:r>
              <a:rPr lang="en-US" b="1" dirty="0"/>
              <a:t>Human-labeled version description</a:t>
            </a:r>
            <a:r>
              <a:rPr lang="en-US" dirty="0"/>
              <a:t> by 13 engineers: due to some misalignment in the original description (i.e. docstring/comment).</a:t>
            </a:r>
          </a:p>
          <a:p>
            <a:r>
              <a:rPr lang="en-US" b="1" dirty="0"/>
              <a:t>Execution platform</a:t>
            </a:r>
            <a:r>
              <a:rPr lang="en-US" dirty="0"/>
              <a:t>: runtime environment for automatic verification.</a:t>
            </a:r>
            <a:endParaRPr lang="en-US" b="1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44D902C-AF08-4EE4-98C1-CB2F7B81E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CoderEval: A Benchmark of Pragmatic Code Generation with Generative Pre-trained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607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92795-DEF8-424D-9E18-0DFD06CE4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CoderEval</a:t>
            </a:r>
            <a:r>
              <a:rPr lang="en-US" dirty="0"/>
              <a:t> Benchmark Example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D5889F7-75ED-4A92-80CA-49FC410BA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8015"/>
          <a:stretch/>
        </p:blipFill>
        <p:spPr>
          <a:xfrm>
            <a:off x="2173649" y="1225550"/>
            <a:ext cx="7844702" cy="5130800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C41E1B4-A80D-4010-B273-2DAFCF124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CoderEval: A Benchmark of Pragmatic Code Generation with Generative Pre-trained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386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22ACCA-7ED2-4765-9830-72DF27633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CoderEval</a:t>
            </a:r>
            <a:r>
              <a:rPr lang="en-US" dirty="0"/>
              <a:t> Benchmark Construction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AF136AC-7B8D-485D-A740-2E156D89C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667" y="2556933"/>
            <a:ext cx="11714666" cy="2888722"/>
          </a:xfrm>
          <a:prstGeom prst="rect">
            <a:avLst/>
          </a:prstGeom>
        </p:spPr>
      </p:pic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5F4F504-393F-4E63-B5CB-53352FC2C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CoderEval: A Benchmark of Pragmatic Code Generation with Generative Pre-trained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40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D21BF-145F-4D2C-829D-F5AE17DA4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CoderEval</a:t>
            </a:r>
            <a:r>
              <a:rPr lang="en-US" dirty="0"/>
              <a:t> Benchmark - Dataset Collection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03B2E-B3C5-4DF3-A5C4-5EF9B3F0D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CoderEval</a:t>
            </a:r>
            <a:r>
              <a:rPr lang="en-US" dirty="0"/>
              <a:t> should be:</a:t>
            </a:r>
          </a:p>
          <a:p>
            <a:r>
              <a:rPr lang="en-US" b="1" dirty="0"/>
              <a:t>Pragmatic</a:t>
            </a:r>
            <a:r>
              <a:rPr lang="en-US" dirty="0"/>
              <a:t>: come from real open-source projects;</a:t>
            </a:r>
          </a:p>
          <a:p>
            <a:r>
              <a:rPr lang="en-US" b="1" dirty="0"/>
              <a:t>Diverse</a:t>
            </a:r>
            <a:r>
              <a:rPr lang="en-US" dirty="0"/>
              <a:t>: cover common application domains;</a:t>
            </a:r>
          </a:p>
          <a:p>
            <a:r>
              <a:rPr lang="en-US" b="1" dirty="0"/>
              <a:t>Reliable</a:t>
            </a:r>
            <a:r>
              <a:rPr lang="en-US" dirty="0"/>
              <a:t>: be assessed with sound tests.</a:t>
            </a:r>
          </a:p>
          <a:p>
            <a:pPr marL="0" indent="0">
              <a:buNone/>
            </a:pPr>
            <a:r>
              <a:rPr lang="en-US" b="1" dirty="0"/>
              <a:t>Task selection</a:t>
            </a:r>
            <a:r>
              <a:rPr lang="en-US" dirty="0"/>
              <a:t>:</a:t>
            </a:r>
          </a:p>
          <a:p>
            <a:r>
              <a:rPr lang="en-US" b="1" dirty="0"/>
              <a:t>Project</a:t>
            </a:r>
            <a:r>
              <a:rPr lang="en-US" dirty="0"/>
              <a:t>: with the most-frequent 14 tags and with high stars.</a:t>
            </a:r>
          </a:p>
          <a:p>
            <a:r>
              <a:rPr lang="en-US" b="1" dirty="0"/>
              <a:t>Function</a:t>
            </a:r>
            <a:r>
              <a:rPr lang="en-US" dirty="0"/>
              <a:t>: all functions in these projects that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is </a:t>
            </a:r>
            <a:r>
              <a:rPr lang="en-US" b="1" dirty="0"/>
              <a:t>not</a:t>
            </a:r>
            <a:r>
              <a:rPr lang="en-US" dirty="0"/>
              <a:t> a test, interface or deprecated function;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is with a </a:t>
            </a:r>
            <a:r>
              <a:rPr lang="en-US" b="1" dirty="0"/>
              <a:t>function-level comment </a:t>
            </a:r>
            <a:r>
              <a:rPr lang="en-US" dirty="0"/>
              <a:t>in English;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can </a:t>
            </a:r>
            <a:r>
              <a:rPr lang="en-US" b="1" dirty="0"/>
              <a:t>run successfully </a:t>
            </a:r>
            <a:r>
              <a:rPr lang="en-US" dirty="0"/>
              <a:t>in the verification platform and pass original test cases.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19D3D64-4B30-4903-9BCC-374E80E43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CoderEval: A Benchmark of Pragmatic Code Generation with Generative Pre-trained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441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A4C9A9-578A-45B3-9A17-7E16F6B34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CoderEval</a:t>
            </a:r>
            <a:r>
              <a:rPr lang="en-US" dirty="0"/>
              <a:t> Benchmark - Dataset Collection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8B87B1-8792-45E3-AC5A-34AE1F3D0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Test Construction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/>
              <a:t>Python</a:t>
            </a:r>
            <a:r>
              <a:rPr lang="en-US" dirty="0"/>
              <a:t>: </a:t>
            </a:r>
          </a:p>
          <a:p>
            <a:r>
              <a:rPr lang="en-US" dirty="0"/>
              <a:t>We obtain the input and output of the test cases through the </a:t>
            </a:r>
            <a:r>
              <a:rPr lang="en-US" b="1" dirty="0"/>
              <a:t>CI</a:t>
            </a:r>
            <a:r>
              <a:rPr lang="en-US" dirty="0"/>
              <a:t>.</a:t>
            </a:r>
          </a:p>
          <a:p>
            <a:r>
              <a:rPr lang="en-US" dirty="0"/>
              <a:t>We manually supplement the test cases for the functions that are not tested in CI.</a:t>
            </a:r>
          </a:p>
          <a:p>
            <a:pPr marL="0" indent="0">
              <a:buNone/>
            </a:pPr>
            <a:r>
              <a:rPr lang="en-US" b="1" dirty="0"/>
              <a:t>Java</a:t>
            </a:r>
            <a:r>
              <a:rPr lang="en-US" dirty="0"/>
              <a:t>:</a:t>
            </a:r>
          </a:p>
          <a:p>
            <a:r>
              <a:rPr lang="en-US" dirty="0"/>
              <a:t>Test cases are provided by the project or manually supplemented by authors.</a:t>
            </a:r>
          </a:p>
          <a:p>
            <a:r>
              <a:rPr lang="en-US" dirty="0"/>
              <a:t>We propose a function call analysis based on source code to minimize test cases for each function to be tested.</a:t>
            </a:r>
          </a:p>
          <a:p>
            <a:r>
              <a:rPr lang="en-US" dirty="0"/>
              <a:t>We automatically convert test functions into non-test functions with the main function in a new Java file.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EFD4A4-BC21-4BD1-8B78-096FB723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CoderEval: A Benchmark of Pragmatic Code Generation with Generative Pre-trained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526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C94EA-BA7F-4FD4-AB39-9EA74606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CoderEval</a:t>
            </a:r>
            <a:r>
              <a:rPr lang="en-US" dirty="0"/>
              <a:t> Benchmark - Dataset Inspection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F53929-6C25-4F52-AD9D-A89B78F33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analyze the dataset in 3 aspects: </a:t>
            </a:r>
            <a:r>
              <a:rPr lang="en-US" b="1" dirty="0"/>
              <a:t>task specification </a:t>
            </a:r>
            <a:r>
              <a:rPr lang="en-US" dirty="0"/>
              <a:t>(NL description), </a:t>
            </a:r>
            <a:r>
              <a:rPr lang="en-US" b="1" dirty="0"/>
              <a:t>contextual dependency </a:t>
            </a:r>
            <a:r>
              <a:rPr lang="en-US" dirty="0"/>
              <a:t>and </a:t>
            </a:r>
            <a:r>
              <a:rPr lang="en-US" b="1" dirty="0"/>
              <a:t>runnable-level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Task Specification</a:t>
            </a:r>
            <a:r>
              <a:rPr lang="en-US" dirty="0"/>
              <a:t>:</a:t>
            </a:r>
          </a:p>
          <a:p>
            <a:r>
              <a:rPr lang="en-US" dirty="0"/>
              <a:t>Original NL descriptions: </a:t>
            </a:r>
            <a:r>
              <a:rPr lang="en-US" b="1" dirty="0"/>
              <a:t>unstable</a:t>
            </a:r>
            <a:r>
              <a:rPr lang="en-US" dirty="0"/>
              <a:t> and </a:t>
            </a:r>
            <a:r>
              <a:rPr lang="en-US" b="1" dirty="0"/>
              <a:t>inconsistent</a:t>
            </a:r>
            <a:r>
              <a:rPr lang="en-US" dirty="0"/>
              <a:t>, </a:t>
            </a:r>
            <a:r>
              <a:rPr lang="en-US" b="1" dirty="0"/>
              <a:t>playing different roles</a:t>
            </a:r>
            <a:r>
              <a:rPr lang="en-US" dirty="0"/>
              <a:t> at different abstract levels.</a:t>
            </a:r>
          </a:p>
          <a:p>
            <a:r>
              <a:rPr lang="en-US" dirty="0"/>
              <a:t>We recruit 13 professional software engineers to </a:t>
            </a:r>
            <a:r>
              <a:rPr lang="en-US" b="1" dirty="0"/>
              <a:t>rewrite</a:t>
            </a:r>
            <a:r>
              <a:rPr lang="en-US" dirty="0"/>
              <a:t> function descriptions without showing them the original comments.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9E987F-952C-44D1-B724-885103C41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CoderEval: A Benchmark of Pragmatic Code Generation with Generative Pre-trained Mode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881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9594</TotalTime>
  <Words>1095</Words>
  <Application>Microsoft Office PowerPoint</Application>
  <PresentationFormat>宽屏</PresentationFormat>
  <Paragraphs>108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等线 Light</vt:lpstr>
      <vt:lpstr>Arial</vt:lpstr>
      <vt:lpstr>Calibri</vt:lpstr>
      <vt:lpstr>Calibri Light</vt:lpstr>
      <vt:lpstr>Consolas</vt:lpstr>
      <vt:lpstr>Office 主题​​</vt:lpstr>
      <vt:lpstr>PowerPoint 演示文稿</vt:lpstr>
      <vt:lpstr>Abstract</vt:lpstr>
      <vt:lpstr>Introduction</vt:lpstr>
      <vt:lpstr>Introduction</vt:lpstr>
      <vt:lpstr>CoderEval Benchmark Example</vt:lpstr>
      <vt:lpstr>CoderEval Benchmark Construction</vt:lpstr>
      <vt:lpstr>CoderEval Benchmark - Dataset Collection</vt:lpstr>
      <vt:lpstr>CoderEval Benchmark - Dataset Collection</vt:lpstr>
      <vt:lpstr>CoderEval Benchmark - Dataset Inspection</vt:lpstr>
      <vt:lpstr>CoderEval Benchmark - Dataset Inspection</vt:lpstr>
      <vt:lpstr>CoderEval Benchmark - Dataset Inspection</vt:lpstr>
      <vt:lpstr>CoderEval Benchmark - Dataset Inspection</vt:lpstr>
      <vt:lpstr>CoderEval Benchmark - Evaluation Process</vt:lpstr>
      <vt:lpstr>Experiments - Research Questions</vt:lpstr>
      <vt:lpstr>Experiments - RQ1</vt:lpstr>
      <vt:lpstr>Experiments - RQ1</vt:lpstr>
      <vt:lpstr>Experiments - RQ1</vt:lpstr>
      <vt:lpstr>Experiments - RQ2</vt:lpstr>
      <vt:lpstr>Experiments - RQ3</vt:lpstr>
      <vt:lpstr>Experiments - RQ3</vt:lpstr>
      <vt:lpstr>Case Study</vt:lpstr>
      <vt:lpstr>Case Study</vt:lpstr>
      <vt:lpstr>Case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Yeongmin Lii</dc:creator>
  <cp:lastModifiedBy>Yeongmin Lii</cp:lastModifiedBy>
  <cp:revision>103</cp:revision>
  <dcterms:created xsi:type="dcterms:W3CDTF">2023-02-06T01:53:42Z</dcterms:created>
  <dcterms:modified xsi:type="dcterms:W3CDTF">2023-02-13T05:57:14Z</dcterms:modified>
</cp:coreProperties>
</file>