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A3A0C-E5D8-4025-983D-C4EE99A88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894D2-E2F4-4458-B49E-076E6B79E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A3488-0D37-483E-B21A-53EFFD11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1C8CB-ADBC-4B70-8292-E5C5AD7F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16D20-57DE-4F29-BA21-2B535573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0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DE05-C821-4A0D-8A57-CD3A7FBB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DF49F8-73CC-4F92-BAFA-0128AF73A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E6FA7-68A3-4BF6-ADA5-0CE4BF87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1A2A-C10C-44D4-88A7-FC03D540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16052-E846-413C-8700-5FFD54EA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B8EF37-EF0C-4B85-8F6C-F5FDD129B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F287-71A1-4D98-8868-2BBFDC49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BBECD-5C63-45E0-9253-FD7B4FC4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5D73F-CADD-4A13-9BA0-4DBDB42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BBD69-9AD8-44C9-A066-4B01E01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E26B-DF5D-4D05-B0D4-83BC621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BF746-52D6-41E4-ABFC-9DB7900A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0DA04-BD4B-4734-BCD8-C1F2C3C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27617-399D-4E4E-B9B2-35E4AE4B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52730-A50F-42C0-BD59-7CFDC07D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1D23-7448-4A6A-BFEB-DE9BF8F2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98663-C78D-4022-81D4-0DCDBBD3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04858-CA6C-4703-B154-C01080BA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ABAC-EF74-42E2-9596-6E50F558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8EC3F-1121-4A03-B319-AD001C93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0F01-679A-45D4-AC9F-82BD944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052240-140F-4B4B-BA9B-A99EE7144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4DF84-3073-4192-9635-2196BA6C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E8120-93DA-45A3-88AA-F526A924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4AFEE-F469-403A-89E6-8CE3865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0E2979-AF31-4B91-B2DD-A694F3A5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6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2E8C2-BB0C-451A-BFAB-074A0E75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0814C4-1A50-4EDF-AC0D-25944051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EF363-279A-414F-A70A-64549BA4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1A550C-CD22-4169-9F3B-1A9147E2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EB18ED-0577-441A-82A7-822D8036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81518-A108-47BC-AD37-47CBF7BA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5E6820-3CE4-4E67-A702-89F061EB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C3F64F-66CA-4D0E-8C4F-608F96C6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9A51D-6CA7-4D51-9DA8-29BFA232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3AA5F2-9176-4161-8F7D-74E27FAA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CC060A-8E11-4EA8-920E-33B5C210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6D9DDC-D5DB-40DD-B43F-49A6F724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2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8653D-0392-47A5-BA2C-A275CDF2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16E15-1230-4CCA-97DC-CBD7111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146A1-BD73-46F7-BDFD-DABAEBC2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44D1-F872-4C7F-AB4B-ACC02D5C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18A9-296F-4292-A2AA-2494F55D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2DD85E-C2E3-4DB2-A7C7-BF325CE7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AA7B4-2003-4B72-93D3-326FEC93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BEF0E-4C21-48A1-A1A0-3EAA8F09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D5463-3085-475D-A96A-6F32B8F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965D-6EF8-47C7-A07F-DD343AA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37AD91-1227-4B98-BA1D-931CD5791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885856-E9B9-4B1A-9450-BB773866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B9752-817C-4623-8CA9-24FC743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1CFE3-DFC2-4F0C-ADCB-DC4EDD56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8F895-0101-4151-9F7B-E09E7940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90B29-0648-42CB-99D2-77514330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E7ECC-B0DE-490C-B85C-DA0CB49E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AA664-864B-44DB-926D-76569490C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FB0F-5F87-46CC-9291-ACE4F6101E1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7FE71-7FC8-4526-B30C-A3B902136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C106B-934F-45F4-BDCC-3DE7856B9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A7CA-D49A-4EB3-85CB-A36A3AA2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7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5F78B9-9D3D-4272-8F6C-BDFDB410F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12192000" cy="2707477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34C19D82-570D-4ADE-AC9D-85ED0A88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/>
          <a:lstStyle/>
          <a:p>
            <a:r>
              <a:rPr lang="en-US" dirty="0"/>
              <a:t>ASE 2023</a:t>
            </a:r>
          </a:p>
        </p:txBody>
      </p:sp>
    </p:spTree>
    <p:extLst>
      <p:ext uri="{BB962C8B-B14F-4D97-AF65-F5344CB8AC3E}">
        <p14:creationId xmlns:p14="http://schemas.microsoft.com/office/powerpoint/2010/main" val="139597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1CED14-56EE-4FE1-A96D-3169F425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17574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BF4F5F-86FB-41AA-9276-C0C2F19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Study - </a:t>
            </a:r>
            <a:r>
              <a:rPr lang="en-US" dirty="0" err="1"/>
              <a:t>Codegen</a:t>
            </a:r>
            <a:r>
              <a:rPr lang="en-US" dirty="0"/>
              <a:t> Model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3D89E-D2B5-4BF0-9199-EF74B850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7967"/>
            <a:ext cx="10515600" cy="2458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Hit@All</a:t>
            </a:r>
            <a:r>
              <a:rPr lang="en-US" b="1" dirty="0"/>
              <a:t>.</a:t>
            </a:r>
            <a:r>
              <a:rPr lang="en-US" dirty="0"/>
              <a:t> all 3</a:t>
            </a:r>
            <a:r>
              <a:rPr lang="en-US" baseline="30000" dirty="0"/>
              <a:t>rd</a:t>
            </a:r>
            <a:r>
              <a:rPr lang="en-US" dirty="0"/>
              <a:t>-party correct classes are included.</a:t>
            </a:r>
          </a:p>
          <a:p>
            <a:pPr marL="0" indent="0">
              <a:buNone/>
            </a:pPr>
            <a:r>
              <a:rPr lang="en-US" b="1" dirty="0"/>
              <a:t>Hit@1.</a:t>
            </a:r>
            <a:r>
              <a:rPr lang="en-US" dirty="0"/>
              <a:t> at least one 3</a:t>
            </a:r>
            <a:r>
              <a:rPr lang="en-US" baseline="30000" dirty="0"/>
              <a:t>rd</a:t>
            </a:r>
            <a:r>
              <a:rPr lang="en-US" dirty="0"/>
              <a:t>-party correct class is included.</a:t>
            </a:r>
          </a:p>
          <a:p>
            <a:pPr marL="0" indent="0">
              <a:buNone/>
            </a:pPr>
            <a:r>
              <a:rPr lang="en-US" b="1" dirty="0"/>
              <a:t>Precision, Recall, F1</a:t>
            </a:r>
            <a:r>
              <a:rPr lang="en-US" dirty="0"/>
              <a:t> are calculated for the class prediction task.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Summary of the study</a:t>
            </a:r>
            <a:r>
              <a:rPr lang="en-US" dirty="0"/>
              <a:t>: We need lib-orientated </a:t>
            </a:r>
            <a:r>
              <a:rPr lang="en-US" dirty="0" err="1"/>
              <a:t>codegen</a:t>
            </a:r>
            <a:r>
              <a:rPr lang="en-US" dirty="0"/>
              <a:t> techniques.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7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4E0D8C-DC3F-498B-98A3-85DE59CEF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05" y="1825625"/>
            <a:ext cx="8609990" cy="43513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AF5F7E-852D-405E-A2B6-CD23EF00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4EB71C-38EA-42CE-8E12-38A620E60E72}"/>
              </a:ext>
            </a:extLst>
          </p:cNvPr>
          <p:cNvGrpSpPr/>
          <p:nvPr/>
        </p:nvGrpSpPr>
        <p:grpSpPr>
          <a:xfrm>
            <a:off x="2028281" y="2245360"/>
            <a:ext cx="3179507" cy="3525501"/>
            <a:chOff x="2028281" y="2245360"/>
            <a:chExt cx="3179507" cy="352550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4E3A00-9397-42CE-8E01-B61E57A34902}"/>
                </a:ext>
              </a:extLst>
            </p:cNvPr>
            <p:cNvSpPr txBox="1"/>
            <p:nvPr/>
          </p:nvSpPr>
          <p:spPr>
            <a:xfrm>
              <a:off x="3601720" y="2245360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BM25 on NL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A03270-21B5-4435-AB5A-FD60D76DF438}"/>
                </a:ext>
              </a:extLst>
            </p:cNvPr>
            <p:cNvSpPr txBox="1"/>
            <p:nvPr/>
          </p:nvSpPr>
          <p:spPr>
            <a:xfrm>
              <a:off x="2658269" y="2942094"/>
              <a:ext cx="2549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result that uses all given libs.</a:t>
              </a:r>
            </a:p>
            <a:p>
              <a:r>
                <a:rPr lang="en-US" sz="1200" dirty="0"/>
                <a:t>Remove other libs.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4FFF06D-57E0-4AC2-97E3-7D35B4802BCB}"/>
                </a:ext>
              </a:extLst>
            </p:cNvPr>
            <p:cNvSpPr txBox="1"/>
            <p:nvPr/>
          </p:nvSpPr>
          <p:spPr>
            <a:xfrm>
              <a:off x="3512820" y="4243229"/>
              <a:ext cx="1410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Fine-tuned CodeT5.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BE3072-200F-467B-B7FA-EC3519530640}"/>
                </a:ext>
              </a:extLst>
            </p:cNvPr>
            <p:cNvSpPr txBox="1"/>
            <p:nvPr/>
          </p:nvSpPr>
          <p:spPr>
            <a:xfrm>
              <a:off x="2028281" y="5309196"/>
              <a:ext cx="1484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Remove duplicate or incomplete imports.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0163EF-FFEB-4E8D-BDEC-121F30D51E35}"/>
              </a:ext>
            </a:extLst>
          </p:cNvPr>
          <p:cNvGrpSpPr/>
          <p:nvPr/>
        </p:nvGrpSpPr>
        <p:grpSpPr>
          <a:xfrm>
            <a:off x="6996282" y="2245359"/>
            <a:ext cx="3202606" cy="1934598"/>
            <a:chOff x="6996282" y="2245359"/>
            <a:chExt cx="3202606" cy="193459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D446BF-AABF-44FF-954D-6BCFFDD48BFA}"/>
                </a:ext>
              </a:extLst>
            </p:cNvPr>
            <p:cNvSpPr txBox="1"/>
            <p:nvPr/>
          </p:nvSpPr>
          <p:spPr>
            <a:xfrm>
              <a:off x="6996282" y="224535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BM25 on NL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0440F0E-D117-45AD-9624-E3D0492EADD2}"/>
                </a:ext>
              </a:extLst>
            </p:cNvPr>
            <p:cNvSpPr txBox="1"/>
            <p:nvPr/>
          </p:nvSpPr>
          <p:spPr>
            <a:xfrm>
              <a:off x="7948787" y="3902958"/>
              <a:ext cx="14109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Fine-tuned CodeT5.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9AF9EC9-D0A3-443B-BE3A-E391CDE54D97}"/>
                </a:ext>
              </a:extLst>
            </p:cNvPr>
            <p:cNvSpPr txBox="1"/>
            <p:nvPr/>
          </p:nvSpPr>
          <p:spPr>
            <a:xfrm>
              <a:off x="7649369" y="3290500"/>
              <a:ext cx="254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result that uses all given libs.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16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3E5F-1F64-4F42-8906-CCAEE01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F43FC-C6B7-46D7-B230-3377F453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RQ1</a:t>
            </a:r>
            <a:r>
              <a:rPr lang="en-US" dirty="0"/>
              <a:t> (</a:t>
            </a:r>
            <a:r>
              <a:rPr lang="en-US" b="1" dirty="0"/>
              <a:t>Effectiveness of Library-oriented Imports Generation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How effective is CodeGen4Libs in generating high-quality library-oriented imports?</a:t>
            </a:r>
          </a:p>
          <a:p>
            <a:pPr marL="0" indent="0">
              <a:buNone/>
            </a:pPr>
            <a:r>
              <a:rPr lang="en-US" b="1" dirty="0"/>
              <a:t>RQ2 </a:t>
            </a:r>
            <a:r>
              <a:rPr lang="en-US" dirty="0"/>
              <a:t>(</a:t>
            </a:r>
            <a:r>
              <a:rPr lang="en-US" b="1" dirty="0"/>
              <a:t>Effectiveness of Library-oriented Code Generation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How effective is CodeGen4Libs in generating high-quality library-oriented code?</a:t>
            </a:r>
          </a:p>
          <a:p>
            <a:pPr marL="0" indent="0">
              <a:buNone/>
            </a:pPr>
            <a:r>
              <a:rPr lang="en-US" b="1" dirty="0"/>
              <a:t>RQ3</a:t>
            </a:r>
            <a:r>
              <a:rPr lang="en-US" dirty="0"/>
              <a:t> (</a:t>
            </a:r>
            <a:r>
              <a:rPr lang="en-US" b="1" dirty="0"/>
              <a:t>Imports Generation Quality Impact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 what extent does the quality of import generation affect the quality of code generation results?</a:t>
            </a:r>
          </a:p>
        </p:txBody>
      </p:sp>
    </p:spTree>
    <p:extLst>
      <p:ext uri="{BB962C8B-B14F-4D97-AF65-F5344CB8AC3E}">
        <p14:creationId xmlns:p14="http://schemas.microsoft.com/office/powerpoint/2010/main" val="659095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40E781-280C-4777-927B-849EC48C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4"/>
          <a:stretch/>
        </p:blipFill>
        <p:spPr>
          <a:xfrm>
            <a:off x="2711116" y="1231399"/>
            <a:ext cx="7026442" cy="16122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D72F930-E93D-48D0-813F-895486C4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- Benchmark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E9541-3FE8-408B-8BFB-8007A1482E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84341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Benchmark</a:t>
                </a:r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600,000 random samples from corpus.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Remove samples whose code or </a:t>
                </a:r>
                <a:r>
                  <a:rPr lang="en-US" dirty="0" err="1"/>
                  <a:t>NL+libs+imports</a:t>
                </a:r>
                <a:r>
                  <a:rPr lang="en-US" dirty="0"/>
                  <a:t> &gt; 512 tokens.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Remove samples that have same NL and libs but different code.</a:t>
                </a:r>
              </a:p>
              <a:p>
                <a:pPr marL="457200" lvl="1" indent="0">
                  <a:buNone/>
                </a:pPr>
                <a:r>
                  <a:rPr lang="en-US" dirty="0"/>
                  <a:t>Each lib should only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5,000 samples.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403,780 samples for 500 libs.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Libs and imports are sorted alphabetically.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Each lib should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≥1.5%</m:t>
                    </m:r>
                  </m:oMath>
                </a14:m>
                <a:r>
                  <a:rPr lang="en-US" dirty="0"/>
                  <a:t> samples in train and valid set.</a:t>
                </a:r>
              </a:p>
              <a:p>
                <a:pPr marL="0" indent="0">
                  <a:buNone/>
                </a:pPr>
                <a:r>
                  <a:rPr lang="en-US" b="1" dirty="0"/>
                  <a:t>Retrieval corpus.</a:t>
                </a:r>
                <a:r>
                  <a:rPr lang="en-US" dirty="0"/>
                  <a:t> the original dataset (size: 1,215,900).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7E9541-3FE8-408B-8BFB-8007A1482E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84341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148F0-D00A-4B94-A70E-BB3AD54F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RQ1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4F191F9-08DF-4130-A3CA-DB35AA503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285" y="1825625"/>
            <a:ext cx="8915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4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796EF-1E2C-402A-B3F9-9F614F26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RQ2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DE8972-96BF-4ED2-B33C-F72A569E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980" y="1825625"/>
            <a:ext cx="7192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E4076-B97D-4277-9083-5C1BDE6F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RQ3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3EEE41-5190-4D09-99FE-16684644A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5641"/>
            <a:ext cx="10515600" cy="22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8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3DE6-7CD2-43CD-BB1D-56B60DF9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058B5-33DF-4906-AD6A-3E0A1DC7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survey </a:t>
            </a:r>
            <a:r>
              <a:rPr lang="en-US" dirty="0"/>
              <a:t>to motivate the lib-oriented </a:t>
            </a:r>
            <a:r>
              <a:rPr lang="en-US" dirty="0" err="1"/>
              <a:t>codegen</a:t>
            </a:r>
            <a:r>
              <a:rPr lang="en-US" dirty="0"/>
              <a:t> problem.</a:t>
            </a:r>
          </a:p>
          <a:p>
            <a:r>
              <a:rPr lang="en-US" b="1" dirty="0"/>
              <a:t>A revisiting study</a:t>
            </a:r>
            <a:r>
              <a:rPr lang="en-US" dirty="0"/>
              <a:t> to demonstrate limited effectiveness of existing </a:t>
            </a:r>
            <a:r>
              <a:rPr lang="en-US" dirty="0" err="1"/>
              <a:t>codegen</a:t>
            </a:r>
            <a:r>
              <a:rPr lang="en-US" dirty="0"/>
              <a:t> techniques in lib-oriented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r>
              <a:rPr lang="en-US" b="1" dirty="0"/>
              <a:t>A novel approach</a:t>
            </a:r>
            <a:r>
              <a:rPr lang="en-US" dirty="0"/>
              <a:t> CodeGen4Libs, including import gen and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r>
              <a:rPr lang="en-US" b="1" dirty="0"/>
              <a:t>An extensive evaluation</a:t>
            </a:r>
            <a:r>
              <a:rPr lang="en-US" dirty="0"/>
              <a:t> to demonstrate its effectiveness.</a:t>
            </a:r>
          </a:p>
          <a:p>
            <a:r>
              <a:rPr lang="en-US" b="1" dirty="0"/>
              <a:t>A new dataset</a:t>
            </a:r>
            <a:r>
              <a:rPr lang="en-US" dirty="0"/>
              <a:t> specifically constructed for lib-oriented </a:t>
            </a:r>
            <a:r>
              <a:rPr lang="en-US" dirty="0" err="1"/>
              <a:t>codegen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9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2868-57C8-478E-A8A9-563582B8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B6703-1514-4A66-91C4-C5CABEEF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 library-oriented code generation.</a:t>
            </a:r>
          </a:p>
          <a:p>
            <a:pPr marL="457200" lvl="1" indent="0">
              <a:buNone/>
            </a:pPr>
            <a:r>
              <a:rPr lang="en-US" b="1" dirty="0"/>
              <a:t>Motivating survey</a:t>
            </a:r>
            <a:r>
              <a:rPr lang="en-US" dirty="0"/>
              <a:t> of 66 participants about the problem.</a:t>
            </a:r>
          </a:p>
          <a:p>
            <a:pPr marL="457200" lvl="1" indent="0">
              <a:buNone/>
            </a:pPr>
            <a:r>
              <a:rPr lang="en-US" b="1" dirty="0"/>
              <a:t>Revisit</a:t>
            </a:r>
            <a:r>
              <a:rPr lang="en-US" dirty="0"/>
              <a:t> existing </a:t>
            </a:r>
            <a:r>
              <a:rPr lang="en-US" dirty="0" err="1"/>
              <a:t>codegen</a:t>
            </a:r>
            <a:r>
              <a:rPr lang="en-US" dirty="0"/>
              <a:t> methods and </a:t>
            </a:r>
            <a:r>
              <a:rPr lang="en-US" b="1" dirty="0"/>
              <a:t>find</a:t>
            </a:r>
            <a:r>
              <a:rPr lang="en-US" dirty="0"/>
              <a:t> their ineffectiveness.</a:t>
            </a:r>
          </a:p>
          <a:p>
            <a:pPr marL="0" indent="0">
              <a:buNone/>
            </a:pPr>
            <a:r>
              <a:rPr lang="en-US" b="1" dirty="0"/>
              <a:t>Propose</a:t>
            </a:r>
            <a:r>
              <a:rPr lang="en-US" dirty="0"/>
              <a:t> a library-oriented </a:t>
            </a:r>
            <a:r>
              <a:rPr lang="en-US" dirty="0" err="1"/>
              <a:t>codegen</a:t>
            </a:r>
            <a:r>
              <a:rPr lang="en-US" dirty="0"/>
              <a:t> technique, CodeGen4Libs.</a:t>
            </a:r>
          </a:p>
          <a:p>
            <a:pPr marL="457200" lvl="1" indent="0">
              <a:buNone/>
            </a:pPr>
            <a:r>
              <a:rPr lang="en-US" b="1" dirty="0"/>
              <a:t>Including</a:t>
            </a:r>
            <a:r>
              <a:rPr lang="en-US" dirty="0"/>
              <a:t> 2 stages: import generation and code generation.</a:t>
            </a:r>
          </a:p>
          <a:p>
            <a:pPr marL="0" indent="0">
              <a:buNone/>
            </a:pPr>
            <a:r>
              <a:rPr lang="en-US" b="1" dirty="0"/>
              <a:t>Evaluated</a:t>
            </a:r>
            <a:r>
              <a:rPr lang="en-US" dirty="0"/>
              <a:t> on a newly-constructed dataset (size: 403,780).</a:t>
            </a:r>
          </a:p>
          <a:p>
            <a:pPr marL="457200" lvl="1" indent="0">
              <a:buNone/>
            </a:pPr>
            <a:r>
              <a:rPr lang="en-US" b="1" dirty="0"/>
              <a:t>Outperforming</a:t>
            </a:r>
            <a:r>
              <a:rPr lang="en-US" dirty="0"/>
              <a:t> baselines in both stages.</a:t>
            </a:r>
          </a:p>
          <a:p>
            <a:pPr marL="457200" lvl="1" indent="0">
              <a:buNone/>
            </a:pPr>
            <a:r>
              <a:rPr lang="en-US" b="1" dirty="0"/>
              <a:t>Improving</a:t>
            </a:r>
            <a:r>
              <a:rPr lang="en-US" dirty="0"/>
              <a:t> up to 97.4% on EM, 54.5% on BLEU, and 53.5% on </a:t>
            </a:r>
            <a:r>
              <a:rPr lang="en-US" dirty="0" err="1"/>
              <a:t>Hit@All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94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2F8F-86CB-4A77-B4F2-015228F6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9EC1C-1EF2-4660-BFC3-705688A3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expect </a:t>
            </a:r>
            <a:r>
              <a:rPr lang="en-US" dirty="0" err="1"/>
              <a:t>codegen</a:t>
            </a:r>
            <a:r>
              <a:rPr lang="en-US" dirty="0"/>
              <a:t> tools could be aware of more context.</a:t>
            </a:r>
          </a:p>
          <a:p>
            <a:r>
              <a:rPr lang="en-US" dirty="0"/>
              <a:t>But existing </a:t>
            </a:r>
            <a:r>
              <a:rPr lang="en-US" dirty="0" err="1"/>
              <a:t>codegen</a:t>
            </a:r>
            <a:r>
              <a:rPr lang="en-US" dirty="0"/>
              <a:t> techniques cannot do that.</a:t>
            </a:r>
          </a:p>
          <a:p>
            <a:r>
              <a:rPr lang="en-US" dirty="0"/>
              <a:t>These techniques only take standalone NL description as inputs, without considering other context.</a:t>
            </a:r>
          </a:p>
          <a:p>
            <a:r>
              <a:rPr lang="en-US" dirty="0"/>
              <a:t>We do not know how these techniques perform in such a more pragmatic </a:t>
            </a:r>
            <a:r>
              <a:rPr lang="en-US" dirty="0" err="1"/>
              <a:t>codegen</a:t>
            </a:r>
            <a:r>
              <a:rPr lang="en-US" dirty="0"/>
              <a:t> scenario.</a:t>
            </a:r>
          </a:p>
        </p:txBody>
      </p:sp>
    </p:spTree>
    <p:extLst>
      <p:ext uri="{BB962C8B-B14F-4D97-AF65-F5344CB8AC3E}">
        <p14:creationId xmlns:p14="http://schemas.microsoft.com/office/powerpoint/2010/main" val="194865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42F8F-86CB-4A77-B4F2-015228F6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9EC1C-1EF2-4660-BFC3-705688A3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perform an empirical study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Motivate the problem of lib-oriented </a:t>
            </a:r>
            <a:r>
              <a:rPr lang="en-US" dirty="0" err="1"/>
              <a:t>codegen</a:t>
            </a:r>
            <a:r>
              <a:rPr lang="en-US" dirty="0"/>
              <a:t> via a survey from 66 participants.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Revisit the effectiveness of existing </a:t>
            </a:r>
            <a:r>
              <a:rPr lang="en-US" dirty="0" err="1"/>
              <a:t>codegen</a:t>
            </a:r>
            <a:r>
              <a:rPr lang="en-US" dirty="0"/>
              <a:t> techniques in lib-oriented </a:t>
            </a:r>
            <a:r>
              <a:rPr lang="en-US" dirty="0" err="1"/>
              <a:t>codegen</a:t>
            </a:r>
            <a:r>
              <a:rPr lang="en-US" dirty="0"/>
              <a:t> task.</a:t>
            </a:r>
          </a:p>
          <a:p>
            <a:pPr marL="0" indent="0">
              <a:buNone/>
            </a:pPr>
            <a:r>
              <a:rPr lang="en-US" dirty="0"/>
              <a:t>Our findings: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Most developers want to use certain 3</a:t>
            </a:r>
            <a:r>
              <a:rPr lang="en-US" baseline="30000" dirty="0"/>
              <a:t>rd</a:t>
            </a:r>
            <a:r>
              <a:rPr lang="en-US" dirty="0"/>
              <a:t>-party libs in their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But they often spend a moderate amount of time to find how to use their preferred libs.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need a lib-oriented code generation.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Existing models exhibit poor performance on this.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1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60C53-8EC8-4E99-BE61-A8CB8B60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654D3-8CF8-423A-B145-C1407053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Developers</a:t>
            </a:r>
            <a:r>
              <a:rPr lang="en-US" dirty="0"/>
              <a:t>: first identify the APIs they want to use and then write code based on that.</a:t>
            </a:r>
          </a:p>
          <a:p>
            <a:r>
              <a:rPr lang="en-US" b="1" dirty="0"/>
              <a:t>Our model </a:t>
            </a:r>
            <a:r>
              <a:rPr lang="en-US" dirty="0"/>
              <a:t>(CodeGen4Libs): import gen and then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Import generation</a:t>
            </a:r>
            <a:r>
              <a:rPr lang="en-US" dirty="0"/>
              <a:t>: generate import statements from NL with the given lib.</a:t>
            </a:r>
          </a:p>
          <a:p>
            <a:pPr lvl="1"/>
            <a:r>
              <a:rPr lang="en-US" b="1" dirty="0"/>
              <a:t>Code generation</a:t>
            </a:r>
            <a:r>
              <a:rPr lang="en-US" dirty="0"/>
              <a:t>: generate concrete code based on NL and import.</a:t>
            </a:r>
          </a:p>
          <a:p>
            <a:r>
              <a:rPr lang="en-US" dirty="0"/>
              <a:t>Main intuition: imports can (1) bridge the gap between the lib and the code (2) and provide more context about the lib in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8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3DE6-7CD2-43CD-BB1D-56B60DF9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058B5-33DF-4906-AD6A-3E0A1DC7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survey </a:t>
            </a:r>
            <a:r>
              <a:rPr lang="en-US" dirty="0"/>
              <a:t>to motivate the lib-oriented </a:t>
            </a:r>
            <a:r>
              <a:rPr lang="en-US" dirty="0" err="1"/>
              <a:t>codegen</a:t>
            </a:r>
            <a:r>
              <a:rPr lang="en-US" dirty="0"/>
              <a:t> problem.</a:t>
            </a:r>
          </a:p>
          <a:p>
            <a:r>
              <a:rPr lang="en-US" b="1" dirty="0"/>
              <a:t>A revisiting study</a:t>
            </a:r>
            <a:r>
              <a:rPr lang="en-US" dirty="0"/>
              <a:t> to demonstrate limited effectiveness of existing </a:t>
            </a:r>
            <a:r>
              <a:rPr lang="en-US" dirty="0" err="1"/>
              <a:t>codegen</a:t>
            </a:r>
            <a:r>
              <a:rPr lang="en-US" dirty="0"/>
              <a:t> techniques in lib-oriented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r>
              <a:rPr lang="en-US" b="1" dirty="0"/>
              <a:t>A novel approach</a:t>
            </a:r>
            <a:r>
              <a:rPr lang="en-US" dirty="0"/>
              <a:t> CodeGen4Libs, including import gen and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r>
              <a:rPr lang="en-US" b="1" dirty="0"/>
              <a:t>An extensive evaluation</a:t>
            </a:r>
            <a:r>
              <a:rPr lang="en-US" dirty="0"/>
              <a:t> to demonstrate its effectiveness.</a:t>
            </a:r>
          </a:p>
          <a:p>
            <a:r>
              <a:rPr lang="en-US" b="1" dirty="0"/>
              <a:t>A new dataset</a:t>
            </a:r>
            <a:r>
              <a:rPr lang="en-US" dirty="0"/>
              <a:t> specifically constructed for lib-oriented </a:t>
            </a:r>
            <a:r>
              <a:rPr lang="en-US" dirty="0" err="1"/>
              <a:t>codegen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64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BA992-5B80-426F-BBCF-FBB1047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Study - 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F8FE-EEEE-418F-B374-72F4450FE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RQ1</a:t>
            </a:r>
          </a:p>
          <a:p>
            <a:pPr marL="0" indent="0">
              <a:buNone/>
            </a:pPr>
            <a:r>
              <a:rPr lang="en-US" dirty="0"/>
              <a:t>How much do developers prefer specific 3</a:t>
            </a:r>
            <a:r>
              <a:rPr lang="en-US" baseline="30000" dirty="0"/>
              <a:t>rd</a:t>
            </a:r>
            <a:r>
              <a:rPr lang="en-US" dirty="0"/>
              <a:t>-party libs when coding?</a:t>
            </a:r>
          </a:p>
          <a:p>
            <a:pPr marL="0" indent="0">
              <a:buNone/>
            </a:pPr>
            <a:r>
              <a:rPr lang="en-US" b="1" dirty="0"/>
              <a:t>RQ2</a:t>
            </a:r>
          </a:p>
          <a:p>
            <a:pPr marL="0" indent="0">
              <a:buNone/>
            </a:pPr>
            <a:r>
              <a:rPr lang="en-US" dirty="0"/>
              <a:t>To what extent are developers familiar with the contextual intricacies of 3rd-party libs when coding?</a:t>
            </a:r>
          </a:p>
          <a:p>
            <a:pPr marL="0" indent="0">
              <a:buNone/>
            </a:pPr>
            <a:r>
              <a:rPr lang="en-US" b="1" dirty="0"/>
              <a:t>RQ3</a:t>
            </a:r>
          </a:p>
          <a:p>
            <a:pPr marL="0" indent="0">
              <a:buNone/>
            </a:pPr>
            <a:r>
              <a:rPr lang="en-US" dirty="0"/>
              <a:t>How effective are current models at generating code for specific 3</a:t>
            </a:r>
            <a:r>
              <a:rPr lang="en-US" baseline="30000" dirty="0"/>
              <a:t>rd</a:t>
            </a:r>
            <a:r>
              <a:rPr lang="en-US" dirty="0"/>
              <a:t>-party libs without fine-tuning?</a:t>
            </a:r>
          </a:p>
        </p:txBody>
      </p:sp>
    </p:spTree>
    <p:extLst>
      <p:ext uri="{BB962C8B-B14F-4D97-AF65-F5344CB8AC3E}">
        <p14:creationId xmlns:p14="http://schemas.microsoft.com/office/powerpoint/2010/main" val="40879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726FF-518D-49FC-A48C-71D211D0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Study - Survey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18EF2-9679-42DA-A9FB-50F1379D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Participants.</a:t>
            </a:r>
            <a:r>
              <a:rPr lang="en-US" dirty="0"/>
              <a:t> 66 participants from diverse background.</a:t>
            </a:r>
          </a:p>
          <a:p>
            <a:pPr lvl="1"/>
            <a:r>
              <a:rPr lang="en-US" dirty="0"/>
              <a:t>undergraduate ~ doctoral level CS student.</a:t>
            </a:r>
          </a:p>
          <a:p>
            <a:pPr lvl="1"/>
            <a:r>
              <a:rPr lang="en-US" dirty="0" err="1"/>
              <a:t>devs</a:t>
            </a:r>
            <a:r>
              <a:rPr lang="en-US" dirty="0"/>
              <a:t> of 1~5 year industrial experience.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923CE86-E3FB-4AD2-AF58-D92B444D2713}"/>
              </a:ext>
            </a:extLst>
          </p:cNvPr>
          <p:cNvGrpSpPr/>
          <p:nvPr/>
        </p:nvGrpSpPr>
        <p:grpSpPr>
          <a:xfrm>
            <a:off x="838200" y="3082377"/>
            <a:ext cx="10515600" cy="3792418"/>
            <a:chOff x="838200" y="3082377"/>
            <a:chExt cx="10515600" cy="3792418"/>
          </a:xfrm>
        </p:grpSpPr>
        <p:pic>
          <p:nvPicPr>
            <p:cNvPr id="5" name="内容占位符 6">
              <a:extLst>
                <a:ext uri="{FF2B5EF4-FFF2-40B4-BE49-F238E27FC236}">
                  <a16:creationId xmlns:a16="http://schemas.microsoft.com/office/drawing/2014/main" id="{20230EED-F986-4D74-A229-3C7E92FB6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082377"/>
              <a:ext cx="10515600" cy="3792418"/>
            </a:xfrm>
            <a:prstGeom prst="rect">
              <a:avLst/>
            </a:prstGeom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33FDB1-7B29-4487-9074-2EA9517E0A60}"/>
                </a:ext>
              </a:extLst>
            </p:cNvPr>
            <p:cNvGrpSpPr/>
            <p:nvPr/>
          </p:nvGrpSpPr>
          <p:grpSpPr>
            <a:xfrm>
              <a:off x="9928860" y="3847405"/>
              <a:ext cx="732962" cy="1131181"/>
              <a:chOff x="9928860" y="3847405"/>
              <a:chExt cx="732962" cy="11311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5F8EAB-53B6-44FC-A7D8-C4C924FE12BD}"/>
                  </a:ext>
                </a:extLst>
              </p:cNvPr>
              <p:cNvSpPr txBox="1"/>
              <p:nvPr/>
            </p:nvSpPr>
            <p:spPr>
              <a:xfrm>
                <a:off x="10020300" y="3847405"/>
                <a:ext cx="64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9.1%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B32929-FA18-4D6A-B6BB-C7F7F03CC256}"/>
                  </a:ext>
                </a:extLst>
              </p:cNvPr>
              <p:cNvSpPr txBox="1"/>
              <p:nvPr/>
            </p:nvSpPr>
            <p:spPr>
              <a:xfrm>
                <a:off x="9928860" y="4001293"/>
                <a:ext cx="64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74.2%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36FE148-F1FC-456B-8784-6BB753FAF206}"/>
                  </a:ext>
                </a:extLst>
              </p:cNvPr>
              <p:cNvSpPr txBox="1"/>
              <p:nvPr/>
            </p:nvSpPr>
            <p:spPr>
              <a:xfrm>
                <a:off x="9928860" y="4174131"/>
                <a:ext cx="64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59.1%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5A359C-0349-4BC2-BBA8-2506FAE02C18}"/>
                  </a:ext>
                </a:extLst>
              </p:cNvPr>
              <p:cNvSpPr txBox="1"/>
              <p:nvPr/>
            </p:nvSpPr>
            <p:spPr>
              <a:xfrm>
                <a:off x="9928860" y="4336450"/>
                <a:ext cx="64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57.6%</a:t>
                </a: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9CE0555-01D2-49D6-A7EE-D3B35AC11A9D}"/>
                  </a:ext>
                </a:extLst>
              </p:cNvPr>
              <p:cNvSpPr txBox="1"/>
              <p:nvPr/>
            </p:nvSpPr>
            <p:spPr>
              <a:xfrm>
                <a:off x="9929667" y="4670809"/>
                <a:ext cx="641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21.2%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5FA3B12-0E8C-4E9A-8185-58382563EBE5}"/>
                </a:ext>
              </a:extLst>
            </p:cNvPr>
            <p:cNvGrpSpPr/>
            <p:nvPr/>
          </p:nvGrpSpPr>
          <p:grpSpPr>
            <a:xfrm>
              <a:off x="10160000" y="5005168"/>
              <a:ext cx="459740" cy="965266"/>
              <a:chOff x="10160000" y="5005168"/>
              <a:chExt cx="459740" cy="96526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4C6D58-7F2C-48E6-9DF8-DFB15E90BDD8}"/>
                  </a:ext>
                </a:extLst>
              </p:cNvPr>
              <p:cNvSpPr txBox="1"/>
              <p:nvPr/>
            </p:nvSpPr>
            <p:spPr>
              <a:xfrm>
                <a:off x="10160000" y="5662657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1.4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B58DEC-2FAE-409F-A84C-EB7EFE3B0BD4}"/>
                  </a:ext>
                </a:extLst>
              </p:cNvPr>
              <p:cNvSpPr txBox="1"/>
              <p:nvPr/>
            </p:nvSpPr>
            <p:spPr>
              <a:xfrm>
                <a:off x="10160000" y="5354880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1.6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78A3BAD-184A-4398-9CE9-CB85478A55B3}"/>
                  </a:ext>
                </a:extLst>
              </p:cNvPr>
              <p:cNvSpPr txBox="1"/>
              <p:nvPr/>
            </p:nvSpPr>
            <p:spPr>
              <a:xfrm>
                <a:off x="10160000" y="5005168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1.8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C48C3E1-6C2C-43A6-961A-2F233210ACD6}"/>
                </a:ext>
              </a:extLst>
            </p:cNvPr>
            <p:cNvGrpSpPr/>
            <p:nvPr/>
          </p:nvGrpSpPr>
          <p:grpSpPr>
            <a:xfrm>
              <a:off x="9732181" y="6036069"/>
              <a:ext cx="892983" cy="824964"/>
              <a:chOff x="9732181" y="6036069"/>
              <a:chExt cx="892983" cy="8249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03899A-E218-4BEB-98CB-6D9B8C4AC62B}"/>
                  </a:ext>
                </a:extLst>
              </p:cNvPr>
              <p:cNvSpPr txBox="1"/>
              <p:nvPr/>
            </p:nvSpPr>
            <p:spPr>
              <a:xfrm>
                <a:off x="10160000" y="6211221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1.3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9101D3C-03BC-4B75-9705-14A4EA7B6976}"/>
                  </a:ext>
                </a:extLst>
              </p:cNvPr>
              <p:cNvSpPr txBox="1"/>
              <p:nvPr/>
            </p:nvSpPr>
            <p:spPr>
              <a:xfrm>
                <a:off x="10160000" y="6386373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1.6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4164E23-4E49-491A-A9B6-F0721B633136}"/>
                  </a:ext>
                </a:extLst>
              </p:cNvPr>
              <p:cNvSpPr txBox="1"/>
              <p:nvPr/>
            </p:nvSpPr>
            <p:spPr>
              <a:xfrm>
                <a:off x="10165424" y="6553256"/>
                <a:ext cx="45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2.5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C91A73-8FA1-4DC9-BAD7-3293E93CC476}"/>
                  </a:ext>
                </a:extLst>
              </p:cNvPr>
              <p:cNvSpPr txBox="1"/>
              <p:nvPr/>
            </p:nvSpPr>
            <p:spPr>
              <a:xfrm>
                <a:off x="9732181" y="6036069"/>
                <a:ext cx="8556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(1.6~2.5)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6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5242C-68A4-42FC-9B19-3C29EB6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Study - </a:t>
            </a:r>
            <a:r>
              <a:rPr lang="en-US" dirty="0" err="1"/>
              <a:t>Codegen</a:t>
            </a:r>
            <a:r>
              <a:rPr lang="en-US" dirty="0"/>
              <a:t> Model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F27A8-8726-4D08-86C0-8878E3FFA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 (small).</a:t>
            </a:r>
          </a:p>
          <a:p>
            <a:pPr marL="457200" lvl="1" indent="0">
              <a:buNone/>
            </a:pPr>
            <a:r>
              <a:rPr lang="en-US" dirty="0"/>
              <a:t>Extracted (NL, libs, import, code) from GitHub Code dataset (by </a:t>
            </a:r>
            <a:r>
              <a:rPr lang="en-US" dirty="0" err="1"/>
              <a:t>CodeParrot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r>
              <a:rPr lang="en-US" dirty="0"/>
              <a:t>Written in Java and using 3</a:t>
            </a:r>
            <a:r>
              <a:rPr lang="en-US" baseline="30000" dirty="0"/>
              <a:t>rd</a:t>
            </a:r>
            <a:r>
              <a:rPr lang="en-US" dirty="0"/>
              <a:t>-party libs.</a:t>
            </a:r>
          </a:p>
          <a:p>
            <a:pPr marL="457200" lvl="1" indent="0">
              <a:buNone/>
            </a:pPr>
            <a:r>
              <a:rPr lang="en-US" b="1" dirty="0"/>
              <a:t>Code</a:t>
            </a:r>
            <a:r>
              <a:rPr lang="en-US" dirty="0"/>
              <a:t> is method declaration and implementation (extracted using </a:t>
            </a:r>
            <a:r>
              <a:rPr lang="en-US" dirty="0" err="1"/>
              <a:t>javalang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r>
              <a:rPr lang="en-US" b="1" dirty="0"/>
              <a:t>NL</a:t>
            </a:r>
            <a:r>
              <a:rPr lang="en-US" dirty="0"/>
              <a:t> is the corresponding method comment (necessary).</a:t>
            </a:r>
          </a:p>
          <a:p>
            <a:pPr marL="457200" lvl="1" indent="0">
              <a:buNone/>
            </a:pPr>
            <a:r>
              <a:rPr lang="en-US" b="1" dirty="0"/>
              <a:t>Import</a:t>
            </a:r>
            <a:r>
              <a:rPr lang="en-US" dirty="0"/>
              <a:t>s are related class-level import statements.</a:t>
            </a:r>
          </a:p>
          <a:p>
            <a:pPr marL="457200" lvl="1" indent="0">
              <a:buNone/>
            </a:pPr>
            <a:r>
              <a:rPr lang="en-US" b="1" dirty="0"/>
              <a:t>Lib</a:t>
            </a:r>
            <a:r>
              <a:rPr lang="en-US" dirty="0"/>
              <a:t>s are obtained from the imports (including JDK and Android SDK).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Performed other common cleaning practices (size: 2,916,582).</a:t>
            </a:r>
          </a:p>
          <a:p>
            <a:pPr marL="457200" lvl="1" indent="0">
              <a:buNone/>
            </a:pPr>
            <a:r>
              <a:rPr lang="en-US" dirty="0"/>
              <a:t>Only obtain code that utilizes top-500 most-used libs (size: 1,215,900).</a:t>
            </a:r>
          </a:p>
          <a:p>
            <a:pPr marL="457200" lvl="1" indent="0">
              <a:buNone/>
            </a:pPr>
            <a:r>
              <a:rPr lang="en-US" dirty="0"/>
              <a:t>Randomly select 100 libs from 500 and choose 5 tuples / lib =&gt; 500 tuples.</a:t>
            </a:r>
          </a:p>
          <a:p>
            <a:pPr marL="0" indent="0">
              <a:buNone/>
            </a:pPr>
            <a:r>
              <a:rPr lang="en-US" b="1" dirty="0"/>
              <a:t>Input</a:t>
            </a:r>
            <a:r>
              <a:rPr lang="en-US" dirty="0"/>
              <a:t>: NL + "</a:t>
            </a:r>
            <a:r>
              <a:rPr lang="en-US" dirty="0">
                <a:latin typeface="Consolas" panose="020B0609020204030204" pitchFamily="49" charset="0"/>
              </a:rPr>
              <a:t> using the following libraries: </a:t>
            </a:r>
            <a:r>
              <a:rPr lang="en-US" dirty="0"/>
              <a:t>" + libs.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3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878</Words>
  <Application>Microsoft Office PowerPoint</Application>
  <PresentationFormat>宽屏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Abstract</vt:lpstr>
      <vt:lpstr>Introduction</vt:lpstr>
      <vt:lpstr>Introduction</vt:lpstr>
      <vt:lpstr>Introduction</vt:lpstr>
      <vt:lpstr>Contributions</vt:lpstr>
      <vt:lpstr>Motivational Study - Research Questions</vt:lpstr>
      <vt:lpstr>Motivating Study - Survey</vt:lpstr>
      <vt:lpstr>Motivating Study - Codegen Model Analysis</vt:lpstr>
      <vt:lpstr>Motivating Study - Codegen Model Analysis</vt:lpstr>
      <vt:lpstr>Approach</vt:lpstr>
      <vt:lpstr>Evaluation</vt:lpstr>
      <vt:lpstr>Experiment Setup - Benchmark</vt:lpstr>
      <vt:lpstr>Evaluation - RQ1</vt:lpstr>
      <vt:lpstr>Evaluation - RQ2</vt:lpstr>
      <vt:lpstr>Evaluation - RQ3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106</cp:revision>
  <dcterms:created xsi:type="dcterms:W3CDTF">2023-09-18T21:30:47Z</dcterms:created>
  <dcterms:modified xsi:type="dcterms:W3CDTF">2023-09-19T01:57:38Z</dcterms:modified>
</cp:coreProperties>
</file>