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78" r:id="rId3"/>
    <p:sldId id="257" r:id="rId4"/>
    <p:sldId id="258" r:id="rId5"/>
    <p:sldId id="259" r:id="rId6"/>
    <p:sldId id="275" r:id="rId7"/>
    <p:sldId id="260" r:id="rId8"/>
    <p:sldId id="261" r:id="rId9"/>
    <p:sldId id="277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C8C87-D73F-4EE6-924F-6361780D1686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A817F-B30A-44E4-A937-67A1E652BA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06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Identifier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817F-B30A-44E4-A937-67A1E652BA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21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Type matrix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817F-B30A-44E4-A937-67A1E652BA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28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 non-terminal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 previous production rule at−, the parent production rule par(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that produced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previous decoder LSTM state st−1, and the decoder state of the LSTM cell that produced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nt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denoted as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817F-B30A-44E4-A937-67A1E652BA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76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replace UNK tokens in the output with source tokens having the most attention weight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Seq2tree: similar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817F-B30A-44E4-A937-67A1E652BA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851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Shows an example output of our model, which produces code structure intermixed with member variables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our model learns to call method 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addUnderscores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(an UNK in the vocabulary) with its correct return type (String).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(d) our model also successfully learns to use a previously unseen type (</a:t>
            </a:r>
            <a:r>
              <a:rPr lang="en-US" altLang="zh-CN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ExecutionDataStore</a:t>
            </a:r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(c) is an example of where the NL does not directly refer to the variable to be used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A817F-B30A-44E4-A937-67A1E652BA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66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6015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7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89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48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74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5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72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01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90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0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2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4F8A6-14C4-4A0F-910C-ADBC078B28AE}" type="datetimeFigureOut">
              <a:rPr lang="zh-CN" altLang="en-US" smtClean="0"/>
              <a:t>2018/10/10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CF9A5-BBE8-49E0-9AA8-B565911486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61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Mapping Language to Code in Programmatic Context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6" y="3866174"/>
            <a:ext cx="9144000" cy="132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2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Decoder: supervised </a:t>
            </a:r>
            <a:r>
              <a:rPr lang="en-US" altLang="zh-CN" dirty="0"/>
              <a:t>Copy </a:t>
            </a:r>
            <a:r>
              <a:rPr lang="en-US" altLang="zh-CN" dirty="0" smtClean="0"/>
              <a:t>Mechanism</a:t>
            </a:r>
          </a:p>
          <a:p>
            <a:r>
              <a:rPr lang="en-US" altLang="zh-CN" dirty="0"/>
              <a:t>copy </a:t>
            </a:r>
            <a:r>
              <a:rPr lang="en-US" altLang="zh-CN" dirty="0" smtClean="0"/>
              <a:t>probability</a:t>
            </a:r>
          </a:p>
          <a:p>
            <a:r>
              <a:rPr lang="en-US" altLang="zh-CN" dirty="0"/>
              <a:t>probability </a:t>
            </a:r>
            <a:r>
              <a:rPr lang="en-US" altLang="zh-CN" dirty="0" smtClean="0"/>
              <a:t>of copying </a:t>
            </a:r>
            <a:r>
              <a:rPr lang="en-US" altLang="zh-CN" dirty="0"/>
              <a:t>an environment token</a:t>
            </a:r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51" y="4062840"/>
            <a:ext cx="5276850" cy="2476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912" y="2386990"/>
            <a:ext cx="2162175" cy="438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490912" y="3290340"/>
                <a:ext cx="1624804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12" y="3290340"/>
                <a:ext cx="1624804" cy="4255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18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DATASET: CONCODE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 files from </a:t>
            </a:r>
            <a:r>
              <a:rPr lang="en-US" altLang="zh-CN" dirty="0" smtClean="0"/>
              <a:t>33,000 repositories</a:t>
            </a:r>
          </a:p>
          <a:p>
            <a:r>
              <a:rPr lang="en-US" altLang="zh-CN" dirty="0"/>
              <a:t>S</a:t>
            </a:r>
            <a:r>
              <a:rPr lang="en-US" altLang="zh-CN" dirty="0" smtClean="0"/>
              <a:t>plit </a:t>
            </a:r>
            <a:r>
              <a:rPr lang="en-US" altLang="zh-CN" dirty="0"/>
              <a:t>into train, development, and test </a:t>
            </a:r>
            <a:r>
              <a:rPr lang="en-US" altLang="zh-CN" dirty="0" smtClean="0"/>
              <a:t>sets based </a:t>
            </a:r>
            <a:r>
              <a:rPr lang="en-US" altLang="zh-CN" dirty="0"/>
              <a:t>on </a:t>
            </a:r>
            <a:r>
              <a:rPr lang="en-US" altLang="zh-CN" dirty="0" smtClean="0"/>
              <a:t>repository</a:t>
            </a:r>
          </a:p>
          <a:p>
            <a:r>
              <a:rPr lang="en-US" altLang="zh-CN" dirty="0" smtClean="0"/>
              <a:t>NL: Javadoc</a:t>
            </a:r>
          </a:p>
          <a:p>
            <a:r>
              <a:rPr lang="en-US" altLang="zh-CN" dirty="0" smtClean="0"/>
              <a:t>Target code: method body</a:t>
            </a:r>
          </a:p>
          <a:p>
            <a:r>
              <a:rPr lang="en-US" altLang="zh-CN" dirty="0" smtClean="0"/>
              <a:t>Renaming </a:t>
            </a:r>
            <a:r>
              <a:rPr lang="en-US" altLang="zh-CN" dirty="0"/>
              <a:t>locally defined </a:t>
            </a:r>
            <a:r>
              <a:rPr lang="en-US" altLang="zh-CN" dirty="0" smtClean="0"/>
              <a:t>variables canonically</a:t>
            </a:r>
            <a:r>
              <a:rPr lang="en-US" altLang="zh-CN" dirty="0"/>
              <a:t>, beginning at </a:t>
            </a:r>
            <a:r>
              <a:rPr lang="en-US" altLang="zh-CN" i="1" dirty="0" smtClean="0"/>
              <a:t>loc0</a:t>
            </a:r>
          </a:p>
          <a:p>
            <a:r>
              <a:rPr lang="en-US" altLang="zh-CN" dirty="0" smtClean="0"/>
              <a:t>Replace all </a:t>
            </a:r>
            <a:r>
              <a:rPr lang="en-US" altLang="zh-CN" dirty="0"/>
              <a:t>method names with the word </a:t>
            </a:r>
            <a:r>
              <a:rPr lang="en-US" altLang="zh-CN" i="1" dirty="0"/>
              <a:t>function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25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37" y="1561309"/>
            <a:ext cx="4773125" cy="509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7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321919" cy="4351338"/>
          </a:xfrm>
        </p:spPr>
        <p:txBody>
          <a:bodyPr/>
          <a:lstStyle/>
          <a:p>
            <a:r>
              <a:rPr lang="en-US" altLang="zh-CN" dirty="0"/>
              <a:t>Baseline </a:t>
            </a:r>
            <a:r>
              <a:rPr lang="en-US" altLang="zh-CN" dirty="0" smtClean="0"/>
              <a:t>Models</a:t>
            </a:r>
          </a:p>
          <a:p>
            <a:r>
              <a:rPr lang="en-US" altLang="zh-CN" b="1" dirty="0" smtClean="0"/>
              <a:t>Retrieval</a:t>
            </a:r>
            <a:r>
              <a:rPr lang="en-US" altLang="zh-CN" dirty="0" smtClean="0"/>
              <a:t>: output source </a:t>
            </a:r>
            <a:r>
              <a:rPr lang="en-US" altLang="zh-CN" dirty="0"/>
              <a:t>code </a:t>
            </a:r>
            <a:r>
              <a:rPr lang="en-US" altLang="zh-CN" dirty="0" smtClean="0"/>
              <a:t>closest </a:t>
            </a:r>
            <a:r>
              <a:rPr lang="en-US" altLang="zh-CN" dirty="0"/>
              <a:t>in terms of cosine similarity to </a:t>
            </a:r>
            <a:r>
              <a:rPr lang="en-US" altLang="zh-CN" dirty="0" smtClean="0"/>
              <a:t>the NL using </a:t>
            </a:r>
            <a:r>
              <a:rPr lang="en-US" altLang="zh-CN" dirty="0"/>
              <a:t>a </a:t>
            </a:r>
            <a:r>
              <a:rPr lang="en-US" altLang="zh-CN" dirty="0" err="1"/>
              <a:t>tf-idf</a:t>
            </a:r>
            <a:r>
              <a:rPr lang="en-US" altLang="zh-CN" dirty="0"/>
              <a:t> </a:t>
            </a:r>
            <a:r>
              <a:rPr lang="en-US" altLang="zh-CN" dirty="0" smtClean="0"/>
              <a:t>representation</a:t>
            </a:r>
          </a:p>
          <a:p>
            <a:r>
              <a:rPr lang="en-US" altLang="zh-CN" b="1" dirty="0" smtClean="0"/>
              <a:t>Seq2seq</a:t>
            </a:r>
            <a:r>
              <a:rPr lang="en-US" altLang="zh-CN" dirty="0" smtClean="0"/>
              <a:t>: representing the </a:t>
            </a:r>
            <a:r>
              <a:rPr lang="en-US" altLang="zh-CN" dirty="0"/>
              <a:t>NL and context as a sequence </a:t>
            </a:r>
            <a:r>
              <a:rPr lang="en-US" altLang="zh-CN" dirty="0" smtClean="0"/>
              <a:t>formed by </a:t>
            </a:r>
            <a:r>
              <a:rPr lang="en-US" altLang="zh-CN" dirty="0"/>
              <a:t>the concatenation of the NL, the variables </a:t>
            </a:r>
            <a:r>
              <a:rPr lang="en-US" altLang="zh-CN" dirty="0" smtClean="0"/>
              <a:t>and the methods</a:t>
            </a:r>
          </a:p>
          <a:p>
            <a:r>
              <a:rPr lang="en-US" altLang="zh-CN" b="1" dirty="0" smtClean="0"/>
              <a:t>Seq2prod</a:t>
            </a:r>
            <a:r>
              <a:rPr lang="en-US" altLang="zh-CN" dirty="0" smtClean="0"/>
              <a:t>: decoder learns </a:t>
            </a:r>
            <a:r>
              <a:rPr lang="en-US" altLang="zh-CN" dirty="0"/>
              <a:t>to generate a derivation of </a:t>
            </a:r>
            <a:r>
              <a:rPr lang="en-US" altLang="zh-CN" dirty="0" smtClean="0"/>
              <a:t>the AST </a:t>
            </a:r>
            <a:r>
              <a:rPr lang="en-US" altLang="zh-CN" dirty="0"/>
              <a:t>of the underlying source code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203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Exact match accuracy and BLEU score </a:t>
            </a:r>
            <a:r>
              <a:rPr lang="en-US" altLang="zh-CN" dirty="0" smtClean="0"/>
              <a:t>on </a:t>
            </a:r>
            <a:r>
              <a:rPr lang="en-US" altLang="zh-CN" dirty="0"/>
              <a:t>the test (development) 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677" y="2944019"/>
            <a:ext cx="48768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6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Ablation study </a:t>
            </a:r>
            <a:r>
              <a:rPr lang="en-US" altLang="zh-CN" dirty="0"/>
              <a:t>on the development set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47" y="2646486"/>
            <a:ext cx="48768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1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Correct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2651"/>
            <a:ext cx="9106060" cy="260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0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Semantically </a:t>
            </a:r>
            <a:r>
              <a:rPr lang="en-US" altLang="zh-CN" dirty="0"/>
              <a:t>equivalent</a:t>
            </a:r>
            <a:r>
              <a:rPr lang="en-US" altLang="zh-CN" dirty="0" smtClean="0"/>
              <a:t> output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2663824"/>
            <a:ext cx="5743575" cy="36480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465281" y="5178642"/>
            <a:ext cx="1957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(a </a:t>
            </a:r>
            <a:r>
              <a:rPr lang="en-US" altLang="zh-CN" dirty="0"/>
              <a:t>better </a:t>
            </a:r>
            <a:r>
              <a:rPr lang="en-US" altLang="zh-CN" dirty="0" smtClean="0"/>
              <a:t>solution!)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992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991958" cy="4351338"/>
          </a:xfrm>
        </p:spPr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model is </a:t>
            </a:r>
            <a:r>
              <a:rPr lang="en-US" altLang="zh-CN" dirty="0" smtClean="0"/>
              <a:t>unaware of </a:t>
            </a:r>
            <a:r>
              <a:rPr lang="en-US" altLang="zh-CN" dirty="0"/>
              <a:t>methods that can be called on class </a:t>
            </a:r>
            <a:r>
              <a:rPr lang="en-US" altLang="zh-CN" dirty="0" smtClean="0"/>
              <a:t>members (here </a:t>
            </a:r>
            <a:r>
              <a:rPr lang="en-US" altLang="zh-CN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evictAll</a:t>
            </a:r>
            <a:r>
              <a:rPr lang="en-US" altLang="zh-CN" dirty="0" smtClean="0"/>
              <a:t> </a:t>
            </a:r>
            <a:r>
              <a:rPr lang="en-US" altLang="zh-CN" dirty="0"/>
              <a:t>is a member </a:t>
            </a:r>
            <a:r>
              <a:rPr lang="en-US" altLang="zh-CN" dirty="0" smtClean="0"/>
              <a:t>of the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TimestampsRegion</a:t>
            </a:r>
            <a:r>
              <a:rPr lang="en-US" altLang="zh-CN" dirty="0"/>
              <a:t> </a:t>
            </a:r>
            <a:r>
              <a:rPr lang="en-US" altLang="zh-CN" dirty="0" smtClean="0"/>
              <a:t>class)</a:t>
            </a:r>
          </a:p>
          <a:p>
            <a:r>
              <a:rPr lang="en-US" altLang="zh-CN" dirty="0" smtClean="0"/>
              <a:t>Requires augmenting the environment with additional member type documentation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958" y="2000677"/>
            <a:ext cx="20193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4875335" cy="4351338"/>
          </a:xfrm>
        </p:spPr>
        <p:txBody>
          <a:bodyPr/>
          <a:lstStyle/>
          <a:p>
            <a:r>
              <a:rPr lang="en-US" altLang="zh-CN" dirty="0" smtClean="0"/>
              <a:t>Could </a:t>
            </a:r>
            <a:r>
              <a:rPr lang="en-US" altLang="zh-CN" dirty="0"/>
              <a:t>be </a:t>
            </a:r>
            <a:r>
              <a:rPr lang="en-US" altLang="zh-CN" dirty="0" smtClean="0"/>
              <a:t>improved by </a:t>
            </a:r>
            <a:r>
              <a:rPr lang="en-US" altLang="zh-CN" dirty="0"/>
              <a:t>better encoder representations</a:t>
            </a:r>
            <a:endParaRPr lang="en-US" altLang="zh-CN" dirty="0" smtClean="0"/>
          </a:p>
          <a:p>
            <a:r>
              <a:rPr lang="en-US" altLang="zh-CN" dirty="0" smtClean="0"/>
              <a:t>The model is </a:t>
            </a:r>
            <a:r>
              <a:rPr lang="en-US" altLang="zh-CN" dirty="0"/>
              <a:t>unable to associate the </a:t>
            </a:r>
            <a:r>
              <a:rPr lang="en-US" altLang="zh-CN" dirty="0" smtClean="0"/>
              <a:t>word “registry</a:t>
            </a:r>
            <a:r>
              <a:rPr lang="en-US" altLang="zh-CN" dirty="0"/>
              <a:t>” with the right elements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985" y="1896635"/>
            <a:ext cx="33051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</a:p>
          <a:p>
            <a:r>
              <a:rPr lang="en-US" altLang="zh-CN" dirty="0" smtClean="0"/>
              <a:t>Task Definition</a:t>
            </a:r>
          </a:p>
          <a:p>
            <a:r>
              <a:rPr lang="en-US" altLang="zh-CN" dirty="0" smtClean="0"/>
              <a:t>Models</a:t>
            </a:r>
          </a:p>
          <a:p>
            <a:pPr lvl="1"/>
            <a:r>
              <a:rPr lang="en-US" altLang="zh-CN" dirty="0" smtClean="0"/>
              <a:t>Encoder</a:t>
            </a:r>
          </a:p>
          <a:p>
            <a:pPr lvl="1"/>
            <a:r>
              <a:rPr lang="en-US" altLang="zh-CN" dirty="0" smtClean="0"/>
              <a:t>Decoder</a:t>
            </a:r>
          </a:p>
          <a:p>
            <a:r>
              <a:rPr lang="en-US" altLang="zh-CN" dirty="0" smtClean="0"/>
              <a:t>CONCODE</a:t>
            </a:r>
          </a:p>
          <a:p>
            <a:r>
              <a:rPr lang="en-US" altLang="zh-CN" dirty="0" smtClean="0"/>
              <a:t>Experiments</a:t>
            </a:r>
          </a:p>
          <a:p>
            <a:r>
              <a:rPr lang="en-US" altLang="zh-CN" dirty="0" smtClean="0"/>
              <a:t>Results</a:t>
            </a:r>
          </a:p>
          <a:p>
            <a:r>
              <a:rPr lang="en-US" altLang="zh-CN" dirty="0" smtClean="0"/>
              <a:t>Error Analysis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9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 </a:t>
            </a:r>
            <a:r>
              <a:rPr lang="en-US" altLang="zh-CN" dirty="0"/>
              <a:t>qualitative analysis of </a:t>
            </a:r>
            <a:r>
              <a:rPr lang="en-US" altLang="zh-CN" dirty="0" smtClean="0"/>
              <a:t>100 predictions </a:t>
            </a:r>
            <a:r>
              <a:rPr lang="en-US" altLang="zh-CN" dirty="0"/>
              <a:t>on </a:t>
            </a:r>
            <a:r>
              <a:rPr lang="en-US" altLang="zh-CN" dirty="0" smtClean="0"/>
              <a:t>the development </a:t>
            </a:r>
            <a:r>
              <a:rPr lang="en-US" altLang="zh-CN" dirty="0"/>
              <a:t>set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84" y="2758281"/>
            <a:ext cx="450532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Existing approaches for </a:t>
            </a:r>
            <a:r>
              <a:rPr lang="en-US" altLang="zh-CN" dirty="0"/>
              <a:t>automatically mapping natural language </a:t>
            </a:r>
            <a:r>
              <a:rPr lang="en-US" altLang="zh-CN" dirty="0" smtClean="0"/>
              <a:t>to </a:t>
            </a:r>
            <a:r>
              <a:rPr lang="en-US" altLang="zh-CN" dirty="0"/>
              <a:t>executable code have considered limited </a:t>
            </a:r>
            <a:r>
              <a:rPr lang="en-US" altLang="zh-CN" dirty="0" smtClean="0"/>
              <a:t>language or </a:t>
            </a:r>
            <a:r>
              <a:rPr lang="en-US" altLang="zh-CN" dirty="0"/>
              <a:t>code </a:t>
            </a:r>
            <a:r>
              <a:rPr lang="en-US" altLang="zh-CN" dirty="0" smtClean="0"/>
              <a:t>environments</a:t>
            </a:r>
          </a:p>
        </p:txBody>
      </p:sp>
      <p:sp>
        <p:nvSpPr>
          <p:cNvPr id="6" name="矩形 5"/>
          <p:cNvSpPr/>
          <p:nvPr/>
        </p:nvSpPr>
        <p:spPr>
          <a:xfrm>
            <a:off x="5286886" y="3413875"/>
            <a:ext cx="14276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Fixed context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896037" y="5220507"/>
            <a:ext cx="1716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No </a:t>
            </a:r>
            <a:r>
              <a:rPr lang="en-US" altLang="zh-CN" dirty="0"/>
              <a:t>context at all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744" y="5657307"/>
            <a:ext cx="3574256" cy="694524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996151" y="3755613"/>
            <a:ext cx="4176947" cy="954107"/>
            <a:chOff x="848374" y="3563277"/>
            <a:chExt cx="4176947" cy="954107"/>
          </a:xfrm>
        </p:grpSpPr>
        <p:sp>
          <p:nvSpPr>
            <p:cNvPr id="11" name="矩形 10"/>
            <p:cNvSpPr/>
            <p:nvPr/>
          </p:nvSpPr>
          <p:spPr>
            <a:xfrm>
              <a:off x="848374" y="3563277"/>
              <a:ext cx="417694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400" dirty="0" err="1"/>
                <a:t>Autosave</a:t>
              </a:r>
              <a:r>
                <a:rPr lang="en-US" altLang="zh-CN" sz="1400" dirty="0"/>
                <a:t> your Instagram </a:t>
              </a:r>
              <a:r>
                <a:rPr lang="en-US" altLang="zh-CN" sz="1400" dirty="0" smtClean="0"/>
                <a:t>photos to Dropbox</a:t>
              </a:r>
            </a:p>
            <a:p>
              <a:endParaRPr lang="en-US" altLang="zh-CN" sz="1400" dirty="0" smtClean="0"/>
            </a:p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</a:t>
              </a:r>
              <a:r>
                <a:rPr lang="en-US" altLang="zh-CN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Instagram.AnyNewPhotoByYou</a:t>
              </a:r>
              <a:endParaRPr lang="en-US" altLang="zh-CN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Then </a:t>
              </a:r>
              <a:r>
                <a:rPr lang="en-US" altLang="zh-CN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Dropbox.AddFileFromURL</a:t>
              </a:r>
              <a:endParaRPr lang="zh-CN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下箭头 11"/>
            <p:cNvSpPr/>
            <p:nvPr/>
          </p:nvSpPr>
          <p:spPr>
            <a:xfrm>
              <a:off x="2453055" y="3842237"/>
              <a:ext cx="114299" cy="2093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851372" y="3413107"/>
            <a:ext cx="29116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Assume fixed </a:t>
            </a:r>
            <a:r>
              <a:rPr lang="en-US" altLang="zh-CN" dirty="0"/>
              <a:t>code templates</a:t>
            </a:r>
            <a:endParaRPr lang="zh-CN" altLang="en-US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86" y="3809457"/>
            <a:ext cx="1276350" cy="184785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330" y="4034573"/>
            <a:ext cx="2517679" cy="1185934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615481" y="3413107"/>
            <a:ext cx="1495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(Hearthstone)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79235" y="3417905"/>
            <a:ext cx="832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(IFTTT)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482643" y="5220507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(Django)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17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  <p:bldP spid="15" grpId="0"/>
      <p:bldP spid="18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3211024" cy="4351338"/>
          </a:xfrm>
        </p:spPr>
        <p:txBody>
          <a:bodyPr/>
          <a:lstStyle/>
          <a:p>
            <a:r>
              <a:rPr lang="en-US" altLang="zh-CN" dirty="0" smtClean="0"/>
              <a:t>Generating </a:t>
            </a:r>
            <a:r>
              <a:rPr lang="en-US" altLang="zh-CN" dirty="0"/>
              <a:t>source </a:t>
            </a:r>
            <a:r>
              <a:rPr lang="en-US" altLang="zh-CN" dirty="0" smtClean="0"/>
              <a:t>code from </a:t>
            </a:r>
            <a:r>
              <a:rPr lang="en-US" altLang="zh-CN" dirty="0"/>
              <a:t>NL documentation, conditioned on the </a:t>
            </a:r>
            <a:r>
              <a:rPr lang="en-US" altLang="zh-CN" dirty="0" smtClean="0"/>
              <a:t>class environment </a:t>
            </a:r>
            <a:r>
              <a:rPr lang="en-US" altLang="zh-CN" dirty="0"/>
              <a:t>the code resides in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74" y="1825625"/>
            <a:ext cx="3971925" cy="64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674" y="2850710"/>
            <a:ext cx="3495675" cy="1066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674" y="3714457"/>
            <a:ext cx="5210175" cy="1143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674" y="5187804"/>
            <a:ext cx="466725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6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Encoder(NL)</a:t>
            </a:r>
          </a:p>
          <a:p>
            <a:r>
              <a:rPr lang="en-US" altLang="zh-CN" dirty="0" smtClean="0"/>
              <a:t>Word embedding: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971" y="2809206"/>
            <a:ext cx="3590925" cy="233362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3663892"/>
            <a:ext cx="4162425" cy="400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3586003" y="2212635"/>
                <a:ext cx="15029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  <m:sub>
                          <m:r>
                            <a:rPr lang="en-US" altLang="zh-CN" sz="28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003" y="2212635"/>
                <a:ext cx="15029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7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Encoder(</a:t>
            </a:r>
            <a:r>
              <a:rPr lang="en-US" altLang="zh-CN" dirty="0"/>
              <a:t>variables and methods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Variable </a:t>
            </a:r>
            <a:r>
              <a:rPr lang="en-US" altLang="zh-CN" dirty="0"/>
              <a:t>and method </a:t>
            </a:r>
            <a:r>
              <a:rPr lang="en-US" altLang="zh-CN" dirty="0" smtClean="0"/>
              <a:t>names are </a:t>
            </a:r>
            <a:r>
              <a:rPr lang="en-US" altLang="zh-CN" dirty="0"/>
              <a:t>split based on camel-casing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108254"/>
            <a:ext cx="5092578" cy="213870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56" y="3462398"/>
            <a:ext cx="2457450" cy="3619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056" y="5313483"/>
            <a:ext cx="2695575" cy="2952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056" y="3965240"/>
            <a:ext cx="3257550" cy="371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" y="5789622"/>
            <a:ext cx="3581400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056" y="4471651"/>
            <a:ext cx="2800350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9056" y="6183779"/>
            <a:ext cx="3000375" cy="371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088239" y="4230105"/>
            <a:ext cx="4427111" cy="11517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7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Decoder</a:t>
                </a:r>
              </a:p>
              <a:p>
                <a:r>
                  <a:rPr lang="en-US" altLang="zh-CN" dirty="0" smtClean="0"/>
                  <a:t>Represent the source </a:t>
                </a:r>
                <a:r>
                  <a:rPr lang="en-US" altLang="zh-CN" dirty="0"/>
                  <a:t>code to be produced as </a:t>
                </a:r>
                <a:r>
                  <a:rPr lang="en-US" altLang="zh-CN" dirty="0" smtClean="0"/>
                  <a:t>a sequence </a:t>
                </a:r>
                <a:r>
                  <a:rPr lang="en-US" altLang="zh-CN" dirty="0"/>
                  <a:t>of production rules </a:t>
                </a:r>
                <a:r>
                  <a:rPr lang="en-US" altLang="zh-CN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at </a:t>
                </a:r>
                <a:r>
                  <a:rPr lang="en-US" altLang="zh-CN" dirty="0"/>
                  <a:t>step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19" y="3357044"/>
            <a:ext cx="3911793" cy="1288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4344" y="3288323"/>
            <a:ext cx="3964800" cy="33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5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Decoder: decoder LSTM</a:t>
                </a:r>
              </a:p>
              <a:p>
                <a:r>
                  <a:rPr lang="en-US" altLang="zh-CN" dirty="0" smtClean="0"/>
                  <a:t>Hidden </a:t>
                </a:r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 is </a:t>
                </a:r>
                <a:r>
                  <a:rPr lang="en-US" altLang="zh-CN" dirty="0"/>
                  <a:t>computed </a:t>
                </a:r>
                <a:r>
                  <a:rPr lang="en-US" altLang="zh-CN" dirty="0" smtClean="0"/>
                  <a:t>based on:</a:t>
                </a:r>
              </a:p>
              <a:p>
                <a:pPr lvl="1"/>
                <a:r>
                  <a:rPr lang="en-US" altLang="zh-CN" dirty="0" smtClean="0"/>
                  <a:t>current </a:t>
                </a:r>
                <a:r>
                  <a:rPr lang="en-US" altLang="zh-CN" dirty="0"/>
                  <a:t>non-terminal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previous production </a:t>
                </a:r>
                <a:r>
                  <a:rPr lang="en-US" altLang="zh-CN" dirty="0" smtClean="0"/>
                  <a:t>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parent </a:t>
                </a:r>
                <a:r>
                  <a:rPr lang="en-US" altLang="zh-CN" dirty="0" smtClean="0"/>
                  <a:t>production rule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par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that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previous </a:t>
                </a:r>
                <a:r>
                  <a:rPr lang="en-US" altLang="zh-CN" dirty="0" smtClean="0"/>
                  <a:t>decoder LSTM </a:t>
                </a:r>
                <a:r>
                  <a:rPr lang="en-US" altLang="zh-CN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altLang="zh-CN" dirty="0" smtClean="0"/>
              </a:p>
              <a:p>
                <a:pPr lvl="1"/>
                <a:r>
                  <a:rPr lang="en-US" altLang="zh-CN" dirty="0"/>
                  <a:t>decoder state </a:t>
                </a:r>
                <a:r>
                  <a:rPr lang="en-US" altLang="zh-CN" dirty="0" smtClean="0"/>
                  <a:t>of the </a:t>
                </a:r>
                <a:r>
                  <a:rPr lang="en-US" altLang="zh-CN" dirty="0"/>
                  <a:t>LSTM cell that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5" y="5262196"/>
            <a:ext cx="4676775" cy="571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63270" y="4538296"/>
            <a:ext cx="417195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0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Decoder: two-step </a:t>
            </a:r>
            <a:r>
              <a:rPr lang="en-US" altLang="zh-CN" dirty="0"/>
              <a:t>Attention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61" y="2343325"/>
            <a:ext cx="2480184" cy="143816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42" y="4532847"/>
            <a:ext cx="2338754" cy="13535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0023" y="5136328"/>
            <a:ext cx="2990850" cy="4000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45" y="2839217"/>
            <a:ext cx="5676900" cy="21621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736" y="4199472"/>
            <a:ext cx="20383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1240</TotalTime>
  <Words>504</Words>
  <Application>Microsoft Office PowerPoint</Application>
  <PresentationFormat>全屏显示(4:3)</PresentationFormat>
  <Paragraphs>94</Paragraphs>
  <Slides>20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Arial</vt:lpstr>
      <vt:lpstr>Calibri</vt:lpstr>
      <vt:lpstr>Calibri Light</vt:lpstr>
      <vt:lpstr>Cambria Math</vt:lpstr>
      <vt:lpstr>Courier New</vt:lpstr>
      <vt:lpstr>Times New Roman</vt:lpstr>
      <vt:lpstr>Office 主题​​</vt:lpstr>
      <vt:lpstr>Mapping Language to Code in Programmatic Context</vt:lpstr>
      <vt:lpstr>Overview</vt:lpstr>
      <vt:lpstr>Background</vt:lpstr>
      <vt:lpstr>Task Definition</vt:lpstr>
      <vt:lpstr>Models</vt:lpstr>
      <vt:lpstr>Models</vt:lpstr>
      <vt:lpstr>Models</vt:lpstr>
      <vt:lpstr>Models</vt:lpstr>
      <vt:lpstr>Models</vt:lpstr>
      <vt:lpstr>Models</vt:lpstr>
      <vt:lpstr>DATASET: CONCODE</vt:lpstr>
      <vt:lpstr>CONCODE</vt:lpstr>
      <vt:lpstr>Experiments</vt:lpstr>
      <vt:lpstr>Results</vt:lpstr>
      <vt:lpstr>Results</vt:lpstr>
      <vt:lpstr>Analysis</vt:lpstr>
      <vt:lpstr>Analysis</vt:lpstr>
      <vt:lpstr>Analysis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Language to Code in Programmatic Context</dc:title>
  <dc:creator>王 文翰</dc:creator>
  <cp:lastModifiedBy>王 文翰</cp:lastModifiedBy>
  <cp:revision>95</cp:revision>
  <dcterms:created xsi:type="dcterms:W3CDTF">2018-10-08T08:03:29Z</dcterms:created>
  <dcterms:modified xsi:type="dcterms:W3CDTF">2018-10-10T14:18:05Z</dcterms:modified>
</cp:coreProperties>
</file>