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340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84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4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01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479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46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39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52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516AA-FC12-49EF-9BF6-F079CA56C6AF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421B-A2B1-4CE8-BFCD-F9CB9FD972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615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781907" y="1743026"/>
            <a:ext cx="875127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000" dirty="0" err="1" smtClean="0"/>
              <a:t>GraphCodeBERT</a:t>
            </a:r>
            <a:r>
              <a:rPr lang="en-US" altLang="zh-CN" sz="4000" dirty="0" smtClean="0"/>
              <a:t>: Pre-training Code Representations with Data Flow</a:t>
            </a:r>
            <a:endParaRPr lang="zh-CN" altLang="en-US" sz="4000" dirty="0"/>
          </a:p>
        </p:txBody>
      </p:sp>
      <p:sp>
        <p:nvSpPr>
          <p:cNvPr id="7" name="矩形 6"/>
          <p:cNvSpPr/>
          <p:nvPr/>
        </p:nvSpPr>
        <p:spPr>
          <a:xfrm>
            <a:off x="5187567" y="3481726"/>
            <a:ext cx="1939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Anonymous</a:t>
            </a:r>
            <a:endParaRPr lang="zh-CN" altLang="en-US" sz="2800" dirty="0"/>
          </a:p>
        </p:txBody>
      </p:sp>
      <p:sp>
        <p:nvSpPr>
          <p:cNvPr id="8" name="矩形 7"/>
          <p:cNvSpPr/>
          <p:nvPr/>
        </p:nvSpPr>
        <p:spPr>
          <a:xfrm>
            <a:off x="4271451" y="4812294"/>
            <a:ext cx="3772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ICLR 2021 </a:t>
            </a:r>
            <a:r>
              <a:rPr lang="en-US" altLang="zh-CN" sz="2800" dirty="0" err="1" smtClean="0"/>
              <a:t>OpenReview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830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754144" y="575035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1047945" y="1217948"/>
            <a:ext cx="6304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Code Clone Detection – </a:t>
            </a:r>
            <a:r>
              <a:rPr lang="en-US" altLang="zh-CN" sz="2400" dirty="0" err="1"/>
              <a:t>BigCloneBench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9EB176-C928-497B-8969-2E6287F0D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1819275"/>
            <a:ext cx="609600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53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754144" y="575035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1047946" y="1217948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Code Translation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2FCC03-9E73-4B43-AFA7-319FAFFF4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07" y="1799306"/>
            <a:ext cx="5693518" cy="24629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968" y="4627449"/>
            <a:ext cx="5095542" cy="1650259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689403" y="6514648"/>
            <a:ext cx="55025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/>
              <a:t>Tree-to-tree neural networks for program </a:t>
            </a:r>
            <a:r>
              <a:rPr lang="en-US" altLang="zh-CN" sz="1600" dirty="0" smtClean="0"/>
              <a:t>translation. NIPS 2018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1848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754144" y="575035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1047946" y="1217948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Code Refinement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62AE74-CBF6-40F7-B7F0-07FE3F23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448" y="1679613"/>
            <a:ext cx="6467475" cy="27527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841" y="4522255"/>
            <a:ext cx="5728687" cy="190247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159369" y="6473600"/>
            <a:ext cx="90326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/>
              <a:t>An empirical study on learning bug-fixing patches in the wild via neural </a:t>
            </a:r>
            <a:r>
              <a:rPr lang="en-US" altLang="zh-CN" sz="1600" dirty="0" smtClean="0"/>
              <a:t>machine translation.  TOSEM 2019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95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471340" y="216816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Analysis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765142" y="888009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Ablation Study</a:t>
            </a:r>
            <a:endParaRPr lang="zh-CN" altLang="en-US" sz="2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2C8C4EE-2B6B-49F0-9F15-05BE8E7B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2052637"/>
            <a:ext cx="102489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29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471340" y="216816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Analysis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765142" y="888009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Node-vs. Token-level Attention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B39D54F-62EA-4AC7-8DD3-A8A82E29C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139"/>
            <a:ext cx="12192000" cy="271772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648931" y="5088459"/>
            <a:ext cx="727758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We see that although the number of nodes account for </a:t>
            </a:r>
            <a:r>
              <a:rPr lang="en-US" altLang="zh-CN" sz="2000" dirty="0" smtClean="0"/>
              <a:t>5% to 20</a:t>
            </a:r>
            <a:r>
              <a:rPr lang="en-US" altLang="zh-CN" sz="2000" dirty="0"/>
              <a:t>%, attentions over nodes </a:t>
            </a:r>
            <a:r>
              <a:rPr lang="en-US" altLang="zh-CN" sz="2000" dirty="0" smtClean="0"/>
              <a:t>overwhelm node/code </a:t>
            </a:r>
            <a:r>
              <a:rPr lang="en-US" altLang="zh-CN" sz="2000" dirty="0"/>
              <a:t>ratio (around 10% to 32%) across all programming languages.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76141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1311D7C2-7484-4AFF-BC78-F5E674EF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598" y="1184673"/>
            <a:ext cx="6408139" cy="50021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DED1025-6039-452B-9AB4-9F40C736F160}"/>
              </a:ext>
            </a:extLst>
          </p:cNvPr>
          <p:cNvSpPr txBox="1"/>
          <p:nvPr/>
        </p:nvSpPr>
        <p:spPr>
          <a:xfrm>
            <a:off x="5783861" y="6394197"/>
            <a:ext cx="64081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Tree-structured attention with hierarchical accumulation. ICLR 2019.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D5DDD0-862C-47DE-BC38-F753ED794B02}"/>
              </a:ext>
            </a:extLst>
          </p:cNvPr>
          <p:cNvSpPr txBox="1"/>
          <p:nvPr/>
        </p:nvSpPr>
        <p:spPr>
          <a:xfrm>
            <a:off x="471340" y="216816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Analysis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3D660-35BE-46BD-994D-960667466EE8}"/>
              </a:ext>
            </a:extLst>
          </p:cNvPr>
          <p:cNvSpPr txBox="1"/>
          <p:nvPr/>
        </p:nvSpPr>
        <p:spPr>
          <a:xfrm>
            <a:off x="765141" y="888009"/>
            <a:ext cx="63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Comparison between AST and Data Flow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75666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D7D5DDD0-862C-47DE-BC38-F753ED794B02}"/>
              </a:ext>
            </a:extLst>
          </p:cNvPr>
          <p:cNvSpPr txBox="1"/>
          <p:nvPr/>
        </p:nvSpPr>
        <p:spPr>
          <a:xfrm>
            <a:off x="471340" y="216816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Analysis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5A3D660-35BE-46BD-994D-960667466EE8}"/>
              </a:ext>
            </a:extLst>
          </p:cNvPr>
          <p:cNvSpPr txBox="1"/>
          <p:nvPr/>
        </p:nvSpPr>
        <p:spPr>
          <a:xfrm>
            <a:off x="765141" y="888009"/>
            <a:ext cx="6323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Case Study</a:t>
            </a:r>
            <a:endParaRPr lang="zh-CN" altLang="en-US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D1BD910-0E70-4E65-A5EB-BA06253CA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" y="1419274"/>
            <a:ext cx="118776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49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8" y="439615"/>
            <a:ext cx="74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Pre-trained models for programming language</a:t>
            </a:r>
            <a:endParaRPr lang="zh-CN" altLang="en-US" sz="28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04428"/>
              </p:ext>
            </p:extLst>
          </p:nvPr>
        </p:nvGraphicFramePr>
        <p:xfrm>
          <a:off x="2005623" y="1502182"/>
          <a:ext cx="8127999" cy="3134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90696515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254996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551264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Name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Programming</a:t>
                      </a:r>
                      <a:r>
                        <a:rPr lang="en-US" altLang="zh-CN" baseline="0" dirty="0" smtClean="0"/>
                        <a:t> Language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Model Backend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8711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SCELMo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JavaScript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ELMo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44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CuBERT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BERT Large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58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CodeBERT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Ruby, </a:t>
                      </a:r>
                      <a:r>
                        <a:rPr lang="en-US" altLang="zh-CN" dirty="0" err="1" smtClean="0"/>
                        <a:t>Javascript</a:t>
                      </a:r>
                      <a:r>
                        <a:rPr lang="en-US" altLang="zh-CN" dirty="0" smtClean="0"/>
                        <a:t>, Go, Python, Java and PHP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BERT 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566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Intellicode</a:t>
                      </a:r>
                      <a:r>
                        <a:rPr lang="en-US" altLang="zh-CN" dirty="0" smtClean="0"/>
                        <a:t> compose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C#,</a:t>
                      </a:r>
                      <a:r>
                        <a:rPr lang="en-US" altLang="zh-CN" baseline="0" dirty="0" smtClean="0"/>
                        <a:t> Python, JavaScript, </a:t>
                      </a:r>
                      <a:r>
                        <a:rPr lang="en-US" altLang="zh-CN" baseline="0" dirty="0" err="1" smtClean="0"/>
                        <a:t>TypeScript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GPT-2 medium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67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C-BERT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BERT</a:t>
                      </a:r>
                      <a:r>
                        <a:rPr lang="en-US" altLang="zh-CN" baseline="0" dirty="0" smtClean="0"/>
                        <a:t> Base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337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PyMT5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Python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BART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59392"/>
                  </a:ext>
                </a:extLst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580792" y="5175889"/>
            <a:ext cx="344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Only use source code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106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9" y="439615"/>
            <a:ext cx="418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 </a:t>
            </a:r>
            <a:r>
              <a:rPr lang="en-US" altLang="zh-CN" sz="2800" dirty="0" smtClean="0"/>
              <a:t>Flow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056" y="1624009"/>
            <a:ext cx="5381625" cy="36099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0823" y="4090717"/>
            <a:ext cx="5475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*Learning </a:t>
            </a:r>
            <a:r>
              <a:rPr lang="en-US" altLang="zh-CN" sz="1600" dirty="0"/>
              <a:t>to Represent Programs with </a:t>
            </a:r>
            <a:r>
              <a:rPr lang="en-US" altLang="zh-CN" sz="1600" dirty="0" smtClean="0"/>
              <a:t>Graphs.</a:t>
            </a:r>
          </a:p>
          <a:p>
            <a:r>
              <a:rPr lang="en-US" altLang="zh-CN" sz="1600" dirty="0"/>
              <a:t>M. </a:t>
            </a:r>
            <a:r>
              <a:rPr lang="en-US" altLang="zh-CN" sz="1600" dirty="0" err="1"/>
              <a:t>Allamanis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Brockscmidt</a:t>
            </a:r>
            <a:r>
              <a:rPr lang="en-US" altLang="zh-CN" sz="1600" dirty="0"/>
              <a:t>, M. </a:t>
            </a:r>
            <a:r>
              <a:rPr lang="en-US" altLang="zh-CN" sz="1600" dirty="0" err="1"/>
              <a:t>Khademi</a:t>
            </a:r>
            <a:r>
              <a:rPr lang="en-US" altLang="zh-CN" sz="1600" dirty="0"/>
              <a:t>. ICLR </a:t>
            </a:r>
            <a:r>
              <a:rPr lang="en-US" altLang="zh-CN" sz="1600" dirty="0" smtClean="0"/>
              <a:t>2018</a:t>
            </a:r>
            <a:endParaRPr lang="zh-CN" altLang="en-US" sz="1600" dirty="0"/>
          </a:p>
        </p:txBody>
      </p:sp>
      <p:sp>
        <p:nvSpPr>
          <p:cNvPr id="8" name="矩形 7"/>
          <p:cNvSpPr/>
          <p:nvPr/>
        </p:nvSpPr>
        <p:spPr>
          <a:xfrm>
            <a:off x="430823" y="2767278"/>
            <a:ext cx="531934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To capture the flow of control and data through a program, we add additional edges </a:t>
            </a:r>
            <a:r>
              <a:rPr lang="en-US" altLang="zh-CN" sz="2000" dirty="0" smtClean="0"/>
              <a:t>connecting different </a:t>
            </a:r>
            <a:r>
              <a:rPr lang="en-US" altLang="zh-CN" sz="2000" dirty="0"/>
              <a:t>uses and updates of syntax tokens corresponding to variables.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206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9" y="439615"/>
            <a:ext cx="418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Data </a:t>
            </a:r>
            <a:r>
              <a:rPr lang="en-US" altLang="zh-CN" sz="2800" dirty="0" smtClean="0"/>
              <a:t>Flow</a:t>
            </a:r>
            <a:endParaRPr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68" y="1318846"/>
            <a:ext cx="11250475" cy="421517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029700" y="5810877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where the value comes from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24528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8" y="439615"/>
            <a:ext cx="74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GraphCodeBERT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291" y="1059518"/>
            <a:ext cx="9384324" cy="413868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98585" y="5294886"/>
            <a:ext cx="117934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The model takes source code </a:t>
            </a:r>
            <a:r>
              <a:rPr lang="en-US" altLang="zh-CN" dirty="0" smtClean="0"/>
              <a:t>paired with </a:t>
            </a:r>
            <a:r>
              <a:rPr lang="en-US" altLang="zh-CN" dirty="0"/>
              <a:t>comment and the corresponding data flow as the input, and is pre-trained using standard </a:t>
            </a:r>
            <a:r>
              <a:rPr lang="en-US" altLang="zh-CN" dirty="0" smtClean="0"/>
              <a:t>masked language </a:t>
            </a:r>
            <a:r>
              <a:rPr lang="en-US" altLang="zh-CN" dirty="0"/>
              <a:t>modeling (Devlin et al., 2018) and two structure-aware tasks. One structure-aware task is to</a:t>
            </a:r>
          </a:p>
          <a:p>
            <a:r>
              <a:rPr lang="en-US" altLang="zh-CN" dirty="0"/>
              <a:t>predict where a variable is identified from (marked with orange lines) and the other is data flow </a:t>
            </a:r>
            <a:r>
              <a:rPr lang="en-US" altLang="zh-CN" dirty="0" smtClean="0"/>
              <a:t>edges prediction </a:t>
            </a:r>
            <a:r>
              <a:rPr lang="en-US" altLang="zh-CN" dirty="0"/>
              <a:t>between variables (marked with blue lines).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4014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8" y="439615"/>
            <a:ext cx="74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Masked Attention</a:t>
            </a:r>
            <a:endParaRPr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355" y="3440723"/>
            <a:ext cx="9286875" cy="838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363665" y="4536831"/>
            <a:ext cx="74822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W: comment</a:t>
            </a:r>
          </a:p>
          <a:p>
            <a:r>
              <a:rPr lang="en-US" altLang="zh-CN" sz="2000" dirty="0" smtClean="0"/>
              <a:t>C: source code</a:t>
            </a:r>
          </a:p>
          <a:p>
            <a:r>
              <a:rPr lang="en-US" altLang="zh-CN" sz="2000" dirty="0" smtClean="0"/>
              <a:t>E: relation between nodes of the data flow</a:t>
            </a:r>
          </a:p>
          <a:p>
            <a:r>
              <a:rPr lang="en-US" altLang="zh-CN" sz="2000" dirty="0" smtClean="0"/>
              <a:t>E’: relation between source code tokens and nodes of the data flow</a:t>
            </a:r>
            <a:endParaRPr lang="zh-CN" altLang="en-US" sz="20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219" y="1339766"/>
            <a:ext cx="63627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8" y="439615"/>
            <a:ext cx="74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Pre-trained Tasks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23293" y="1450730"/>
            <a:ext cx="85988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Masked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Edge Prediction -- “where-the-value-comes-from”</a:t>
            </a:r>
          </a:p>
          <a:p>
            <a:pPr lvl="1"/>
            <a:r>
              <a:rPr lang="en-US" altLang="zh-CN" sz="2200" dirty="0" smtClean="0"/>
              <a:t>randomly sample 20% of nodes in data flow, mask direct edges connecting these sampled nodes by add an infinitely negative value in the mask matrix, and then predict these masked edges.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200" dirty="0"/>
          </a:p>
          <a:p>
            <a:endParaRPr lang="en-US" altLang="zh-CN" sz="22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70" y="4106396"/>
            <a:ext cx="100488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09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06668" y="439615"/>
            <a:ext cx="74207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Pre-trained Tasks</a:t>
            </a:r>
            <a:endParaRPr lang="zh-CN" altLang="en-US" sz="2800" dirty="0"/>
          </a:p>
        </p:txBody>
      </p:sp>
      <p:sp>
        <p:nvSpPr>
          <p:cNvPr id="3" name="文本框 2"/>
          <p:cNvSpPr txBox="1"/>
          <p:nvPr/>
        </p:nvSpPr>
        <p:spPr>
          <a:xfrm>
            <a:off x="1723293" y="1450730"/>
            <a:ext cx="80185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200" dirty="0" smtClean="0"/>
              <a:t>Node Alignment</a:t>
            </a:r>
          </a:p>
          <a:p>
            <a:pPr lvl="1"/>
            <a:r>
              <a:rPr lang="en-US" altLang="zh-CN" sz="2200" dirty="0" smtClean="0"/>
              <a:t>predict edges between code tokens and nodes</a:t>
            </a:r>
            <a:endParaRPr lang="en-US" altLang="zh-CN" sz="2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93" y="2538119"/>
            <a:ext cx="8269898" cy="31066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676" y="5761172"/>
            <a:ext cx="8209817" cy="76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19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D1DDF90-E9CC-4BD7-B1F7-7679D05E9F84}"/>
              </a:ext>
            </a:extLst>
          </p:cNvPr>
          <p:cNvSpPr txBox="1"/>
          <p:nvPr/>
        </p:nvSpPr>
        <p:spPr>
          <a:xfrm>
            <a:off x="754144" y="575035"/>
            <a:ext cx="4355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Experiments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D251C3-164E-4772-80BE-D5C291D4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860861"/>
            <a:ext cx="10658475" cy="33813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4C6CD5B-E847-4E7E-8F10-67CE92CCAB3C}"/>
              </a:ext>
            </a:extLst>
          </p:cNvPr>
          <p:cNvSpPr txBox="1"/>
          <p:nvPr/>
        </p:nvSpPr>
        <p:spPr>
          <a:xfrm>
            <a:off x="1047946" y="1217948"/>
            <a:ext cx="4355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Code Search – </a:t>
            </a:r>
            <a:r>
              <a:rPr lang="en-US" altLang="zh-CN" sz="2400" dirty="0" err="1"/>
              <a:t>CodeSearchNet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54B7C6-9323-45BE-80A8-3007B9B1B768}"/>
              </a:ext>
            </a:extLst>
          </p:cNvPr>
          <p:cNvSpPr txBox="1"/>
          <p:nvPr/>
        </p:nvSpPr>
        <p:spPr>
          <a:xfrm>
            <a:off x="3048785" y="5358511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/>
              <a:t>RoBERTa</a:t>
            </a:r>
            <a:r>
              <a:rPr lang="en-US" altLang="zh-CN" sz="2000" dirty="0"/>
              <a:t> (code) is pre-trained only on code.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41071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398</Words>
  <Application>Microsoft Office PowerPoint</Application>
  <PresentationFormat>宽屏</PresentationFormat>
  <Paragraphs>70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16</cp:revision>
  <dcterms:created xsi:type="dcterms:W3CDTF">2020-12-07T10:21:11Z</dcterms:created>
  <dcterms:modified xsi:type="dcterms:W3CDTF">2020-12-08T12:15:42Z</dcterms:modified>
</cp:coreProperties>
</file>