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D292805-EBAA-494C-A267-221881851E41}">
          <p14:sldIdLst>
            <p14:sldId id="256"/>
            <p14:sldId id="257"/>
            <p14:sldId id="258"/>
            <p14:sldId id="259"/>
            <p14:sldId id="260"/>
            <p14:sldId id="261"/>
            <p14:sldId id="262"/>
            <p14:sldId id="263"/>
            <p14:sldId id="269"/>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934" autoAdjust="0"/>
  </p:normalViewPr>
  <p:slideViewPr>
    <p:cSldViewPr snapToGrid="0">
      <p:cViewPr varScale="1">
        <p:scale>
          <a:sx n="96" d="100"/>
          <a:sy n="96" d="100"/>
        </p:scale>
        <p:origin x="6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44371-77F3-46D9-B087-5DF77E7379B4}" type="datetimeFigureOut">
              <a:rPr lang="zh-CN" altLang="en-US" smtClean="0"/>
              <a:t>2023/2/13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4B69-7573-47B4-9401-99AC1F8FAF78}" type="slidenum">
              <a:rPr lang="zh-CN" altLang="en-US" smtClean="0"/>
              <a:t>‹#›</a:t>
            </a:fld>
            <a:endParaRPr lang="zh-CN" altLang="en-US"/>
          </a:p>
        </p:txBody>
      </p:sp>
    </p:spTree>
    <p:extLst>
      <p:ext uri="{BB962C8B-B14F-4D97-AF65-F5344CB8AC3E}">
        <p14:creationId xmlns:p14="http://schemas.microsoft.com/office/powerpoint/2010/main" val="122301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对比学习对代码上的大规模预训练是有效的</a:t>
            </a:r>
            <a:endParaRPr lang="en-US" altLang="zh-CN" dirty="0"/>
          </a:p>
          <a:p>
            <a:r>
              <a:rPr lang="zh-CN" altLang="en-US" dirty="0"/>
              <a:t>通常做法是拉近正样本对之间的距离，然后拉远负样本之间的距离</a:t>
            </a:r>
            <a:endParaRPr lang="en-US" altLang="zh-CN" dirty="0"/>
          </a:p>
          <a:p>
            <a:r>
              <a:rPr lang="zh-CN" altLang="en-US" dirty="0"/>
              <a:t>所以关键就是怎么设计正负样本对</a:t>
            </a:r>
            <a:endParaRPr lang="en-US" altLang="zh-CN" dirty="0"/>
          </a:p>
          <a:p>
            <a:r>
              <a:rPr lang="zh-CN" altLang="en-US" dirty="0"/>
              <a:t>对于正样本对来说，以往的方法主要是通过代码转换等方式来获得正样本对</a:t>
            </a:r>
            <a:endParaRPr lang="en-US" altLang="zh-CN" dirty="0"/>
          </a:p>
          <a:p>
            <a:r>
              <a:rPr lang="zh-CN" altLang="en-US" dirty="0"/>
              <a:t>比如果变量重命名或者是死代码插入</a:t>
            </a:r>
            <a:endParaRPr lang="en-US" altLang="zh-CN" dirty="0"/>
          </a:p>
          <a:p>
            <a:r>
              <a:rPr lang="zh-CN" altLang="en-US" dirty="0"/>
              <a:t>作者认为，这些方法通常会生成出和原始代码高度结构相似的代码，所以就会导致模型仅能从表面上的结构学习而不是学习实质上的代码语义</a:t>
            </a:r>
            <a:endParaRPr lang="en-US" altLang="zh-CN" dirty="0"/>
          </a:p>
          <a:p>
            <a:r>
              <a:rPr lang="zh-CN" altLang="en-US" dirty="0"/>
              <a:t>对于负样本来说，以往的做法</a:t>
            </a:r>
            <a:r>
              <a:rPr lang="en-US" altLang="zh-CN" dirty="0"/>
              <a:t>·</a:t>
            </a:r>
            <a:r>
              <a:rPr lang="zh-CN" altLang="en-US" dirty="0"/>
              <a:t>通常是随机选取不同的代码作为负样本，</a:t>
            </a:r>
            <a:endParaRPr lang="en-US" altLang="zh-CN" dirty="0"/>
          </a:p>
          <a:p>
            <a:r>
              <a:rPr lang="zh-CN" altLang="en-US" dirty="0"/>
              <a:t>作者认为，代码语料库里的不同代码之间可能存在相似性，所以在训练时把所有与当前代码不同的样本均视作一样的负样本标签是不合理的</a:t>
            </a:r>
            <a:endParaRPr lang="en-US" altLang="zh-CN"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2</a:t>
            </a:fld>
            <a:endParaRPr lang="zh-CN" altLang="en-US"/>
          </a:p>
        </p:txBody>
      </p:sp>
    </p:spTree>
    <p:extLst>
      <p:ext uri="{BB962C8B-B14F-4D97-AF65-F5344CB8AC3E}">
        <p14:creationId xmlns:p14="http://schemas.microsoft.com/office/powerpoint/2010/main" val="3318455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然后消融实验部分</a:t>
            </a:r>
            <a:endParaRPr lang="en-US" altLang="zh-CN" dirty="0"/>
          </a:p>
          <a:p>
            <a:r>
              <a:rPr lang="zh-CN" altLang="en-US" dirty="0"/>
              <a:t>第一个实验是对各个组件的效果进行评估，然后是在</a:t>
            </a:r>
            <a:r>
              <a:rPr lang="en-US" altLang="zh-CN" dirty="0" err="1"/>
              <a:t>codesearchnet</a:t>
            </a:r>
            <a:r>
              <a:rPr lang="zh-CN" altLang="en-US" dirty="0"/>
              <a:t>数据集上进行的实验</a:t>
            </a:r>
            <a:endParaRPr lang="en-US" altLang="zh-CN" dirty="0"/>
          </a:p>
          <a:p>
            <a:endParaRPr lang="en-US" altLang="zh-CN" dirty="0"/>
          </a:p>
          <a:p>
            <a:r>
              <a:rPr lang="zh-CN" altLang="en-US" dirty="0"/>
              <a:t>然后这个工作是使用了</a:t>
            </a:r>
            <a:r>
              <a:rPr lang="en-US" altLang="zh-CN" dirty="0" err="1"/>
              <a:t>unixcoder</a:t>
            </a:r>
            <a:r>
              <a:rPr lang="zh-CN" altLang="en-US" dirty="0"/>
              <a:t>进行参数初始化的，所以这里边的</a:t>
            </a:r>
            <a:r>
              <a:rPr lang="en-US" altLang="zh-CN" dirty="0"/>
              <a:t>baseline</a:t>
            </a:r>
            <a:r>
              <a:rPr lang="zh-CN" altLang="en-US" dirty="0"/>
              <a:t>就是</a:t>
            </a:r>
            <a:r>
              <a:rPr lang="en-US" altLang="zh-CN" dirty="0" err="1"/>
              <a:t>unixcoder</a:t>
            </a:r>
            <a:r>
              <a:rPr lang="zh-CN" altLang="en-US" dirty="0"/>
              <a:t>的结果</a:t>
            </a:r>
            <a:endParaRPr lang="en-US" altLang="zh-CN" dirty="0"/>
          </a:p>
          <a:p>
            <a:endParaRPr lang="en-US" altLang="zh-CN" dirty="0"/>
          </a:p>
          <a:p>
            <a:r>
              <a:rPr lang="zh-CN" altLang="en-US" dirty="0"/>
              <a:t>然后第二行指的是在</a:t>
            </a:r>
            <a:r>
              <a:rPr lang="en-US" altLang="zh-CN" dirty="0" err="1"/>
              <a:t>unxicoder</a:t>
            </a:r>
            <a:r>
              <a:rPr lang="zh-CN" altLang="en-US" dirty="0"/>
              <a:t>基础上使用了基于变量重命名和死代码插入的对比学习训练方法的结果</a:t>
            </a:r>
            <a:endParaRPr lang="en-US" altLang="zh-CN" dirty="0"/>
          </a:p>
          <a:p>
            <a:r>
              <a:rPr lang="zh-CN" altLang="en-US" dirty="0"/>
              <a:t>然后可以发现这种正样本构建方法是比不过本文作者提出的通过抽取子树构建正样本的方法</a:t>
            </a:r>
            <a:endParaRPr lang="en-US" altLang="zh-CN" dirty="0"/>
          </a:p>
          <a:p>
            <a:endParaRPr lang="en-US" altLang="zh-CN" dirty="0"/>
          </a:p>
          <a:p>
            <a:r>
              <a:rPr lang="zh-CN" altLang="en-US" dirty="0"/>
              <a:t>然后进一步作者又加上了</a:t>
            </a:r>
            <a:r>
              <a:rPr lang="en-US" altLang="zh-CN" dirty="0"/>
              <a:t>code comment</a:t>
            </a:r>
            <a:r>
              <a:rPr lang="zh-CN" altLang="en-US" dirty="0"/>
              <a:t>的正样本设计，以及软标签的训练方法，基本上都是有效果的</a:t>
            </a:r>
            <a:endParaRPr lang="en-US" altLang="zh-CN"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11</a:t>
            </a:fld>
            <a:endParaRPr lang="zh-CN" altLang="en-US"/>
          </a:p>
        </p:txBody>
      </p:sp>
    </p:spTree>
    <p:extLst>
      <p:ext uri="{BB962C8B-B14F-4D97-AF65-F5344CB8AC3E}">
        <p14:creationId xmlns:p14="http://schemas.microsoft.com/office/powerpoint/2010/main" val="418828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然后第二个消融实验进一步对通过子树构建正样本的方法进行分析</a:t>
            </a:r>
            <a:endParaRPr lang="en-US" altLang="zh-CN" dirty="0"/>
          </a:p>
          <a:p>
            <a:endParaRPr lang="en-US" altLang="zh-CN" dirty="0"/>
          </a:p>
          <a:p>
            <a:r>
              <a:rPr lang="zh-CN" altLang="en-US" dirty="0"/>
              <a:t>作者比较了两个其他的正样本方案，</a:t>
            </a:r>
            <a:endParaRPr lang="en-US" altLang="zh-CN" dirty="0"/>
          </a:p>
          <a:p>
            <a:r>
              <a:rPr lang="zh-CN" altLang="en-US" dirty="0"/>
              <a:t>其中第一个策略是随机选取一个</a:t>
            </a:r>
            <a:r>
              <a:rPr lang="en-US" altLang="zh-CN" dirty="0"/>
              <a:t>span</a:t>
            </a:r>
            <a:r>
              <a:rPr lang="zh-CN" altLang="en-US" dirty="0"/>
              <a:t>作为剩余代码的正样本</a:t>
            </a:r>
            <a:endParaRPr lang="en-US" altLang="zh-CN" dirty="0"/>
          </a:p>
          <a:p>
            <a:r>
              <a:rPr lang="zh-CN" altLang="en-US" dirty="0"/>
              <a:t>然后第二个策略是随机选取一段连续的代码行作为正样本</a:t>
            </a:r>
            <a:endParaRPr lang="en-US" altLang="zh-CN" dirty="0"/>
          </a:p>
          <a:p>
            <a:r>
              <a:rPr lang="zh-CN" altLang="en-US" dirty="0"/>
              <a:t>所以这两个分别是从</a:t>
            </a:r>
            <a:r>
              <a:rPr lang="en-US" altLang="zh-CN" dirty="0"/>
              <a:t>token</a:t>
            </a:r>
            <a:r>
              <a:rPr lang="zh-CN" altLang="en-US" dirty="0"/>
              <a:t>级别和行级别进行构建</a:t>
            </a:r>
            <a:endParaRPr lang="en-US" altLang="zh-CN" dirty="0"/>
          </a:p>
          <a:p>
            <a:endParaRPr lang="en-US" altLang="zh-CN" dirty="0"/>
          </a:p>
          <a:p>
            <a:r>
              <a:rPr lang="zh-CN" altLang="en-US" dirty="0"/>
              <a:t>然后实验发现，按照子树来切割的方式要比其他两种方案都要好</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12</a:t>
            </a:fld>
            <a:endParaRPr lang="zh-CN" altLang="en-US"/>
          </a:p>
        </p:txBody>
      </p:sp>
    </p:spTree>
    <p:extLst>
      <p:ext uri="{BB962C8B-B14F-4D97-AF65-F5344CB8AC3E}">
        <p14:creationId xmlns:p14="http://schemas.microsoft.com/office/powerpoint/2010/main" val="301915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然后接下来是</a:t>
            </a:r>
            <a:r>
              <a:rPr lang="en-US" altLang="zh-CN" dirty="0"/>
              <a:t>case study</a:t>
            </a:r>
          </a:p>
          <a:p>
            <a:r>
              <a:rPr lang="zh-CN" altLang="en-US" dirty="0"/>
              <a:t>左图展示的是给定</a:t>
            </a:r>
            <a:r>
              <a:rPr lang="en-US" altLang="zh-CN" dirty="0"/>
              <a:t>comment</a:t>
            </a:r>
            <a:r>
              <a:rPr lang="zh-CN" altLang="en-US" dirty="0"/>
              <a:t>，和一个正样本以及两个负样本之间的相似度打分</a:t>
            </a:r>
            <a:endParaRPr lang="en-US" altLang="zh-CN" dirty="0"/>
          </a:p>
          <a:p>
            <a:r>
              <a:rPr lang="zh-CN" altLang="en-US" dirty="0"/>
              <a:t>然后打分是使用判别器计算得来的</a:t>
            </a:r>
            <a:endParaRPr lang="en-US" altLang="zh-CN" dirty="0"/>
          </a:p>
          <a:p>
            <a:endParaRPr lang="en-US" altLang="zh-CN" dirty="0"/>
          </a:p>
          <a:p>
            <a:r>
              <a:rPr lang="zh-CN" altLang="en-US" dirty="0"/>
              <a:t>然后能够发现判别器能够给不同的样本，根据和</a:t>
            </a:r>
            <a:r>
              <a:rPr lang="en-US" altLang="zh-CN" dirty="0"/>
              <a:t>comment</a:t>
            </a:r>
            <a:r>
              <a:rPr lang="zh-CN" altLang="en-US" dirty="0"/>
              <a:t>的相似关系打上合理的分数，</a:t>
            </a:r>
            <a:endParaRPr lang="en-US" altLang="zh-CN" dirty="0"/>
          </a:p>
          <a:p>
            <a:r>
              <a:rPr lang="zh-CN" altLang="en-US" dirty="0"/>
              <a:t>也就是能够根据负样本的实际语义，区别的对待不同的负样本</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13</a:t>
            </a:fld>
            <a:endParaRPr lang="zh-CN" altLang="en-US"/>
          </a:p>
        </p:txBody>
      </p:sp>
    </p:spTree>
    <p:extLst>
      <p:ext uri="{BB962C8B-B14F-4D97-AF65-F5344CB8AC3E}">
        <p14:creationId xmlns:p14="http://schemas.microsoft.com/office/powerpoint/2010/main" val="328032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然后整个论文的内容就讲完了</a:t>
            </a:r>
            <a:endParaRPr lang="en-US" altLang="zh-CN" dirty="0"/>
          </a:p>
          <a:p>
            <a:r>
              <a:rPr lang="zh-CN" altLang="en-US" dirty="0"/>
              <a:t>总结一下就是分别针对正负样本，制定了不同的策略，然后来进行对比学习</a:t>
            </a:r>
            <a:endParaRPr lang="en-US" altLang="zh-CN" dirty="0"/>
          </a:p>
          <a:p>
            <a:r>
              <a:rPr lang="zh-CN" altLang="en-US" dirty="0"/>
              <a:t>正样本使用</a:t>
            </a:r>
            <a:r>
              <a:rPr lang="en-US" altLang="zh-CN" dirty="0"/>
              <a:t>comment</a:t>
            </a:r>
            <a:r>
              <a:rPr lang="zh-CN" altLang="en-US" dirty="0"/>
              <a:t>和</a:t>
            </a:r>
            <a:r>
              <a:rPr lang="en-US" altLang="zh-CN" dirty="0" err="1"/>
              <a:t>ast</a:t>
            </a:r>
            <a:r>
              <a:rPr lang="zh-CN" altLang="en-US" dirty="0"/>
              <a:t>子树构建</a:t>
            </a:r>
            <a:endParaRPr lang="en-US" altLang="zh-CN" dirty="0"/>
          </a:p>
          <a:p>
            <a:r>
              <a:rPr lang="zh-CN" altLang="en-US" dirty="0"/>
              <a:t>然后负样本使用软标签学习框架来对不同的负样本进行打分，然后进行学习</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14</a:t>
            </a:fld>
            <a:endParaRPr lang="zh-CN" altLang="en-US"/>
          </a:p>
        </p:txBody>
      </p:sp>
    </p:spTree>
    <p:extLst>
      <p:ext uri="{BB962C8B-B14F-4D97-AF65-F5344CB8AC3E}">
        <p14:creationId xmlns:p14="http://schemas.microsoft.com/office/powerpoint/2010/main" val="3098396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针对这些问题，作者提出了</a:t>
            </a:r>
            <a:r>
              <a:rPr lang="en-US" altLang="zh-CN" dirty="0" err="1"/>
              <a:t>scoder</a:t>
            </a:r>
            <a:r>
              <a:rPr lang="zh-CN" altLang="en-US" dirty="0"/>
              <a:t>模型</a:t>
            </a:r>
            <a:endParaRPr lang="en-US" altLang="zh-CN" dirty="0"/>
          </a:p>
          <a:p>
            <a:r>
              <a:rPr lang="zh-CN" altLang="en-US" dirty="0"/>
              <a:t>主要分为两个部分，分别针对正样本和负样本对的构建</a:t>
            </a:r>
            <a:endParaRPr lang="en-US" altLang="zh-CN" dirty="0"/>
          </a:p>
          <a:p>
            <a:r>
              <a:rPr lang="zh-CN" altLang="en-US" dirty="0"/>
              <a:t>在构建正样本时，作者提出使用</a:t>
            </a:r>
            <a:r>
              <a:rPr lang="en-US" altLang="zh-CN" dirty="0"/>
              <a:t>comment</a:t>
            </a:r>
            <a:r>
              <a:rPr lang="zh-CN" altLang="en-US" dirty="0"/>
              <a:t>和</a:t>
            </a:r>
            <a:r>
              <a:rPr lang="en-US" altLang="zh-CN" dirty="0" err="1"/>
              <a:t>ast</a:t>
            </a:r>
            <a:r>
              <a:rPr lang="zh-CN" altLang="en-US" dirty="0"/>
              <a:t>子树来进行构建的方法</a:t>
            </a:r>
            <a:endParaRPr lang="en-US" altLang="zh-CN" dirty="0"/>
          </a:p>
          <a:p>
            <a:r>
              <a:rPr lang="zh-CN" altLang="en-US" dirty="0"/>
              <a:t>对于负样本，作者提出软标签对比学习框架，这个框架可以计算出当前样本和不同负样本之间的相关分数，然后使用这个分数来作为软标签来训练对比学习</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3</a:t>
            </a:fld>
            <a:endParaRPr lang="zh-CN" altLang="en-US"/>
          </a:p>
        </p:txBody>
      </p:sp>
    </p:spTree>
    <p:extLst>
      <p:ext uri="{BB962C8B-B14F-4D97-AF65-F5344CB8AC3E}">
        <p14:creationId xmlns:p14="http://schemas.microsoft.com/office/powerpoint/2010/main" val="8140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作者在构建正样本首先选用代码和代码对应的注释来做为正样本对</a:t>
            </a:r>
            <a:endParaRPr lang="en-US" altLang="zh-CN" dirty="0"/>
          </a:p>
          <a:p>
            <a:r>
              <a:rPr lang="zh-CN" altLang="en-US" dirty="0"/>
              <a:t>然后又提出了</a:t>
            </a:r>
            <a:r>
              <a:rPr lang="en-US" altLang="zh-CN" dirty="0" err="1"/>
              <a:t>ast</a:t>
            </a:r>
            <a:r>
              <a:rPr lang="zh-CN" altLang="en-US" dirty="0"/>
              <a:t>子树的抽取方法，</a:t>
            </a:r>
            <a:endParaRPr lang="en-US" altLang="zh-CN" dirty="0"/>
          </a:p>
          <a:p>
            <a:r>
              <a:rPr lang="zh-CN" altLang="en-US" dirty="0"/>
              <a:t>针对代码的</a:t>
            </a:r>
            <a:r>
              <a:rPr lang="en-US" altLang="zh-CN" dirty="0" err="1"/>
              <a:t>ast</a:t>
            </a:r>
            <a:r>
              <a:rPr lang="zh-CN" altLang="en-US" dirty="0"/>
              <a:t>，作者随机选取了其中的一个子树，然后取出这个子树所对应的代码片段，然后将这段代码和剩余代码作为一对正样本</a:t>
            </a:r>
            <a:endParaRPr lang="en-US" altLang="zh-CN" dirty="0"/>
          </a:p>
          <a:p>
            <a:r>
              <a:rPr lang="zh-CN" altLang="en-US" dirty="0"/>
              <a:t>作者认为这种构建方式和之前一些工作提出的代码转换方式不同，正样本对之间的结构是完全不同的，因为他们属于代码的不同部分，</a:t>
            </a:r>
            <a:endParaRPr lang="en-US" altLang="zh-CN" dirty="0"/>
          </a:p>
          <a:p>
            <a:r>
              <a:rPr lang="zh-CN" altLang="en-US" dirty="0"/>
              <a:t>于此同时，正样本对之间又是逻辑相关的。</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4</a:t>
            </a:fld>
            <a:endParaRPr lang="zh-CN" altLang="en-US"/>
          </a:p>
        </p:txBody>
      </p:sp>
    </p:spTree>
    <p:extLst>
      <p:ext uri="{BB962C8B-B14F-4D97-AF65-F5344CB8AC3E}">
        <p14:creationId xmlns:p14="http://schemas.microsoft.com/office/powerpoint/2010/main" val="218736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随后作者设计了软标签的对比学习框架，主要有三个模块</a:t>
            </a:r>
            <a:endParaRPr lang="en-US" altLang="zh-CN" dirty="0"/>
          </a:p>
          <a:p>
            <a:r>
              <a:rPr lang="zh-CN" altLang="en-US" dirty="0"/>
              <a:t>分别是一个对偶的编码器，两个判别器，</a:t>
            </a:r>
            <a:endParaRPr lang="en-US" altLang="zh-CN" dirty="0"/>
          </a:p>
          <a:p>
            <a:r>
              <a:rPr lang="zh-CN" altLang="en-US" dirty="0"/>
              <a:t>这里边设计了两个判别器，主要是为了应对两种不同的正样本构建方法，也就是代码片段和对应注释，以及代码和部分子树对应的代码片段</a:t>
            </a:r>
            <a:endParaRPr lang="en-US" altLang="zh-CN" dirty="0"/>
          </a:p>
          <a:p>
            <a:r>
              <a:rPr lang="zh-CN" altLang="en-US" dirty="0"/>
              <a:t>三个模块都是基于</a:t>
            </a:r>
            <a:r>
              <a:rPr lang="en-US" altLang="zh-CN" dirty="0"/>
              <a:t>transformer</a:t>
            </a:r>
            <a:r>
              <a:rPr lang="zh-CN" altLang="en-US" dirty="0"/>
              <a:t>的</a:t>
            </a:r>
            <a:r>
              <a:rPr lang="en-US" altLang="zh-CN" dirty="0"/>
              <a:t>encoder</a:t>
            </a:r>
            <a:r>
              <a:rPr lang="zh-CN" altLang="en-US" dirty="0"/>
              <a:t>部分构建的，然后使用</a:t>
            </a:r>
            <a:r>
              <a:rPr lang="en-US" altLang="zh-CN" dirty="0" err="1"/>
              <a:t>meanpooling</a:t>
            </a:r>
            <a:r>
              <a:rPr lang="zh-CN" altLang="en-US" dirty="0"/>
              <a:t>获取向量表示</a:t>
            </a:r>
            <a:endParaRPr lang="en-US" altLang="zh-CN" dirty="0"/>
          </a:p>
          <a:p>
            <a:r>
              <a:rPr lang="zh-CN" altLang="en-US" dirty="0"/>
              <a:t>这些</a:t>
            </a:r>
            <a:r>
              <a:rPr lang="en-US" altLang="zh-CN" dirty="0"/>
              <a:t>transformer encoder</a:t>
            </a:r>
            <a:r>
              <a:rPr lang="zh-CN" altLang="en-US" dirty="0"/>
              <a:t>都是使用了</a:t>
            </a:r>
            <a:r>
              <a:rPr lang="en-US" altLang="zh-CN" dirty="0" err="1"/>
              <a:t>unixcoder</a:t>
            </a:r>
            <a:r>
              <a:rPr lang="zh-CN" altLang="en-US" dirty="0"/>
              <a:t>的参数进行初始化的</a:t>
            </a:r>
            <a:endParaRPr lang="en-US" altLang="zh-CN" dirty="0"/>
          </a:p>
          <a:p>
            <a:r>
              <a:rPr lang="zh-CN" altLang="en-US" dirty="0"/>
              <a:t>其次作者对对偶的编码器进行了</a:t>
            </a:r>
            <a:r>
              <a:rPr lang="en-US" altLang="zh-CN" dirty="0"/>
              <a:t>warmup</a:t>
            </a:r>
            <a:r>
              <a:rPr lang="zh-CN" altLang="en-US" dirty="0"/>
              <a:t>的对比学习训练，那么这个部分的训练策略是比较简单的，正样本对还是上文提到的两种构建方法，但是负样本仍然是一个</a:t>
            </a:r>
            <a:r>
              <a:rPr lang="en-US" altLang="zh-CN" dirty="0"/>
              <a:t>batch</a:t>
            </a:r>
            <a:r>
              <a:rPr lang="zh-CN" altLang="en-US" dirty="0"/>
              <a:t>里其他样本来训练</a:t>
            </a:r>
            <a:endParaRPr lang="en-US" altLang="zh-CN" dirty="0"/>
          </a:p>
          <a:p>
            <a:r>
              <a:rPr lang="zh-CN" altLang="en-US" dirty="0"/>
              <a:t>那么这个是初始化部分</a:t>
            </a:r>
            <a:endParaRPr lang="en-US" altLang="zh-CN"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5</a:t>
            </a:fld>
            <a:endParaRPr lang="zh-CN" altLang="en-US"/>
          </a:p>
        </p:txBody>
      </p:sp>
    </p:spTree>
    <p:extLst>
      <p:ext uri="{BB962C8B-B14F-4D97-AF65-F5344CB8AC3E}">
        <p14:creationId xmlns:p14="http://schemas.microsoft.com/office/powerpoint/2010/main" val="3133960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随后，作者迭代式的分别进行两个训练步骤</a:t>
            </a:r>
            <a:endParaRPr lang="en-US" altLang="zh-CN" dirty="0"/>
          </a:p>
          <a:p>
            <a:r>
              <a:rPr lang="zh-CN" altLang="en-US" dirty="0"/>
              <a:t>其中第一个步骤是针对当前样本，使用对偶编码器获得较难的负样本对，然后使用这些比较难的负样本来对判别器进行训练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这里的</a:t>
            </a:r>
            <a:r>
              <a:rPr lang="en-US" altLang="zh-CN" dirty="0"/>
              <a:t>hard negative</a:t>
            </a:r>
            <a:r>
              <a:rPr lang="zh-CN" altLang="en-US" dirty="0"/>
              <a:t>指的是相对难以区分的样本，使用这些样本进行对比学习就能够提升模型的区分和理解能力</a:t>
            </a:r>
            <a:endParaRPr lang="en-US" altLang="zh-CN" dirty="0"/>
          </a:p>
          <a:p>
            <a:endParaRPr lang="en-US" altLang="zh-CN" dirty="0"/>
          </a:p>
          <a:p>
            <a:endParaRPr lang="en-US" altLang="zh-CN" dirty="0"/>
          </a:p>
          <a:p>
            <a:r>
              <a:rPr lang="zh-CN" altLang="en-US" dirty="0"/>
              <a:t>随后作者使用判别器计算当前样本和负样本之间的相关分数，然后使用这个相关分数指导对偶编码器的训练</a:t>
            </a:r>
            <a:endParaRPr lang="en-US" altLang="zh-CN" dirty="0"/>
          </a:p>
          <a:p>
            <a:endParaRPr lang="en-US" altLang="zh-CN" dirty="0"/>
          </a:p>
          <a:p>
            <a:r>
              <a:rPr lang="zh-CN" altLang="en-US" dirty="0"/>
              <a:t>那么通过这样的训练方式，对偶的编码器就能够产生出更难得负样本来要求模型区分，然后判别器也能提供更好的反馈来改善对偶的编码器</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6</a:t>
            </a:fld>
            <a:endParaRPr lang="zh-CN" altLang="en-US"/>
          </a:p>
        </p:txBody>
      </p:sp>
    </p:spTree>
    <p:extLst>
      <p:ext uri="{BB962C8B-B14F-4D97-AF65-F5344CB8AC3E}">
        <p14:creationId xmlns:p14="http://schemas.microsoft.com/office/powerpoint/2010/main" val="2836076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首先第一部分，作者选择负样本时，选取了非正样本且同时在向量空间与给定样本接近的样本作为负样本的候选集</a:t>
            </a:r>
            <a:endParaRPr lang="en-US" altLang="zh-CN" dirty="0"/>
          </a:p>
          <a:p>
            <a:r>
              <a:rPr lang="zh-CN" altLang="en-US" dirty="0"/>
              <a:t>在具体实现时，作者使用对偶编码器计算距离，然后选取</a:t>
            </a:r>
            <a:r>
              <a:rPr lang="en-US" altLang="zh-CN" dirty="0" err="1"/>
              <a:t>topk</a:t>
            </a:r>
            <a:r>
              <a:rPr lang="zh-CN" altLang="en-US" dirty="0"/>
              <a:t>个与</a:t>
            </a:r>
            <a:r>
              <a:rPr lang="en-US" altLang="zh-CN" dirty="0"/>
              <a:t>x</a:t>
            </a:r>
            <a:r>
              <a:rPr lang="zh-CN" altLang="en-US" dirty="0"/>
              <a:t>最接近的样本，然后从这些样本中随机采样然后构成负样本集合</a:t>
            </a:r>
            <a:endParaRPr lang="en-US" altLang="zh-CN" dirty="0"/>
          </a:p>
          <a:p>
            <a:r>
              <a:rPr lang="zh-CN" altLang="en-US" dirty="0"/>
              <a:t>然后在得到这些负样本之后，然后再加上构建出来的正样本，使用对比学习的</a:t>
            </a:r>
            <a:r>
              <a:rPr lang="en-US" altLang="zh-CN" dirty="0"/>
              <a:t>loss</a:t>
            </a:r>
            <a:r>
              <a:rPr lang="zh-CN" altLang="en-US" dirty="0"/>
              <a:t>对判别器进行训练</a:t>
            </a:r>
            <a:endParaRPr lang="en-US" altLang="zh-CN" dirty="0"/>
          </a:p>
          <a:p>
            <a:endParaRPr lang="en-US" altLang="zh-CN" dirty="0"/>
          </a:p>
          <a:p>
            <a:r>
              <a:rPr lang="zh-CN" altLang="en-US" dirty="0"/>
              <a:t>然后训练的时候，这里边因为有两种正样本设置方案，所以分别对两个判别器进行训练</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7</a:t>
            </a:fld>
            <a:endParaRPr lang="zh-CN" altLang="en-US"/>
          </a:p>
        </p:txBody>
      </p:sp>
    </p:spTree>
    <p:extLst>
      <p:ext uri="{BB962C8B-B14F-4D97-AF65-F5344CB8AC3E}">
        <p14:creationId xmlns:p14="http://schemas.microsoft.com/office/powerpoint/2010/main" val="407374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那么在此之后，作者使用上一步训练后的判别器，对负样本对的集合进行打分，然后使用这个分值对对偶编码器进行更新</a:t>
            </a:r>
            <a:endParaRPr lang="en-US" altLang="zh-CN" dirty="0"/>
          </a:p>
          <a:p>
            <a:r>
              <a:rPr lang="zh-CN" altLang="en-US" dirty="0"/>
              <a:t>这里边使用了两个</a:t>
            </a:r>
            <a:r>
              <a:rPr lang="en-US" altLang="zh-CN" dirty="0"/>
              <a:t>loss</a:t>
            </a:r>
            <a:r>
              <a:rPr lang="zh-CN" altLang="en-US" dirty="0"/>
              <a:t>，</a:t>
            </a:r>
            <a:endParaRPr lang="en-US" altLang="zh-CN" dirty="0"/>
          </a:p>
          <a:p>
            <a:endParaRPr lang="en-US" altLang="zh-CN" dirty="0"/>
          </a:p>
          <a:p>
            <a:r>
              <a:rPr lang="zh-CN" altLang="en-US" dirty="0"/>
              <a:t>首先看第一个</a:t>
            </a:r>
            <a:r>
              <a:rPr lang="en-US" altLang="zh-CN" dirty="0"/>
              <a:t>loss</a:t>
            </a:r>
            <a:r>
              <a:rPr lang="zh-CN" altLang="en-US" dirty="0"/>
              <a:t>，这里边主要有两个部分，分别是前边的</a:t>
            </a:r>
            <a:r>
              <a:rPr lang="en-US" altLang="zh-CN" dirty="0"/>
              <a:t>w</a:t>
            </a:r>
            <a:r>
              <a:rPr lang="zh-CN" altLang="en-US" dirty="0"/>
              <a:t>权重以及后边的</a:t>
            </a:r>
            <a:r>
              <a:rPr lang="en-US" altLang="zh-CN" dirty="0" err="1"/>
              <a:t>logptheta</a:t>
            </a:r>
            <a:endParaRPr lang="en-US" altLang="zh-CN" dirty="0"/>
          </a:p>
          <a:p>
            <a:r>
              <a:rPr lang="zh-CN" altLang="en-US" dirty="0"/>
              <a:t>首先这里的</a:t>
            </a:r>
            <a:r>
              <a:rPr lang="en-US" altLang="zh-CN" dirty="0"/>
              <a:t>p theta</a:t>
            </a:r>
            <a:r>
              <a:rPr lang="zh-CN" altLang="en-US" dirty="0"/>
              <a:t>衡量了</a:t>
            </a:r>
            <a:r>
              <a:rPr lang="en-US" altLang="zh-CN" dirty="0"/>
              <a:t>x-</a:t>
            </a:r>
            <a:r>
              <a:rPr lang="zh-CN" altLang="en-US" dirty="0"/>
              <a:t>和</a:t>
            </a:r>
            <a:r>
              <a:rPr lang="en-US" altLang="zh-CN" dirty="0"/>
              <a:t>x</a:t>
            </a:r>
            <a:r>
              <a:rPr lang="zh-CN" altLang="en-US" dirty="0"/>
              <a:t>的相似度，这个部分的具体计算是在整个负样本集合上做</a:t>
            </a:r>
            <a:r>
              <a:rPr lang="en-US" altLang="zh-CN" dirty="0" err="1"/>
              <a:t>softmax</a:t>
            </a:r>
            <a:r>
              <a:rPr lang="zh-CN" altLang="en-US" dirty="0"/>
              <a:t>概率 </a:t>
            </a:r>
            <a:endParaRPr lang="en-US" altLang="zh-CN" dirty="0"/>
          </a:p>
          <a:p>
            <a:r>
              <a:rPr lang="zh-CN" altLang="en-US" dirty="0"/>
              <a:t>那么这个部分是使用</a:t>
            </a:r>
            <a:r>
              <a:rPr lang="en-US" altLang="zh-CN" dirty="0"/>
              <a:t>dual encoder</a:t>
            </a:r>
            <a:r>
              <a:rPr lang="zh-CN" altLang="en-US" dirty="0"/>
              <a:t>计算出来的</a:t>
            </a:r>
            <a:endParaRPr lang="en-US" altLang="zh-CN" dirty="0"/>
          </a:p>
          <a:p>
            <a:endParaRPr lang="en-US" altLang="zh-CN" dirty="0"/>
          </a:p>
          <a:p>
            <a:r>
              <a:rPr lang="zh-CN" altLang="en-US" dirty="0"/>
              <a:t>那么</a:t>
            </a:r>
            <a:r>
              <a:rPr lang="en-US" altLang="zh-CN" dirty="0"/>
              <a:t>w</a:t>
            </a:r>
            <a:r>
              <a:rPr lang="zh-CN" altLang="en-US" dirty="0"/>
              <a:t>则是在给定</a:t>
            </a:r>
            <a:r>
              <a:rPr lang="en-US" altLang="zh-CN" dirty="0"/>
              <a:t>x</a:t>
            </a:r>
            <a:r>
              <a:rPr lang="zh-CN" altLang="en-US" dirty="0"/>
              <a:t>时，在</a:t>
            </a:r>
            <a:r>
              <a:rPr lang="en-US" altLang="zh-CN" dirty="0"/>
              <a:t>x</a:t>
            </a:r>
            <a:r>
              <a:rPr lang="zh-CN" altLang="en-US" dirty="0"/>
              <a:t>分别和正负样本之间的距离上做</a:t>
            </a:r>
            <a:r>
              <a:rPr lang="en-US" altLang="zh-CN" dirty="0" err="1"/>
              <a:t>softmax</a:t>
            </a:r>
            <a:r>
              <a:rPr lang="zh-CN" altLang="en-US" dirty="0"/>
              <a:t>然后求概率，</a:t>
            </a:r>
            <a:endParaRPr lang="en-US" altLang="zh-CN" dirty="0"/>
          </a:p>
          <a:p>
            <a:endParaRPr lang="en-US" altLang="zh-CN" dirty="0"/>
          </a:p>
          <a:p>
            <a:r>
              <a:rPr lang="zh-CN" altLang="en-US" dirty="0"/>
              <a:t>所以我们可以分析以下</a:t>
            </a:r>
            <a:r>
              <a:rPr lang="en-US" altLang="zh-CN" dirty="0" err="1"/>
              <a:t>wx</a:t>
            </a:r>
            <a:r>
              <a:rPr lang="zh-CN" altLang="en-US" dirty="0"/>
              <a:t>的性质</a:t>
            </a:r>
            <a:endParaRPr lang="en-US" altLang="zh-CN" dirty="0"/>
          </a:p>
          <a:p>
            <a:r>
              <a:rPr lang="zh-CN" altLang="en-US" dirty="0"/>
              <a:t>首先是它是一个正值来作为一个权重</a:t>
            </a:r>
            <a:endParaRPr lang="en-US" altLang="zh-CN" dirty="0"/>
          </a:p>
          <a:p>
            <a:r>
              <a:rPr lang="zh-CN" altLang="en-US" dirty="0"/>
              <a:t>然后的话，如果</a:t>
            </a:r>
            <a:r>
              <a:rPr lang="en-US" altLang="zh-CN" dirty="0"/>
              <a:t>x</a:t>
            </a:r>
            <a:r>
              <a:rPr lang="zh-CN" altLang="en-US" dirty="0"/>
              <a:t>和</a:t>
            </a:r>
            <a:r>
              <a:rPr lang="en-US" altLang="zh-CN" dirty="0"/>
              <a:t>x-</a:t>
            </a:r>
            <a:r>
              <a:rPr lang="zh-CN" altLang="en-US" dirty="0"/>
              <a:t>更接近，那么</a:t>
            </a:r>
            <a:r>
              <a:rPr lang="en-US" altLang="zh-CN" dirty="0"/>
              <a:t>w</a:t>
            </a:r>
            <a:r>
              <a:rPr lang="zh-CN" altLang="en-US" dirty="0"/>
              <a:t>就越大，如果</a:t>
            </a:r>
            <a:r>
              <a:rPr lang="en-US" altLang="zh-CN" dirty="0"/>
              <a:t>x</a:t>
            </a:r>
            <a:r>
              <a:rPr lang="zh-CN" altLang="en-US" dirty="0"/>
              <a:t>和</a:t>
            </a:r>
            <a:r>
              <a:rPr lang="en-US" altLang="zh-CN" dirty="0"/>
              <a:t>x-</a:t>
            </a:r>
            <a:r>
              <a:rPr lang="zh-CN" altLang="en-US" dirty="0"/>
              <a:t>越不接近，那么</a:t>
            </a:r>
            <a:r>
              <a:rPr lang="en-US" altLang="zh-CN" dirty="0"/>
              <a:t>w</a:t>
            </a:r>
            <a:r>
              <a:rPr lang="zh-CN" altLang="en-US" dirty="0"/>
              <a:t>就越小</a:t>
            </a:r>
            <a:endParaRPr lang="en-US" altLang="zh-CN" dirty="0"/>
          </a:p>
          <a:p>
            <a:r>
              <a:rPr lang="zh-CN" altLang="en-US" dirty="0"/>
              <a:t>所以</a:t>
            </a:r>
            <a:r>
              <a:rPr lang="en-US" altLang="zh-CN" dirty="0"/>
              <a:t>W</a:t>
            </a:r>
            <a:r>
              <a:rPr lang="zh-CN" altLang="en-US" dirty="0"/>
              <a:t>其实也是可以看作是</a:t>
            </a:r>
            <a:r>
              <a:rPr lang="en-US" altLang="zh-CN" dirty="0"/>
              <a:t>x</a:t>
            </a:r>
            <a:r>
              <a:rPr lang="zh-CN" altLang="en-US" dirty="0"/>
              <a:t>和</a:t>
            </a:r>
            <a:r>
              <a:rPr lang="en-US" altLang="zh-CN" dirty="0"/>
              <a:t>x-</a:t>
            </a:r>
            <a:r>
              <a:rPr lang="zh-CN" altLang="en-US" dirty="0"/>
              <a:t>的相似度关系，只不过这个相似度关系是从判别器计算得来的</a:t>
            </a:r>
            <a:endParaRPr lang="en-US" altLang="zh-CN" dirty="0"/>
          </a:p>
          <a:p>
            <a:endParaRPr lang="en-US" altLang="zh-CN" dirty="0"/>
          </a:p>
          <a:p>
            <a:r>
              <a:rPr lang="zh-CN" altLang="en-US" dirty="0"/>
              <a:t>因此这个部分其实可以理解成 让 </a:t>
            </a:r>
            <a:r>
              <a:rPr lang="en-US" altLang="zh-CN" dirty="0" err="1"/>
              <a:t>dualencoder</a:t>
            </a:r>
            <a:r>
              <a:rPr lang="zh-CN" altLang="en-US" dirty="0"/>
              <a:t>模仿</a:t>
            </a:r>
            <a:r>
              <a:rPr lang="en-US" altLang="zh-CN" dirty="0" err="1"/>
              <a:t>discriinator</a:t>
            </a:r>
            <a:r>
              <a:rPr lang="zh-CN" altLang="en-US" dirty="0"/>
              <a:t>的预测</a:t>
            </a:r>
            <a:endParaRPr lang="en-US" altLang="zh-CN" dirty="0"/>
          </a:p>
          <a:p>
            <a:endParaRPr lang="en-US" altLang="zh-CN" dirty="0"/>
          </a:p>
          <a:p>
            <a:r>
              <a:rPr lang="zh-CN" altLang="en-US" dirty="0"/>
              <a:t>那么第二个</a:t>
            </a:r>
            <a:r>
              <a:rPr lang="en-US" altLang="zh-CN" dirty="0"/>
              <a:t>loss</a:t>
            </a:r>
            <a:r>
              <a:rPr lang="zh-CN" altLang="en-US" dirty="0"/>
              <a:t>是蒸馏损失，他的计算方式是给定一个样本，然后求它和所有正负样本之间的相似度，然后算概率分布</a:t>
            </a:r>
            <a:endParaRPr lang="en-US" altLang="zh-CN" dirty="0"/>
          </a:p>
          <a:p>
            <a:r>
              <a:rPr lang="zh-CN" altLang="en-US" dirty="0"/>
              <a:t>然后这个时候对偶编码器和判别器都有一个概率分布，然后使用</a:t>
            </a:r>
            <a:r>
              <a:rPr lang="en-US" altLang="zh-CN" dirty="0"/>
              <a:t>kl</a:t>
            </a:r>
            <a:r>
              <a:rPr lang="zh-CN" altLang="en-US" dirty="0"/>
              <a:t>散度让这两个分布拉近</a:t>
            </a:r>
            <a:endParaRPr lang="en-US" altLang="zh-CN" dirty="0"/>
          </a:p>
          <a:p>
            <a:endParaRPr lang="en-US" altLang="zh-CN" dirty="0"/>
          </a:p>
          <a:p>
            <a:r>
              <a:rPr lang="zh-CN" altLang="en-US" dirty="0"/>
              <a:t>所以其实这两个</a:t>
            </a:r>
            <a:r>
              <a:rPr lang="en-US" altLang="zh-CN" dirty="0"/>
              <a:t>loss</a:t>
            </a:r>
            <a:r>
              <a:rPr lang="zh-CN" altLang="en-US" dirty="0"/>
              <a:t>所起到的作用是相似的，都是使用判别器的反馈给对偶编码器提供软标签，然后让对偶编码器学习</a:t>
            </a:r>
            <a:endParaRPr lang="en-US" altLang="zh-CN" dirty="0"/>
          </a:p>
          <a:p>
            <a:endParaRPr lang="en-US" altLang="zh-CN" dirty="0"/>
          </a:p>
          <a:p>
            <a:r>
              <a:rPr lang="zh-CN" altLang="en-US" dirty="0"/>
              <a:t>那么这个过程结束之后，最终模型使用对偶编码器的</a:t>
            </a:r>
            <a:r>
              <a:rPr lang="en-US" altLang="zh-CN" dirty="0"/>
              <a:t>transformer encoder</a:t>
            </a:r>
            <a:r>
              <a:rPr lang="zh-CN" altLang="en-US" dirty="0"/>
              <a:t>来进行下游任务。</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8</a:t>
            </a:fld>
            <a:endParaRPr lang="zh-CN" altLang="en-US"/>
          </a:p>
        </p:txBody>
      </p:sp>
    </p:spTree>
    <p:extLst>
      <p:ext uri="{BB962C8B-B14F-4D97-AF65-F5344CB8AC3E}">
        <p14:creationId xmlns:p14="http://schemas.microsoft.com/office/powerpoint/2010/main" val="382843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那么这个就是整体的算法流程部分，</a:t>
            </a:r>
            <a:endParaRPr lang="en-US" altLang="zh-CN" dirty="0"/>
          </a:p>
          <a:p>
            <a:r>
              <a:rPr lang="en-US" altLang="zh-CN" dirty="0"/>
              <a:t>1-2</a:t>
            </a:r>
            <a:r>
              <a:rPr lang="zh-CN" altLang="en-US" dirty="0"/>
              <a:t>是初始化对偶编码器和判别器</a:t>
            </a:r>
            <a:endParaRPr lang="en-US" altLang="zh-CN" dirty="0"/>
          </a:p>
          <a:p>
            <a:r>
              <a:rPr lang="en-US" altLang="zh-CN" dirty="0"/>
              <a:t>3</a:t>
            </a:r>
            <a:r>
              <a:rPr lang="zh-CN" altLang="en-US" dirty="0"/>
              <a:t>是使用对偶编码器计算出</a:t>
            </a:r>
            <a:r>
              <a:rPr lang="en-US" altLang="zh-CN" dirty="0" err="1"/>
              <a:t>topk</a:t>
            </a:r>
            <a:r>
              <a:rPr lang="zh-CN" altLang="en-US" dirty="0"/>
              <a:t>个样本，来作为候选的负样本集</a:t>
            </a:r>
            <a:endParaRPr lang="en-US" altLang="zh-CN" dirty="0"/>
          </a:p>
          <a:p>
            <a:endParaRPr lang="en-US" altLang="zh-CN" dirty="0"/>
          </a:p>
          <a:p>
            <a:r>
              <a:rPr lang="zh-CN" altLang="en-US" dirty="0"/>
              <a:t>然后进入循环部分</a:t>
            </a:r>
            <a:endParaRPr lang="en-US" altLang="zh-CN" dirty="0"/>
          </a:p>
          <a:p>
            <a:endParaRPr lang="en-US" altLang="zh-CN" dirty="0"/>
          </a:p>
          <a:p>
            <a:r>
              <a:rPr lang="zh-CN" altLang="en-US" dirty="0"/>
              <a:t>其中</a:t>
            </a:r>
            <a:r>
              <a:rPr lang="en-US" altLang="zh-CN" dirty="0"/>
              <a:t>5-7</a:t>
            </a:r>
            <a:r>
              <a:rPr lang="zh-CN" altLang="en-US" dirty="0"/>
              <a:t>是从候选的负样本集中采样出负样本，然后结合正样本对判别器进行训练</a:t>
            </a:r>
            <a:endParaRPr lang="en-US" altLang="zh-CN" dirty="0"/>
          </a:p>
          <a:p>
            <a:endParaRPr lang="en-US" altLang="zh-CN" dirty="0"/>
          </a:p>
          <a:p>
            <a:r>
              <a:rPr lang="zh-CN" altLang="en-US" dirty="0"/>
              <a:t>然后</a:t>
            </a:r>
            <a:r>
              <a:rPr lang="en-US" altLang="zh-CN" dirty="0"/>
              <a:t>9-11</a:t>
            </a:r>
            <a:r>
              <a:rPr lang="zh-CN" altLang="en-US" dirty="0"/>
              <a:t>是从候选的负样本集中采样负样本，然后使用判别器计算出相关分数，然后使用这个相关分数作为软标签训练对偶编码器</a:t>
            </a:r>
            <a:endParaRPr lang="en-US" altLang="zh-CN" dirty="0"/>
          </a:p>
          <a:p>
            <a:endParaRPr lang="en-US" altLang="zh-CN" dirty="0"/>
          </a:p>
          <a:p>
            <a:r>
              <a:rPr lang="zh-CN" altLang="en-US" dirty="0"/>
              <a:t>然后在此之后，使用更新后的对偶编码器重新选取</a:t>
            </a:r>
            <a:r>
              <a:rPr lang="en-US" altLang="zh-CN" dirty="0" err="1"/>
              <a:t>topk</a:t>
            </a:r>
            <a:r>
              <a:rPr lang="zh-CN" altLang="en-US" dirty="0"/>
              <a:t>个样本作为新的候选负样本集合，然后再次进行循环</a:t>
            </a:r>
          </a:p>
        </p:txBody>
      </p:sp>
      <p:sp>
        <p:nvSpPr>
          <p:cNvPr id="4" name="灯片编号占位符 3"/>
          <p:cNvSpPr>
            <a:spLocks noGrp="1"/>
          </p:cNvSpPr>
          <p:nvPr>
            <p:ph type="sldNum" sz="quarter" idx="5"/>
          </p:nvPr>
        </p:nvSpPr>
        <p:spPr/>
        <p:txBody>
          <a:bodyPr/>
          <a:lstStyle/>
          <a:p>
            <a:fld id="{8A384B69-7573-47B4-9401-99AC1F8FAF78}" type="slidenum">
              <a:rPr lang="zh-CN" altLang="en-US" smtClean="0"/>
              <a:t>9</a:t>
            </a:fld>
            <a:endParaRPr lang="zh-CN" altLang="en-US"/>
          </a:p>
        </p:txBody>
      </p:sp>
    </p:spTree>
    <p:extLst>
      <p:ext uri="{BB962C8B-B14F-4D97-AF65-F5344CB8AC3E}">
        <p14:creationId xmlns:p14="http://schemas.microsoft.com/office/powerpoint/2010/main" val="255533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然后预训练的部分采用了和</a:t>
            </a:r>
            <a:r>
              <a:rPr lang="en-US" altLang="zh-CN" dirty="0"/>
              <a:t>baseline</a:t>
            </a:r>
            <a:r>
              <a:rPr lang="zh-CN" altLang="en-US" dirty="0"/>
              <a:t>一致的数据集</a:t>
            </a:r>
            <a:r>
              <a:rPr lang="en-US" altLang="zh-CN" dirty="0" err="1"/>
              <a:t>codesearchnet</a:t>
            </a:r>
            <a:r>
              <a:rPr lang="zh-CN" altLang="en-US" dirty="0"/>
              <a:t>，</a:t>
            </a:r>
            <a:endParaRPr lang="en-US" altLang="zh-CN" dirty="0"/>
          </a:p>
          <a:p>
            <a:r>
              <a:rPr lang="zh-CN" altLang="en-US" dirty="0"/>
              <a:t>然后下游任务选用了</a:t>
            </a:r>
            <a:r>
              <a:rPr lang="en-US" altLang="zh-CN" dirty="0" err="1"/>
              <a:t>codesearch</a:t>
            </a:r>
            <a:r>
              <a:rPr lang="zh-CN" altLang="en-US" dirty="0"/>
              <a:t>，克隆检测，以及在</a:t>
            </a:r>
            <a:r>
              <a:rPr lang="en-US" altLang="zh-CN" dirty="0" err="1"/>
              <a:t>codenet</a:t>
            </a:r>
            <a:r>
              <a:rPr lang="zh-CN" altLang="en-US" dirty="0"/>
              <a:t>数据集上的</a:t>
            </a:r>
            <a:r>
              <a:rPr lang="en-US" altLang="zh-CN" dirty="0" err="1"/>
              <a:t>zeroshot</a:t>
            </a:r>
            <a:r>
              <a:rPr lang="zh-CN" altLang="en-US" dirty="0"/>
              <a:t>场景下的</a:t>
            </a:r>
            <a:r>
              <a:rPr lang="en-US" altLang="zh-CN" dirty="0"/>
              <a:t>code-code</a:t>
            </a:r>
            <a:r>
              <a:rPr lang="zh-CN" altLang="en-US" dirty="0"/>
              <a:t>搜索任务</a:t>
            </a:r>
            <a:endParaRPr lang="en-US" altLang="zh-CN" dirty="0"/>
          </a:p>
          <a:p>
            <a:r>
              <a:rPr lang="zh-CN" altLang="en-US" dirty="0"/>
              <a:t>以及一个</a:t>
            </a:r>
            <a:r>
              <a:rPr lang="en-US" altLang="zh-CN" dirty="0"/>
              <a:t>markdown</a:t>
            </a:r>
            <a:r>
              <a:rPr lang="zh-CN" altLang="en-US" dirty="0"/>
              <a:t>代码的排序任务，然后这个任务是</a:t>
            </a:r>
            <a:r>
              <a:rPr lang="en-US" altLang="zh-CN" dirty="0" err="1"/>
              <a:t>kaggle</a:t>
            </a:r>
            <a:r>
              <a:rPr lang="zh-CN" altLang="en-US" dirty="0"/>
              <a:t>上的一个官方任务，然后也有指定的评测指标</a:t>
            </a:r>
            <a:endParaRPr lang="en-US" altLang="zh-CN" dirty="0"/>
          </a:p>
          <a:p>
            <a:endParaRPr lang="en-US" altLang="zh-CN" dirty="0"/>
          </a:p>
          <a:p>
            <a:r>
              <a:rPr lang="zh-CN" altLang="en-US" dirty="0"/>
              <a:t>然后实验整体的结果就是超过了所有的</a:t>
            </a:r>
            <a:r>
              <a:rPr lang="en-US" altLang="zh-CN" dirty="0"/>
              <a:t>baseline</a:t>
            </a:r>
            <a:endParaRPr lang="zh-CN" altLang="en-US" dirty="0"/>
          </a:p>
        </p:txBody>
      </p:sp>
      <p:sp>
        <p:nvSpPr>
          <p:cNvPr id="4" name="灯片编号占位符 3"/>
          <p:cNvSpPr>
            <a:spLocks noGrp="1"/>
          </p:cNvSpPr>
          <p:nvPr>
            <p:ph type="sldNum" sz="quarter" idx="5"/>
          </p:nvPr>
        </p:nvSpPr>
        <p:spPr/>
        <p:txBody>
          <a:bodyPr/>
          <a:lstStyle/>
          <a:p>
            <a:fld id="{8A384B69-7573-47B4-9401-99AC1F8FAF78}" type="slidenum">
              <a:rPr lang="zh-CN" altLang="en-US" smtClean="0"/>
              <a:t>10</a:t>
            </a:fld>
            <a:endParaRPr lang="zh-CN" altLang="en-US"/>
          </a:p>
        </p:txBody>
      </p:sp>
    </p:spTree>
    <p:extLst>
      <p:ext uri="{BB962C8B-B14F-4D97-AF65-F5344CB8AC3E}">
        <p14:creationId xmlns:p14="http://schemas.microsoft.com/office/powerpoint/2010/main" val="170527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A5AF1-D430-976B-76FE-606A581705A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819209-0A37-CDBA-162E-91310D4518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412BF8-C74F-2152-C40C-C7A6BE3DA77A}"/>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66CDA658-EF9A-A155-B2F3-F492E53920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98215-2359-52AC-C856-F91E77BF0D04}"/>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69744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709D1-07A4-64EA-B987-CA179C3DB9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8ACBE93-5E9C-F2E6-C79D-CA90DA71A8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F7C03C-325A-F8A4-775F-BA2826B9EBE6}"/>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B9B5E554-357D-94A6-9230-CD0C894A9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FEF7A5-7814-953A-B9C9-FB6FAE4D3487}"/>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744910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23E5F92-5F4C-FBC5-2467-C77C4A5B582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3CB1C9-1CC7-18F1-43F3-A42F154F15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C330D9-5BDB-63C3-AAA0-ED1213C15842}"/>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7C0C30A5-C56F-A40E-D3AE-E6FA4C2EF6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64EA41-C02B-D6A5-E6F8-AFA261503898}"/>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2135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AE9A5-CA67-2D15-CFEB-A6296D9B0C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2FA3FF5-A94C-9D2C-491D-329E432D892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1B43E8-80E0-F929-06FB-8CFE8B5D5D81}"/>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E375101F-5E09-BAD5-62EB-E78E2BB410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2B08BB-D94A-67B1-0C3E-C1A0F652E198}"/>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411688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A4191-7B1C-D6D2-7343-55078CD37B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49201D2-9070-16E3-BEFB-7521AEFF0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E3226-7208-713F-13F3-A348C061B8A2}"/>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49A2DBCA-A6A8-283F-B178-BBFD5E18DF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ABD568-075C-4AFF-A333-ECC9048E4C02}"/>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702667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B40535-5DBA-286B-849F-13897115A8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ECE035-4B1C-828D-BDDD-2B90CF2109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727ABD-C798-ADD8-E050-B1DC6C59BD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C42F13-70A6-A4B0-BBEA-11BD2FBB2B7E}"/>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6" name="页脚占位符 5">
            <a:extLst>
              <a:ext uri="{FF2B5EF4-FFF2-40B4-BE49-F238E27FC236}">
                <a16:creationId xmlns:a16="http://schemas.microsoft.com/office/drawing/2014/main" id="{29E7DAEE-EFBB-A588-192E-5C685D73D1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FCBF0B-83B5-BE04-2C85-D23E1F6C8297}"/>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205198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CBCED-C098-4A85-8045-45B4E45C67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848B87-1B37-1E4E-6A48-448C92D84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DB2FDFF-B436-46AC-8147-41F8F92388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390073-1C88-97C4-553E-58D5845DB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1019B9-9271-7C14-DDE9-DA22A04D172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C731EDC-0C46-A7EA-BDB3-D096DA493643}"/>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8" name="页脚占位符 7">
            <a:extLst>
              <a:ext uri="{FF2B5EF4-FFF2-40B4-BE49-F238E27FC236}">
                <a16:creationId xmlns:a16="http://schemas.microsoft.com/office/drawing/2014/main" id="{69D1A49A-B353-F4C1-A707-DB68B8FC1F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D0DE253-18F0-5437-2C72-F83BBE2D329E}"/>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247728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DA459-9F6C-53A9-4CCB-D0251D1391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D88F02-25F6-FACE-F92A-EFA49D0505C7}"/>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4" name="页脚占位符 3">
            <a:extLst>
              <a:ext uri="{FF2B5EF4-FFF2-40B4-BE49-F238E27FC236}">
                <a16:creationId xmlns:a16="http://schemas.microsoft.com/office/drawing/2014/main" id="{A93BEF35-C096-620B-832E-1682A90E4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9DC87EC-E900-AA29-C6B8-72DA541C6CAF}"/>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15965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F5892B-192A-FD13-2403-D6CB6C308D7D}"/>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3" name="页脚占位符 2">
            <a:extLst>
              <a:ext uri="{FF2B5EF4-FFF2-40B4-BE49-F238E27FC236}">
                <a16:creationId xmlns:a16="http://schemas.microsoft.com/office/drawing/2014/main" id="{66AB2D70-AF45-29F9-8B62-60F2CFF32E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3B0583-1920-BA94-43D3-B9977826B49C}"/>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86660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15566-E1BD-6E5F-9A91-E791309D7C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50C5C8-A7DB-4664-8674-EEDBF81B3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629DE4-9095-8A36-7FF8-54A3A4A29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8F1679-C3A2-6DAD-680B-35214B07C20A}"/>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6" name="页脚占位符 5">
            <a:extLst>
              <a:ext uri="{FF2B5EF4-FFF2-40B4-BE49-F238E27FC236}">
                <a16:creationId xmlns:a16="http://schemas.microsoft.com/office/drawing/2014/main" id="{0432050F-84FC-709F-1F23-514B1A0EBC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345D39-CDD3-23C6-272C-7800A2DFB88E}"/>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150660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8F0E5-BE2D-8C83-F284-7DA02B003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9FD1642-C921-B626-3570-C0050D6CF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EC9432A-C1A4-7CBB-F805-754AEF806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A78E0C-5B4F-1434-8B2A-18EA6EBF31F8}"/>
              </a:ext>
            </a:extLst>
          </p:cNvPr>
          <p:cNvSpPr>
            <a:spLocks noGrp="1"/>
          </p:cNvSpPr>
          <p:nvPr>
            <p:ph type="dt" sz="half" idx="10"/>
          </p:nvPr>
        </p:nvSpPr>
        <p:spPr/>
        <p:txBody>
          <a:bodyPr/>
          <a:lstStyle/>
          <a:p>
            <a:fld id="{91D55D23-A103-4D55-BFB0-1DC7A2D761B6}" type="datetimeFigureOut">
              <a:rPr lang="zh-CN" altLang="en-US" smtClean="0"/>
              <a:t>2023/2/13</a:t>
            </a:fld>
            <a:endParaRPr lang="zh-CN" altLang="en-US"/>
          </a:p>
        </p:txBody>
      </p:sp>
      <p:sp>
        <p:nvSpPr>
          <p:cNvPr id="6" name="页脚占位符 5">
            <a:extLst>
              <a:ext uri="{FF2B5EF4-FFF2-40B4-BE49-F238E27FC236}">
                <a16:creationId xmlns:a16="http://schemas.microsoft.com/office/drawing/2014/main" id="{4DD43F26-00D7-E944-92EB-8ED70A255A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2CC4E0-CA05-EC92-78E2-F73140FEBB59}"/>
              </a:ext>
            </a:extLst>
          </p:cNvPr>
          <p:cNvSpPr>
            <a:spLocks noGrp="1"/>
          </p:cNvSpPr>
          <p:nvPr>
            <p:ph type="sldNum" sz="quarter" idx="12"/>
          </p:nvPr>
        </p:nvSpPr>
        <p:spPr/>
        <p:txBody>
          <a:body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179850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D2724A-DAA7-6792-C46C-613EB2C64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EC8F41-FF43-5B48-B8D0-9ED34316C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C95D85-E11E-2233-27E5-C91835FD3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5D23-A103-4D55-BFB0-1DC7A2D761B6}" type="datetimeFigureOut">
              <a:rPr lang="zh-CN" altLang="en-US" smtClean="0"/>
              <a:t>2023/2/13</a:t>
            </a:fld>
            <a:endParaRPr lang="zh-CN" altLang="en-US"/>
          </a:p>
        </p:txBody>
      </p:sp>
      <p:sp>
        <p:nvSpPr>
          <p:cNvPr id="5" name="页脚占位符 4">
            <a:extLst>
              <a:ext uri="{FF2B5EF4-FFF2-40B4-BE49-F238E27FC236}">
                <a16:creationId xmlns:a16="http://schemas.microsoft.com/office/drawing/2014/main" id="{24990AD4-AA30-BDDF-54DC-6BDCFCBDF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993C56-31CC-D938-03ED-3C0FCBD46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07516-8F2F-411B-AA85-D47767187F8B}" type="slidenum">
              <a:rPr lang="zh-CN" altLang="en-US" smtClean="0"/>
              <a:t>‹#›</a:t>
            </a:fld>
            <a:endParaRPr lang="zh-CN" altLang="en-US"/>
          </a:p>
        </p:txBody>
      </p:sp>
    </p:spTree>
    <p:extLst>
      <p:ext uri="{BB962C8B-B14F-4D97-AF65-F5344CB8AC3E}">
        <p14:creationId xmlns:p14="http://schemas.microsoft.com/office/powerpoint/2010/main" val="2211279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4AE559F5-7485-475E-4757-3824C217C316}"/>
              </a:ext>
            </a:extLst>
          </p:cNvPr>
          <p:cNvSpPr>
            <a:spLocks noGrp="1"/>
          </p:cNvSpPr>
          <p:nvPr>
            <p:ph type="subTitle" idx="1"/>
          </p:nvPr>
        </p:nvSpPr>
        <p:spPr>
          <a:xfrm>
            <a:off x="1524000" y="5380891"/>
            <a:ext cx="9144000" cy="861647"/>
          </a:xfrm>
        </p:spPr>
        <p:txBody>
          <a:bodyPr/>
          <a:lstStyle/>
          <a:p>
            <a:r>
              <a:rPr lang="en-US" altLang="zh-CN" dirty="0"/>
              <a:t>EMNLP2022 findings</a:t>
            </a:r>
            <a:endParaRPr lang="zh-CN" altLang="en-US" dirty="0"/>
          </a:p>
        </p:txBody>
      </p:sp>
      <p:pic>
        <p:nvPicPr>
          <p:cNvPr id="5" name="图片 4">
            <a:extLst>
              <a:ext uri="{FF2B5EF4-FFF2-40B4-BE49-F238E27FC236}">
                <a16:creationId xmlns:a16="http://schemas.microsoft.com/office/drawing/2014/main" id="{D73E21A1-2856-3137-27AB-657B83B36F43}"/>
              </a:ext>
            </a:extLst>
          </p:cNvPr>
          <p:cNvPicPr>
            <a:picLocks noChangeAspect="1"/>
          </p:cNvPicPr>
          <p:nvPr/>
        </p:nvPicPr>
        <p:blipFill>
          <a:blip r:embed="rId2"/>
          <a:stretch>
            <a:fillRect/>
          </a:stretch>
        </p:blipFill>
        <p:spPr>
          <a:xfrm>
            <a:off x="142875" y="1781175"/>
            <a:ext cx="11906250" cy="3295650"/>
          </a:xfrm>
          <a:prstGeom prst="rect">
            <a:avLst/>
          </a:prstGeom>
        </p:spPr>
      </p:pic>
    </p:spTree>
    <p:extLst>
      <p:ext uri="{BB962C8B-B14F-4D97-AF65-F5344CB8AC3E}">
        <p14:creationId xmlns:p14="http://schemas.microsoft.com/office/powerpoint/2010/main" val="124361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D86D3AF-2B83-422B-9799-7CE352E3EBB6}"/>
              </a:ext>
            </a:extLst>
          </p:cNvPr>
          <p:cNvPicPr>
            <a:picLocks noGrp="1" noChangeAspect="1"/>
          </p:cNvPicPr>
          <p:nvPr>
            <p:ph idx="1"/>
          </p:nvPr>
        </p:nvPicPr>
        <p:blipFill>
          <a:blip r:embed="rId3"/>
          <a:stretch>
            <a:fillRect/>
          </a:stretch>
        </p:blipFill>
        <p:spPr>
          <a:xfrm>
            <a:off x="0" y="1762898"/>
            <a:ext cx="7980485" cy="2365808"/>
          </a:xfrm>
        </p:spPr>
      </p:pic>
      <p:pic>
        <p:nvPicPr>
          <p:cNvPr id="7" name="图片 6">
            <a:extLst>
              <a:ext uri="{FF2B5EF4-FFF2-40B4-BE49-F238E27FC236}">
                <a16:creationId xmlns:a16="http://schemas.microsoft.com/office/drawing/2014/main" id="{CAE6159C-1095-EFFC-FA8E-6093B6FD28B7}"/>
              </a:ext>
            </a:extLst>
          </p:cNvPr>
          <p:cNvPicPr>
            <a:picLocks noChangeAspect="1"/>
          </p:cNvPicPr>
          <p:nvPr/>
        </p:nvPicPr>
        <p:blipFill>
          <a:blip r:embed="rId4"/>
          <a:stretch>
            <a:fillRect/>
          </a:stretch>
        </p:blipFill>
        <p:spPr>
          <a:xfrm>
            <a:off x="7980485" y="296423"/>
            <a:ext cx="4134668" cy="3598569"/>
          </a:xfrm>
          <a:prstGeom prst="rect">
            <a:avLst/>
          </a:prstGeom>
        </p:spPr>
      </p:pic>
      <p:pic>
        <p:nvPicPr>
          <p:cNvPr id="11" name="图片 10">
            <a:extLst>
              <a:ext uri="{FF2B5EF4-FFF2-40B4-BE49-F238E27FC236}">
                <a16:creationId xmlns:a16="http://schemas.microsoft.com/office/drawing/2014/main" id="{D33015D5-AE51-9D6F-92B0-1BDB6128C862}"/>
              </a:ext>
            </a:extLst>
          </p:cNvPr>
          <p:cNvPicPr>
            <a:picLocks noChangeAspect="1"/>
          </p:cNvPicPr>
          <p:nvPr/>
        </p:nvPicPr>
        <p:blipFill>
          <a:blip r:embed="rId5"/>
          <a:stretch>
            <a:fillRect/>
          </a:stretch>
        </p:blipFill>
        <p:spPr>
          <a:xfrm>
            <a:off x="67456" y="4362419"/>
            <a:ext cx="8053394" cy="2280138"/>
          </a:xfrm>
          <a:prstGeom prst="rect">
            <a:avLst/>
          </a:prstGeom>
        </p:spPr>
      </p:pic>
      <p:pic>
        <p:nvPicPr>
          <p:cNvPr id="13" name="图片 12">
            <a:extLst>
              <a:ext uri="{FF2B5EF4-FFF2-40B4-BE49-F238E27FC236}">
                <a16:creationId xmlns:a16="http://schemas.microsoft.com/office/drawing/2014/main" id="{95069CDF-3B05-277A-42C6-3943D2EA48B6}"/>
              </a:ext>
            </a:extLst>
          </p:cNvPr>
          <p:cNvPicPr>
            <a:picLocks noChangeAspect="1"/>
          </p:cNvPicPr>
          <p:nvPr/>
        </p:nvPicPr>
        <p:blipFill>
          <a:blip r:embed="rId6"/>
          <a:stretch>
            <a:fillRect/>
          </a:stretch>
        </p:blipFill>
        <p:spPr>
          <a:xfrm>
            <a:off x="7980485" y="3891381"/>
            <a:ext cx="4144059" cy="2211526"/>
          </a:xfrm>
          <a:prstGeom prst="rect">
            <a:avLst/>
          </a:prstGeom>
        </p:spPr>
      </p:pic>
      <p:sp>
        <p:nvSpPr>
          <p:cNvPr id="16" name="标题 1">
            <a:extLst>
              <a:ext uri="{FF2B5EF4-FFF2-40B4-BE49-F238E27FC236}">
                <a16:creationId xmlns:a16="http://schemas.microsoft.com/office/drawing/2014/main" id="{27737F1B-9E72-4C27-972B-BBFF6EFB7500}"/>
              </a:ext>
            </a:extLst>
          </p:cNvPr>
          <p:cNvSpPr>
            <a:spLocks noGrp="1"/>
          </p:cNvSpPr>
          <p:nvPr>
            <p:ph type="title"/>
          </p:nvPr>
        </p:nvSpPr>
        <p:spPr>
          <a:xfrm>
            <a:off x="838200" y="365125"/>
            <a:ext cx="10515600" cy="1325563"/>
          </a:xfrm>
        </p:spPr>
        <p:txBody>
          <a:bodyPr/>
          <a:lstStyle/>
          <a:p>
            <a:r>
              <a:rPr lang="en-US" altLang="zh-CN" dirty="0">
                <a:latin typeface="NimbusRomNo9L-Medi"/>
              </a:rPr>
              <a:t>Results</a:t>
            </a:r>
            <a:endParaRPr lang="zh-CN" altLang="en-US" dirty="0"/>
          </a:p>
        </p:txBody>
      </p:sp>
      <p:sp>
        <p:nvSpPr>
          <p:cNvPr id="18" name="文本框 17">
            <a:extLst>
              <a:ext uri="{FF2B5EF4-FFF2-40B4-BE49-F238E27FC236}">
                <a16:creationId xmlns:a16="http://schemas.microsoft.com/office/drawing/2014/main" id="{43B5679F-0E9F-9E2A-7B44-706BCCB19FBD}"/>
              </a:ext>
            </a:extLst>
          </p:cNvPr>
          <p:cNvSpPr txBox="1"/>
          <p:nvPr/>
        </p:nvSpPr>
        <p:spPr>
          <a:xfrm>
            <a:off x="1800226" y="6519882"/>
            <a:ext cx="1514474" cy="369332"/>
          </a:xfrm>
          <a:prstGeom prst="rect">
            <a:avLst/>
          </a:prstGeom>
          <a:noFill/>
        </p:spPr>
        <p:txBody>
          <a:bodyPr wrap="square">
            <a:spAutoFit/>
          </a:bodyPr>
          <a:lstStyle/>
          <a:p>
            <a:r>
              <a:rPr lang="en-US" altLang="zh-CN" sz="1800" b="0" i="0" u="none" strike="noStrike" baseline="0" dirty="0">
                <a:latin typeface="NimbusRomNo9L-Regu"/>
              </a:rPr>
              <a:t>On </a:t>
            </a:r>
            <a:r>
              <a:rPr lang="en-US" altLang="zh-CN" sz="1800" b="0" i="0" u="none" strike="noStrike" baseline="0" dirty="0" err="1">
                <a:latin typeface="NimbusRomNo9L-Regu"/>
              </a:rPr>
              <a:t>CodeNet</a:t>
            </a:r>
            <a:endParaRPr lang="zh-CN" altLang="en-US" dirty="0"/>
          </a:p>
        </p:txBody>
      </p:sp>
      <p:sp>
        <p:nvSpPr>
          <p:cNvPr id="20" name="文本框 19">
            <a:extLst>
              <a:ext uri="{FF2B5EF4-FFF2-40B4-BE49-F238E27FC236}">
                <a16:creationId xmlns:a16="http://schemas.microsoft.com/office/drawing/2014/main" id="{60C1A34F-5720-2DE5-48CC-B67B394606ED}"/>
              </a:ext>
            </a:extLst>
          </p:cNvPr>
          <p:cNvSpPr txBox="1"/>
          <p:nvPr/>
        </p:nvSpPr>
        <p:spPr>
          <a:xfrm>
            <a:off x="8055363" y="6033012"/>
            <a:ext cx="4134668" cy="861774"/>
          </a:xfrm>
          <a:prstGeom prst="rect">
            <a:avLst/>
          </a:prstGeom>
          <a:noFill/>
        </p:spPr>
        <p:txBody>
          <a:bodyPr wrap="square">
            <a:spAutoFit/>
          </a:bodyPr>
          <a:lstStyle/>
          <a:p>
            <a:pPr algn="l"/>
            <a:r>
              <a:rPr lang="en-US" altLang="zh-CN" sz="1600" dirty="0">
                <a:latin typeface="NimbusRomNo9L-Regu"/>
              </a:rPr>
              <a:t>R</a:t>
            </a:r>
            <a:r>
              <a:rPr lang="en-US" altLang="zh-CN" sz="1600" b="0" i="0" u="none" strike="noStrike" baseline="0" dirty="0">
                <a:latin typeface="NimbusRomNo9L-Regu"/>
              </a:rPr>
              <a:t>econstruct the order of markdown cells in a given notebook according to the ordered code cells</a:t>
            </a:r>
            <a:endParaRPr lang="zh-CN" altLang="en-US" sz="1600" dirty="0"/>
          </a:p>
        </p:txBody>
      </p:sp>
      <p:sp>
        <p:nvSpPr>
          <p:cNvPr id="3" name="文本框 2">
            <a:extLst>
              <a:ext uri="{FF2B5EF4-FFF2-40B4-BE49-F238E27FC236}">
                <a16:creationId xmlns:a16="http://schemas.microsoft.com/office/drawing/2014/main" id="{8744DCD5-4FF6-6CB7-9878-9C532EF49A4D}"/>
              </a:ext>
            </a:extLst>
          </p:cNvPr>
          <p:cNvSpPr txBox="1"/>
          <p:nvPr/>
        </p:nvSpPr>
        <p:spPr>
          <a:xfrm>
            <a:off x="2720836" y="884215"/>
            <a:ext cx="5488886" cy="923330"/>
          </a:xfrm>
          <a:prstGeom prst="rect">
            <a:avLst/>
          </a:prstGeom>
          <a:noFill/>
        </p:spPr>
        <p:txBody>
          <a:bodyPr wrap="square">
            <a:spAutoFit/>
          </a:bodyPr>
          <a:lstStyle/>
          <a:p>
            <a:pPr algn="l"/>
            <a:r>
              <a:rPr lang="en-US" altLang="zh-CN" sz="1800" b="0" i="0" u="none" strike="noStrike" baseline="0" dirty="0">
                <a:latin typeface="NimbusRomNo9L-Regu"/>
              </a:rPr>
              <a:t>For fair comparison, we adopt the same model architecture and the same pre-training corpus</a:t>
            </a:r>
            <a:r>
              <a:rPr lang="en-US" altLang="zh-CN" dirty="0">
                <a:latin typeface="NimbusRomNo9L-Regu"/>
              </a:rPr>
              <a:t>(CSN)</a:t>
            </a:r>
            <a:r>
              <a:rPr lang="en-US" altLang="zh-CN" sz="1800" b="0" i="0" u="none" strike="noStrike" baseline="0" dirty="0">
                <a:latin typeface="NimbusRomNo9L-Regu"/>
              </a:rPr>
              <a:t> as previous works</a:t>
            </a:r>
            <a:endParaRPr lang="zh-CN" altLang="en-US" dirty="0"/>
          </a:p>
        </p:txBody>
      </p:sp>
    </p:spTree>
    <p:extLst>
      <p:ext uri="{BB962C8B-B14F-4D97-AF65-F5344CB8AC3E}">
        <p14:creationId xmlns:p14="http://schemas.microsoft.com/office/powerpoint/2010/main" val="380483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554D-5975-AB90-27E1-CF349FFA338C}"/>
              </a:ext>
            </a:extLst>
          </p:cNvPr>
          <p:cNvSpPr>
            <a:spLocks noGrp="1"/>
          </p:cNvSpPr>
          <p:nvPr>
            <p:ph type="title"/>
          </p:nvPr>
        </p:nvSpPr>
        <p:spPr/>
        <p:txBody>
          <a:bodyPr/>
          <a:lstStyle/>
          <a:p>
            <a:r>
              <a:rPr lang="en-US" altLang="zh-CN" dirty="0">
                <a:latin typeface="NimbusRomNo9L-Medi"/>
              </a:rPr>
              <a:t>Ablation</a:t>
            </a:r>
            <a:r>
              <a:rPr lang="en-US" altLang="zh-CN" dirty="0"/>
              <a:t> </a:t>
            </a:r>
            <a:r>
              <a:rPr lang="en-US" altLang="zh-CN" dirty="0">
                <a:latin typeface="NimbusRomNo9L-Medi"/>
              </a:rPr>
              <a:t>Study</a:t>
            </a:r>
            <a:endParaRPr lang="zh-CN" altLang="en-US" dirty="0">
              <a:latin typeface="NimbusRomNo9L-Medi"/>
            </a:endParaRPr>
          </a:p>
        </p:txBody>
      </p:sp>
      <p:sp>
        <p:nvSpPr>
          <p:cNvPr id="3" name="内容占位符 2">
            <a:extLst>
              <a:ext uri="{FF2B5EF4-FFF2-40B4-BE49-F238E27FC236}">
                <a16:creationId xmlns:a16="http://schemas.microsoft.com/office/drawing/2014/main" id="{DBDED7F6-C297-E4A9-5928-1F29C18F6C45}"/>
              </a:ext>
            </a:extLst>
          </p:cNvPr>
          <p:cNvSpPr>
            <a:spLocks noGrp="1"/>
          </p:cNvSpPr>
          <p:nvPr>
            <p:ph idx="1"/>
          </p:nvPr>
        </p:nvSpPr>
        <p:spPr/>
        <p:txBody>
          <a:bodyPr/>
          <a:lstStyle/>
          <a:p>
            <a:pPr algn="l"/>
            <a:r>
              <a:rPr lang="en-US" altLang="zh-CN" sz="1800" b="0" i="0" u="none" strike="noStrike" baseline="0" dirty="0">
                <a:latin typeface="NimbusRomNo9L-Regu"/>
              </a:rPr>
              <a:t>we conduct ablation study on the CSN dataset and take the pretrained model with no enhancement as the baseline (i.e. </a:t>
            </a:r>
            <a:r>
              <a:rPr lang="en-US" altLang="zh-CN" sz="1800" b="0" i="0" u="none" strike="noStrike" baseline="0" dirty="0" err="1">
                <a:latin typeface="NimbusRomNo9L-Regu"/>
              </a:rPr>
              <a:t>UniXcoder</a:t>
            </a:r>
            <a:r>
              <a:rPr lang="en-US" altLang="zh-CN" sz="1800" b="0" i="0" u="none" strike="noStrike" baseline="0" dirty="0">
                <a:latin typeface="NimbusRomNo9L-Regu"/>
              </a:rPr>
              <a:t>)</a:t>
            </a:r>
          </a:p>
          <a:p>
            <a:pPr algn="l"/>
            <a:r>
              <a:rPr lang="en-US" altLang="zh-CN" sz="1800" b="0" i="0" u="none" strike="noStrike" baseline="0" dirty="0">
                <a:latin typeface="NimbusRomNo9L-Regu"/>
              </a:rPr>
              <a:t>At first, we individually compare the proposed ASST with the transformation-based positive sample construction method in previous works, </a:t>
            </a:r>
            <a:r>
              <a:rPr lang="en-US" altLang="zh-CN" sz="1800" b="1" i="0" u="none" strike="noStrike" baseline="0" dirty="0">
                <a:latin typeface="NimbusRomNo9L-Regu"/>
              </a:rPr>
              <a:t>including variable renaming and dead code insertion </a:t>
            </a:r>
            <a:r>
              <a:rPr lang="en-US" altLang="zh-CN" sz="1800" b="0" i="0" u="none" strike="noStrike" baseline="0" dirty="0">
                <a:latin typeface="NimbusRomNo9L-Regu"/>
              </a:rPr>
              <a:t>on six programming languages</a:t>
            </a:r>
          </a:p>
          <a:p>
            <a:pPr algn="l"/>
            <a:r>
              <a:rPr lang="en-US" altLang="zh-CN" sz="1800" b="0" i="0" u="none" strike="noStrike" baseline="0" dirty="0">
                <a:latin typeface="NimbusRomNo9L-Regu"/>
              </a:rPr>
              <a:t>Then, we add the remaining modules of</a:t>
            </a:r>
            <a:r>
              <a:rPr lang="en-US" altLang="zh-CN" sz="1800" dirty="0">
                <a:latin typeface="NimbusRomNo9L-Regu"/>
              </a:rPr>
              <a:t> </a:t>
            </a:r>
            <a:r>
              <a:rPr lang="en-US" altLang="zh-CN" sz="1800" b="0" i="0" u="none" strike="noStrike" baseline="0" dirty="0" err="1">
                <a:latin typeface="NimbusRomNo9L-Regu"/>
              </a:rPr>
              <a:t>SCodeR</a:t>
            </a:r>
            <a:r>
              <a:rPr lang="en-US" altLang="zh-CN" sz="1800" b="0" i="0" u="none" strike="noStrike" baseline="0" dirty="0">
                <a:latin typeface="NimbusRomNo9L-Regu"/>
              </a:rPr>
              <a:t> to evaluate their performance</a:t>
            </a:r>
            <a:endParaRPr lang="zh-CN" altLang="en-US" dirty="0"/>
          </a:p>
        </p:txBody>
      </p:sp>
      <p:pic>
        <p:nvPicPr>
          <p:cNvPr id="5" name="图片 4">
            <a:extLst>
              <a:ext uri="{FF2B5EF4-FFF2-40B4-BE49-F238E27FC236}">
                <a16:creationId xmlns:a16="http://schemas.microsoft.com/office/drawing/2014/main" id="{EB6542CE-6C1B-C24A-120D-604F9E941321}"/>
              </a:ext>
            </a:extLst>
          </p:cNvPr>
          <p:cNvPicPr>
            <a:picLocks noChangeAspect="1"/>
          </p:cNvPicPr>
          <p:nvPr/>
        </p:nvPicPr>
        <p:blipFill>
          <a:blip r:embed="rId3"/>
          <a:stretch>
            <a:fillRect/>
          </a:stretch>
        </p:blipFill>
        <p:spPr>
          <a:xfrm>
            <a:off x="1495425" y="3873931"/>
            <a:ext cx="9201150" cy="2109234"/>
          </a:xfrm>
          <a:prstGeom prst="rect">
            <a:avLst/>
          </a:prstGeom>
        </p:spPr>
      </p:pic>
    </p:spTree>
    <p:extLst>
      <p:ext uri="{BB962C8B-B14F-4D97-AF65-F5344CB8AC3E}">
        <p14:creationId xmlns:p14="http://schemas.microsoft.com/office/powerpoint/2010/main" val="276625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9554D-5975-AB90-27E1-CF349FFA338C}"/>
              </a:ext>
            </a:extLst>
          </p:cNvPr>
          <p:cNvSpPr>
            <a:spLocks noGrp="1"/>
          </p:cNvSpPr>
          <p:nvPr>
            <p:ph type="title"/>
          </p:nvPr>
        </p:nvSpPr>
        <p:spPr/>
        <p:txBody>
          <a:bodyPr/>
          <a:lstStyle/>
          <a:p>
            <a:r>
              <a:rPr lang="en-US" altLang="zh-CN" dirty="0">
                <a:latin typeface="NimbusRomNo9L-Medi"/>
              </a:rPr>
              <a:t>Ablation</a:t>
            </a:r>
            <a:r>
              <a:rPr lang="en-US" altLang="zh-CN" dirty="0"/>
              <a:t> </a:t>
            </a:r>
            <a:r>
              <a:rPr lang="en-US" altLang="zh-CN" dirty="0">
                <a:latin typeface="NimbusRomNo9L-Medi"/>
              </a:rPr>
              <a:t>Study</a:t>
            </a:r>
            <a:endParaRPr lang="zh-CN" altLang="en-US" dirty="0">
              <a:latin typeface="NimbusRomNo9L-Medi"/>
            </a:endParaRPr>
          </a:p>
        </p:txBody>
      </p:sp>
      <p:sp>
        <p:nvSpPr>
          <p:cNvPr id="3" name="内容占位符 2">
            <a:extLst>
              <a:ext uri="{FF2B5EF4-FFF2-40B4-BE49-F238E27FC236}">
                <a16:creationId xmlns:a16="http://schemas.microsoft.com/office/drawing/2014/main" id="{DBDED7F6-C297-E4A9-5928-1F29C18F6C45}"/>
              </a:ext>
            </a:extLst>
          </p:cNvPr>
          <p:cNvSpPr>
            <a:spLocks noGrp="1"/>
          </p:cNvSpPr>
          <p:nvPr>
            <p:ph idx="1"/>
          </p:nvPr>
        </p:nvSpPr>
        <p:spPr>
          <a:xfrm>
            <a:off x="838200" y="1503485"/>
            <a:ext cx="10515600" cy="4673478"/>
          </a:xfrm>
        </p:spPr>
        <p:txBody>
          <a:bodyPr/>
          <a:lstStyle/>
          <a:p>
            <a:pPr algn="l"/>
            <a:r>
              <a:rPr lang="en-US" altLang="zh-CN" sz="1800" b="1" i="0" u="none" strike="noStrike" baseline="0" dirty="0">
                <a:latin typeface="NimbusRomNo9L-Medi"/>
              </a:rPr>
              <a:t>Effect of AST-based Splitting:</a:t>
            </a:r>
          </a:p>
          <a:p>
            <a:pPr algn="l"/>
            <a:r>
              <a:rPr lang="en-US" altLang="zh-CN" sz="1800" b="0" i="0" u="none" strike="noStrike" baseline="0" dirty="0">
                <a:latin typeface="NimbusRomNo9L-Regu"/>
              </a:rPr>
              <a:t>We conduct experiments on zero-shot code-to-code search to analyze the effect of AST-based splitting strategy of ASST by comparing ASST with two variants of splitting strategy:</a:t>
            </a:r>
          </a:p>
          <a:p>
            <a:pPr algn="l"/>
            <a:r>
              <a:rPr lang="en-US" altLang="zh-CN" sz="1800" b="0" i="0" u="none" strike="noStrike" baseline="0" dirty="0">
                <a:latin typeface="NimbusRomNo9L-Regu"/>
              </a:rPr>
              <a:t>(1)The first strategy is token-level splitting strategy that takes a random span of code tokens and their context as positive pairs.</a:t>
            </a:r>
            <a:endParaRPr lang="en-US" altLang="zh-CN" sz="1800" b="1" i="0" u="none" strike="noStrike" baseline="0" dirty="0">
              <a:latin typeface="NimbusRomNo9L-Medi"/>
            </a:endParaRPr>
          </a:p>
          <a:p>
            <a:pPr algn="l"/>
            <a:r>
              <a:rPr lang="en-US" altLang="zh-CN" sz="1800" b="0" i="0" u="none" strike="noStrike" baseline="0" dirty="0">
                <a:latin typeface="NimbusRomNo9L-Regu"/>
              </a:rPr>
              <a:t>(2)The second strategy is line-level splitting strategy that considers random consecutive code lines and the remaining lines as positive pairs</a:t>
            </a:r>
          </a:p>
          <a:p>
            <a:pPr algn="l"/>
            <a:r>
              <a:rPr lang="en-US" altLang="zh-CN" sz="1800" b="0" i="0" u="none" strike="noStrike" baseline="0" dirty="0">
                <a:latin typeface="NimbusRomNo9L-Regu"/>
              </a:rPr>
              <a:t>Compared with our AST-based splitting method, these two splitting strategies will cause ungrammatical codes and lead to worse performance</a:t>
            </a:r>
            <a:endParaRPr lang="zh-CN" altLang="en-US" dirty="0"/>
          </a:p>
        </p:txBody>
      </p:sp>
      <p:pic>
        <p:nvPicPr>
          <p:cNvPr id="6" name="图片 5">
            <a:extLst>
              <a:ext uri="{FF2B5EF4-FFF2-40B4-BE49-F238E27FC236}">
                <a16:creationId xmlns:a16="http://schemas.microsoft.com/office/drawing/2014/main" id="{0C36FA5B-8604-9B8E-0BEC-855CDE03F8E6}"/>
              </a:ext>
            </a:extLst>
          </p:cNvPr>
          <p:cNvPicPr>
            <a:picLocks noChangeAspect="1"/>
          </p:cNvPicPr>
          <p:nvPr/>
        </p:nvPicPr>
        <p:blipFill>
          <a:blip r:embed="rId3"/>
          <a:stretch>
            <a:fillRect/>
          </a:stretch>
        </p:blipFill>
        <p:spPr>
          <a:xfrm>
            <a:off x="3931261" y="4414108"/>
            <a:ext cx="4329478" cy="2236657"/>
          </a:xfrm>
          <a:prstGeom prst="rect">
            <a:avLst/>
          </a:prstGeom>
        </p:spPr>
      </p:pic>
    </p:spTree>
    <p:extLst>
      <p:ext uri="{BB962C8B-B14F-4D97-AF65-F5344CB8AC3E}">
        <p14:creationId xmlns:p14="http://schemas.microsoft.com/office/powerpoint/2010/main" val="302153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D88F5-95CD-46D7-29C5-8C31E9F703AA}"/>
              </a:ext>
            </a:extLst>
          </p:cNvPr>
          <p:cNvSpPr>
            <a:spLocks noGrp="1"/>
          </p:cNvSpPr>
          <p:nvPr>
            <p:ph type="title"/>
          </p:nvPr>
        </p:nvSpPr>
        <p:spPr/>
        <p:txBody>
          <a:bodyPr/>
          <a:lstStyle/>
          <a:p>
            <a:r>
              <a:rPr lang="en-US" altLang="zh-CN" dirty="0">
                <a:latin typeface="NimbusRomNo9L-Medi"/>
              </a:rPr>
              <a:t>Case Study</a:t>
            </a:r>
            <a:endParaRPr lang="zh-CN" altLang="en-US" dirty="0">
              <a:latin typeface="NimbusRomNo9L-Medi"/>
            </a:endParaRPr>
          </a:p>
        </p:txBody>
      </p:sp>
      <p:pic>
        <p:nvPicPr>
          <p:cNvPr id="7" name="图片 6">
            <a:extLst>
              <a:ext uri="{FF2B5EF4-FFF2-40B4-BE49-F238E27FC236}">
                <a16:creationId xmlns:a16="http://schemas.microsoft.com/office/drawing/2014/main" id="{89BBB1DD-E572-C0B7-EF51-F79EC9C93FC8}"/>
              </a:ext>
            </a:extLst>
          </p:cNvPr>
          <p:cNvPicPr>
            <a:picLocks noChangeAspect="1"/>
          </p:cNvPicPr>
          <p:nvPr/>
        </p:nvPicPr>
        <p:blipFill>
          <a:blip r:embed="rId3"/>
          <a:stretch>
            <a:fillRect/>
          </a:stretch>
        </p:blipFill>
        <p:spPr>
          <a:xfrm>
            <a:off x="838200" y="2236312"/>
            <a:ext cx="4663220" cy="4412182"/>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118CF47-C36A-B196-E7AA-FA94196DF8DC}"/>
                  </a:ext>
                </a:extLst>
              </p:cNvPr>
              <p:cNvSpPr txBox="1"/>
              <p:nvPr/>
            </p:nvSpPr>
            <p:spPr>
              <a:xfrm>
                <a:off x="5656750" y="2236312"/>
                <a:ext cx="5697049" cy="3139321"/>
              </a:xfrm>
              <a:prstGeom prst="rect">
                <a:avLst/>
              </a:prstGeom>
              <a:noFill/>
            </p:spPr>
            <p:txBody>
              <a:bodyPr wrap="square">
                <a:spAutoFit/>
              </a:bodyPr>
              <a:lstStyle/>
              <a:p>
                <a:pPr algn="l"/>
                <a:r>
                  <a:rPr lang="en-US" altLang="zh-CN" sz="1800" b="0" i="0" u="none" strike="noStrike" baseline="0" dirty="0">
                    <a:latin typeface="NimbusRomNo9L-Regu"/>
                  </a:rPr>
                  <a:t>1)the soft-label of negative </a:t>
                </a:r>
                <a14:m>
                  <m:oMath xmlns:m="http://schemas.openxmlformats.org/officeDocument/2006/math">
                    <m:r>
                      <a:rPr lang="en-US" altLang="zh-CN" sz="1800" b="0" i="1" u="none" strike="noStrike" baseline="0" smtClean="0">
                        <a:latin typeface="Cambria Math" panose="02040503050406030204" pitchFamily="18" charset="0"/>
                      </a:rPr>
                      <m:t>𝑐𝑜𝑑</m:t>
                    </m:r>
                    <m:sSubSup>
                      <m:sSubSupPr>
                        <m:ctrlPr>
                          <a:rPr lang="en-US" altLang="zh-CN" sz="1800" b="0" i="1" u="none" strike="noStrike" baseline="0" smtClean="0">
                            <a:latin typeface="Cambria Math" panose="02040503050406030204" pitchFamily="18" charset="0"/>
                          </a:rPr>
                        </m:ctrlPr>
                      </m:sSubSupPr>
                      <m:e>
                        <m:r>
                          <a:rPr lang="en-US" altLang="zh-CN" sz="1800" b="0" i="1" u="none" strike="noStrike" baseline="0" smtClean="0">
                            <a:latin typeface="Cambria Math" panose="02040503050406030204" pitchFamily="18" charset="0"/>
                          </a:rPr>
                          <m:t>𝑒</m:t>
                        </m:r>
                      </m:e>
                      <m:sub>
                        <m:r>
                          <a:rPr lang="en-US" altLang="zh-CN" sz="1800" b="0" i="1" u="none" strike="noStrike" baseline="0" smtClean="0">
                            <a:latin typeface="Cambria Math" panose="02040503050406030204" pitchFamily="18" charset="0"/>
                          </a:rPr>
                          <m:t>1</m:t>
                        </m:r>
                      </m:sub>
                      <m:sup>
                        <m:r>
                          <a:rPr lang="en-US" altLang="zh-CN" sz="1800" b="0" i="1" u="none" strike="noStrike" baseline="0" smtClean="0">
                            <a:latin typeface="Cambria Math" panose="02040503050406030204" pitchFamily="18" charset="0"/>
                          </a:rPr>
                          <m:t>−</m:t>
                        </m:r>
                      </m:sup>
                    </m:sSubSup>
                  </m:oMath>
                </a14:m>
                <a:r>
                  <a:rPr lang="en-US" altLang="zh-CN" sz="1800" b="0" i="0" u="none" strike="noStrike" baseline="0" dirty="0">
                    <a:latin typeface="NimbusRomNo9L-Regu"/>
                  </a:rPr>
                  <a:t> is close to 0 since the code is unrelated with the comment.</a:t>
                </a:r>
              </a:p>
              <a:p>
                <a:pPr algn="l"/>
                <a:r>
                  <a:rPr lang="en-US" altLang="zh-CN" sz="1800" b="0" i="0" u="none" strike="noStrike" baseline="0" dirty="0">
                    <a:latin typeface="NimbusRomNo9L-Regu"/>
                  </a:rPr>
                  <a:t>And the discriminators predict correct relevance score between them for contrastive pre-training</a:t>
                </a:r>
              </a:p>
              <a:p>
                <a:pPr algn="l"/>
                <a:endParaRPr lang="en-US" altLang="zh-CN" sz="1800" b="0" i="0" u="none" strike="noStrike" baseline="0" dirty="0">
                  <a:latin typeface="NimbusRomNo9L-Regu"/>
                </a:endParaRPr>
              </a:p>
              <a:p>
                <a:r>
                  <a:rPr lang="en-US" altLang="zh-CN" dirty="0">
                    <a:latin typeface="NimbusRomNo9L-Regu"/>
                  </a:rPr>
                  <a:t>2) </a:t>
                </a:r>
                <a14:m>
                  <m:oMath xmlns:m="http://schemas.openxmlformats.org/officeDocument/2006/math">
                    <m:r>
                      <a:rPr lang="en-US" altLang="zh-CN">
                        <a:latin typeface="Cambria Math" panose="02040503050406030204" pitchFamily="18" charset="0"/>
                      </a:rPr>
                      <m:t>𝑐𝑜𝑑</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𝑒</m:t>
                        </m:r>
                      </m:e>
                      <m:sub>
                        <m:r>
                          <a:rPr lang="en-US" altLang="zh-CN">
                            <a:latin typeface="Cambria Math" panose="02040503050406030204" pitchFamily="18" charset="0"/>
                          </a:rPr>
                          <m:t>2</m:t>
                        </m:r>
                      </m:sub>
                      <m:sup>
                        <m:r>
                          <a:rPr lang="en-US" altLang="zh-CN">
                            <a:latin typeface="Cambria Math" panose="02040503050406030204" pitchFamily="18" charset="0"/>
                          </a:rPr>
                          <m:t>−</m:t>
                        </m:r>
                      </m:sup>
                    </m:sSubSup>
                  </m:oMath>
                </a14:m>
                <a:r>
                  <a:rPr lang="zh-CN" altLang="en-US" dirty="0">
                    <a:latin typeface="NimbusRomNo9L-Regu"/>
                  </a:rPr>
                  <a:t> </a:t>
                </a:r>
                <a:r>
                  <a:rPr lang="en-US" altLang="zh-CN" dirty="0">
                    <a:latin typeface="NimbusRomNo9L-Regu"/>
                  </a:rPr>
                  <a:t>has the same functionality as </a:t>
                </a:r>
                <a14:m>
                  <m:oMath xmlns:m="http://schemas.openxmlformats.org/officeDocument/2006/math">
                    <m:r>
                      <a:rPr lang="en-US" altLang="zh-CN">
                        <a:latin typeface="Cambria Math" panose="02040503050406030204" pitchFamily="18" charset="0"/>
                      </a:rPr>
                      <m:t>𝑐𝑜𝑑</m:t>
                    </m:r>
                    <m:sSup>
                      <m:sSupPr>
                        <m:ctrlPr>
                          <a:rPr lang="en-US"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m:t>
                        </m:r>
                      </m:sup>
                    </m:sSup>
                  </m:oMath>
                </a14:m>
                <a:r>
                  <a:rPr lang="en-US" altLang="zh-CN" dirty="0">
                    <a:latin typeface="NimbusRomNo9L-Regu"/>
                  </a:rPr>
                  <a:t> and should be assigned similar weights. </a:t>
                </a:r>
              </a:p>
              <a:p>
                <a:r>
                  <a:rPr lang="en-US" altLang="zh-CN" dirty="0">
                    <a:latin typeface="NimbusRomNo9L-Regu"/>
                  </a:rPr>
                  <a:t>And the discriminator provide similar soft-labels about </a:t>
                </a:r>
                <a14:m>
                  <m:oMath xmlns:m="http://schemas.openxmlformats.org/officeDocument/2006/math">
                    <m:r>
                      <a:rPr lang="en-US" altLang="zh-CN">
                        <a:latin typeface="Cambria Math" panose="02040503050406030204" pitchFamily="18" charset="0"/>
                      </a:rPr>
                      <m:t>𝑐𝑜𝑑</m:t>
                    </m:r>
                    <m:sSup>
                      <m:sSupPr>
                        <m:ctrlPr>
                          <a:rPr lang="en-US" altLang="zh-CN" i="1">
                            <a:latin typeface="Cambria Math" panose="02040503050406030204" pitchFamily="18" charset="0"/>
                          </a:rPr>
                        </m:ctrlPr>
                      </m:sSupPr>
                      <m:e>
                        <m:r>
                          <a:rPr lang="en-US" altLang="zh-CN">
                            <a:latin typeface="Cambria Math" panose="02040503050406030204" pitchFamily="18" charset="0"/>
                          </a:rPr>
                          <m:t>𝑒</m:t>
                        </m:r>
                      </m:e>
                      <m:sup>
                        <m:r>
                          <a:rPr lang="en-US" altLang="zh-CN">
                            <a:latin typeface="Cambria Math" panose="02040503050406030204" pitchFamily="18" charset="0"/>
                          </a:rPr>
                          <m:t>+</m:t>
                        </m:r>
                      </m:sup>
                    </m:sSup>
                  </m:oMath>
                </a14:m>
                <a:r>
                  <a:rPr lang="en-US" altLang="zh-CN" dirty="0">
                    <a:latin typeface="NimbusRomNo9L-Regu"/>
                  </a:rPr>
                  <a:t> and </a:t>
                </a:r>
                <a14:m>
                  <m:oMath xmlns:m="http://schemas.openxmlformats.org/officeDocument/2006/math">
                    <m:r>
                      <a:rPr lang="en-US" altLang="zh-CN">
                        <a:latin typeface="Cambria Math" panose="02040503050406030204" pitchFamily="18" charset="0"/>
                      </a:rPr>
                      <m:t>𝑐𝑜𝑑</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𝑒</m:t>
                        </m:r>
                      </m:e>
                      <m:sub>
                        <m:r>
                          <a:rPr lang="en-US" altLang="zh-CN">
                            <a:latin typeface="Cambria Math" panose="02040503050406030204" pitchFamily="18" charset="0"/>
                          </a:rPr>
                          <m:t>2</m:t>
                        </m:r>
                      </m:sub>
                      <m:sup>
                        <m:r>
                          <a:rPr lang="en-US" altLang="zh-CN">
                            <a:latin typeface="Cambria Math" panose="02040503050406030204" pitchFamily="18" charset="0"/>
                          </a:rPr>
                          <m:t>−</m:t>
                        </m:r>
                      </m:sup>
                    </m:sSubSup>
                  </m:oMath>
                </a14:m>
                <a:r>
                  <a:rPr lang="en-US" altLang="zh-CN" dirty="0">
                    <a:latin typeface="NimbusRomNo9L-Regu"/>
                  </a:rPr>
                  <a:t>, which alleviate the influence of false negative issue and learn better code representation through soft-labels.</a:t>
                </a:r>
                <a:endParaRPr lang="zh-CN" altLang="en-US" dirty="0">
                  <a:latin typeface="NimbusRomNo9L-Regu"/>
                </a:endParaRPr>
              </a:p>
            </p:txBody>
          </p:sp>
        </mc:Choice>
        <mc:Fallback xmlns="">
          <p:sp>
            <p:nvSpPr>
              <p:cNvPr id="11" name="文本框 10">
                <a:extLst>
                  <a:ext uri="{FF2B5EF4-FFF2-40B4-BE49-F238E27FC236}">
                    <a16:creationId xmlns:a16="http://schemas.microsoft.com/office/drawing/2014/main" id="{D118CF47-C36A-B196-E7AA-FA94196DF8DC}"/>
                  </a:ext>
                </a:extLst>
              </p:cNvPr>
              <p:cNvSpPr txBox="1">
                <a:spLocks noRot="1" noChangeAspect="1" noMove="1" noResize="1" noEditPoints="1" noAdjustHandles="1" noChangeArrowheads="1" noChangeShapeType="1" noTextEdit="1"/>
              </p:cNvSpPr>
              <p:nvPr/>
            </p:nvSpPr>
            <p:spPr>
              <a:xfrm>
                <a:off x="5656750" y="2236312"/>
                <a:ext cx="5697049" cy="3139321"/>
              </a:xfrm>
              <a:prstGeom prst="rect">
                <a:avLst/>
              </a:prstGeom>
              <a:blipFill>
                <a:blip r:embed="rId4"/>
                <a:stretch>
                  <a:fillRect l="-964" t="-1165" b="-2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961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B9917-6F2C-7562-AADA-CD7366D74432}"/>
              </a:ext>
            </a:extLst>
          </p:cNvPr>
          <p:cNvSpPr>
            <a:spLocks noGrp="1"/>
          </p:cNvSpPr>
          <p:nvPr>
            <p:ph type="title"/>
          </p:nvPr>
        </p:nvSpPr>
        <p:spPr/>
        <p:txBody>
          <a:bodyPr/>
          <a:lstStyle/>
          <a:p>
            <a:r>
              <a:rPr lang="en-US" altLang="zh-CN" dirty="0">
                <a:latin typeface="NimbusRomNo9L-Medi"/>
              </a:rPr>
              <a:t>Conclusion</a:t>
            </a:r>
            <a:endParaRPr lang="zh-CN" altLang="en-US" dirty="0">
              <a:latin typeface="NimbusRomNo9L-Medi"/>
            </a:endParaRPr>
          </a:p>
        </p:txBody>
      </p:sp>
      <p:sp>
        <p:nvSpPr>
          <p:cNvPr id="3" name="内容占位符 2">
            <a:extLst>
              <a:ext uri="{FF2B5EF4-FFF2-40B4-BE49-F238E27FC236}">
                <a16:creationId xmlns:a16="http://schemas.microsoft.com/office/drawing/2014/main" id="{43CE52D0-AC20-5AD3-FDD1-BE1DF7C764DA}"/>
              </a:ext>
            </a:extLst>
          </p:cNvPr>
          <p:cNvSpPr>
            <a:spLocks noGrp="1"/>
          </p:cNvSpPr>
          <p:nvPr>
            <p:ph idx="1"/>
          </p:nvPr>
        </p:nvSpPr>
        <p:spPr/>
        <p:txBody>
          <a:bodyPr/>
          <a:lstStyle/>
          <a:p>
            <a:pPr algn="l"/>
            <a:r>
              <a:rPr lang="en-US" altLang="zh-CN" sz="1800" b="0" i="0" u="none" strike="noStrike" baseline="0" dirty="0">
                <a:latin typeface="NimbusRomNo9L-Regu"/>
              </a:rPr>
              <a:t>we present </a:t>
            </a:r>
            <a:r>
              <a:rPr lang="en-US" altLang="zh-CN" sz="1800" b="0" i="0" u="none" strike="noStrike" baseline="0" dirty="0" err="1">
                <a:latin typeface="NimbusRomNo9L-Regu"/>
              </a:rPr>
              <a:t>SCodeR</a:t>
            </a:r>
            <a:r>
              <a:rPr lang="en-US" altLang="zh-CN" sz="1800" b="0" i="0" u="none" strike="noStrike" baseline="0" dirty="0">
                <a:latin typeface="NimbusRomNo9L-Regu"/>
              </a:rPr>
              <a:t> to learn function-level</a:t>
            </a:r>
            <a:r>
              <a:rPr lang="en-US" altLang="zh-CN" sz="1800" dirty="0">
                <a:latin typeface="NimbusRomNo9L-Regu"/>
              </a:rPr>
              <a:t> </a:t>
            </a:r>
            <a:r>
              <a:rPr lang="en-US" altLang="zh-CN" sz="1800" b="0" i="0" u="none" strike="noStrike" baseline="0" dirty="0">
                <a:latin typeface="NimbusRomNo9L-Regu"/>
              </a:rPr>
              <a:t>code representation with soft-labeled contrastive pre-training</a:t>
            </a:r>
          </a:p>
          <a:p>
            <a:pPr algn="l"/>
            <a:r>
              <a:rPr lang="en-US" altLang="zh-CN" sz="1800" b="0" i="0" u="none" strike="noStrike" baseline="0" dirty="0">
                <a:latin typeface="NimbusRomNo9L-Regu"/>
              </a:rPr>
              <a:t>we propose a soft-labeled</a:t>
            </a:r>
            <a:r>
              <a:rPr lang="en-US" altLang="zh-CN" sz="1800" dirty="0">
                <a:latin typeface="NimbusRomNo9L-Regu"/>
              </a:rPr>
              <a:t> </a:t>
            </a:r>
            <a:r>
              <a:rPr lang="en-US" altLang="zh-CN" sz="1800" b="0" i="0" u="none" strike="noStrike" baseline="0" dirty="0">
                <a:latin typeface="NimbusRomNo9L-Regu"/>
              </a:rPr>
              <a:t>contrastive pre-training framework that takes relevance scores among samples as soft-labels</a:t>
            </a:r>
            <a:r>
              <a:rPr lang="en-US" altLang="zh-CN" sz="1800" dirty="0">
                <a:latin typeface="NimbusRomNo9L-Regu"/>
              </a:rPr>
              <a:t> </a:t>
            </a:r>
            <a:r>
              <a:rPr lang="en-US" altLang="zh-CN" sz="1800" b="0" i="0" u="none" strike="noStrike" baseline="0" dirty="0">
                <a:latin typeface="NimbusRomNo9L-Regu"/>
              </a:rPr>
              <a:t>for contrastive pre-training in an iterative adversarial manner</a:t>
            </a:r>
            <a:endParaRPr lang="en-US" altLang="zh-CN" sz="1800" b="1" i="0" u="none" strike="noStrike" baseline="0" dirty="0">
              <a:latin typeface="NimbusRomNo9L-Regu"/>
            </a:endParaRPr>
          </a:p>
          <a:p>
            <a:pPr algn="l"/>
            <a:r>
              <a:rPr lang="en-US" altLang="zh-CN" sz="1800" b="0" i="0" u="none" strike="noStrike" baseline="0" dirty="0">
                <a:latin typeface="NimbusRomNo9L-Regu"/>
              </a:rPr>
              <a:t>Besides, we propose to utilize code comment and abstract syntax sub-tree of the source code to build positive samples that can facilitate the model to capture semantic information from the source code.</a:t>
            </a:r>
          </a:p>
          <a:p>
            <a:pPr algn="l"/>
            <a:r>
              <a:rPr lang="en-US" altLang="zh-CN" sz="1800" b="0" i="0" u="none" strike="noStrike" baseline="0" dirty="0">
                <a:latin typeface="NimbusRomNo9L-Regu"/>
              </a:rPr>
              <a:t>Experimental results show that </a:t>
            </a:r>
            <a:r>
              <a:rPr lang="en-US" altLang="zh-CN" sz="1800" b="0" i="0" u="none" strike="noStrike" baseline="0" dirty="0" err="1">
                <a:latin typeface="NimbusRomNo9L-Regu"/>
              </a:rPr>
              <a:t>SCodeR</a:t>
            </a:r>
            <a:r>
              <a:rPr lang="en-US" altLang="zh-CN" sz="1800" b="0" i="0" u="none" strike="noStrike" baseline="0" dirty="0">
                <a:latin typeface="NimbusRomNo9L-Regu"/>
              </a:rPr>
              <a:t> achieves state-of-the-art performance on four code-related tasks over seven datasets.</a:t>
            </a:r>
          </a:p>
          <a:p>
            <a:pPr algn="l"/>
            <a:r>
              <a:rPr lang="en-US" altLang="zh-CN" sz="1800" b="0" i="0" u="none" strike="noStrike" baseline="0" dirty="0">
                <a:latin typeface="NimbusRomNo9L-Regu"/>
              </a:rPr>
              <a:t>Further ablation studies show the effectiveness of our soft-labeled contrastive pre-training framework and positive sample construction methods.</a:t>
            </a:r>
            <a:endParaRPr lang="zh-CN" altLang="en-US" dirty="0"/>
          </a:p>
        </p:txBody>
      </p:sp>
    </p:spTree>
    <p:extLst>
      <p:ext uri="{BB962C8B-B14F-4D97-AF65-F5344CB8AC3E}">
        <p14:creationId xmlns:p14="http://schemas.microsoft.com/office/powerpoint/2010/main" val="17239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CE4DE-3605-7712-CBF3-236A1CE7FDFE}"/>
              </a:ext>
            </a:extLst>
          </p:cNvPr>
          <p:cNvSpPr>
            <a:spLocks noGrp="1"/>
          </p:cNvSpPr>
          <p:nvPr>
            <p:ph type="title"/>
          </p:nvPr>
        </p:nvSpPr>
        <p:spPr/>
        <p:txBody>
          <a:bodyPr/>
          <a:lstStyle/>
          <a:p>
            <a:r>
              <a:rPr lang="en-US" altLang="zh-CN" dirty="0">
                <a:latin typeface="NimbusRomNo9L-Medi"/>
              </a:rPr>
              <a:t>Introduction</a:t>
            </a:r>
            <a:endParaRPr lang="zh-CN" altLang="en-US" dirty="0">
              <a:latin typeface="NimbusRomNo9L-Medi"/>
            </a:endParaRPr>
          </a:p>
        </p:txBody>
      </p:sp>
      <p:sp>
        <p:nvSpPr>
          <p:cNvPr id="3" name="内容占位符 2">
            <a:extLst>
              <a:ext uri="{FF2B5EF4-FFF2-40B4-BE49-F238E27FC236}">
                <a16:creationId xmlns:a16="http://schemas.microsoft.com/office/drawing/2014/main" id="{6B2E2E26-3619-621A-C0E7-53A246710F22}"/>
              </a:ext>
            </a:extLst>
          </p:cNvPr>
          <p:cNvSpPr>
            <a:spLocks noGrp="1"/>
          </p:cNvSpPr>
          <p:nvPr>
            <p:ph idx="1"/>
          </p:nvPr>
        </p:nvSpPr>
        <p:spPr>
          <a:xfrm>
            <a:off x="838200" y="1825625"/>
            <a:ext cx="10515600" cy="4953244"/>
          </a:xfrm>
        </p:spPr>
        <p:txBody>
          <a:bodyPr>
            <a:normAutofit lnSpcReduction="10000"/>
          </a:bodyPr>
          <a:lstStyle/>
          <a:p>
            <a:pPr>
              <a:lnSpc>
                <a:spcPct val="100000"/>
              </a:lnSpc>
            </a:pPr>
            <a:r>
              <a:rPr lang="en-US" altLang="zh-CN" sz="1800" dirty="0">
                <a:latin typeface="NimbusRomNo9L-Regu"/>
              </a:rPr>
              <a:t>Contrastive learning is useful for LLM of big code.</a:t>
            </a:r>
          </a:p>
          <a:p>
            <a:pPr>
              <a:lnSpc>
                <a:spcPct val="100000"/>
              </a:lnSpc>
            </a:pPr>
            <a:r>
              <a:rPr lang="en-US" altLang="zh-CN" sz="1800" dirty="0">
                <a:latin typeface="NimbusRomNo9L-Regu"/>
              </a:rPr>
              <a:t>Related works usually pull positive sample pairs together and push negative pairs apart in representation space. </a:t>
            </a:r>
          </a:p>
          <a:p>
            <a:pPr>
              <a:lnSpc>
                <a:spcPct val="100000"/>
              </a:lnSpc>
            </a:pPr>
            <a:r>
              <a:rPr lang="en-US" altLang="zh-CN" sz="1800" dirty="0">
                <a:latin typeface="NimbusRomNo9L-Regu"/>
              </a:rPr>
              <a:t>So the key is how to construct positive/negative pairs:</a:t>
            </a:r>
          </a:p>
          <a:p>
            <a:pPr>
              <a:lnSpc>
                <a:spcPct val="100000"/>
              </a:lnSpc>
            </a:pPr>
            <a:r>
              <a:rPr lang="en-US" altLang="zh-CN" sz="1800" dirty="0">
                <a:latin typeface="NimbusRomNo9L-Regu"/>
              </a:rPr>
              <a:t>As for positive pairs:</a:t>
            </a:r>
          </a:p>
          <a:p>
            <a:pPr marL="685800" lvl="2">
              <a:lnSpc>
                <a:spcPct val="100000"/>
              </a:lnSpc>
              <a:spcBef>
                <a:spcPts val="1000"/>
              </a:spcBef>
            </a:pPr>
            <a:r>
              <a:rPr lang="en-US" altLang="zh-CN" sz="1800" dirty="0" err="1">
                <a:latin typeface="NimbusRomNo9L-Regu"/>
              </a:rPr>
              <a:t>ContraCode</a:t>
            </a:r>
            <a:r>
              <a:rPr lang="en-US" altLang="zh-CN" sz="1800" dirty="0">
                <a:latin typeface="NimbusRomNo9L-Regu"/>
              </a:rPr>
              <a:t> and </a:t>
            </a:r>
            <a:r>
              <a:rPr lang="en-US" altLang="zh-CN" sz="1800" dirty="0" err="1">
                <a:latin typeface="NimbusRomNo9L-Regu"/>
              </a:rPr>
              <a:t>Corder</a:t>
            </a:r>
            <a:r>
              <a:rPr lang="en-US" altLang="zh-CN" sz="1800" dirty="0">
                <a:latin typeface="NimbusRomNo9L-Regu"/>
              </a:rPr>
              <a:t> design code transformation like variable renaming and dead code insertion</a:t>
            </a:r>
          </a:p>
          <a:p>
            <a:pPr marL="685800" lvl="2">
              <a:lnSpc>
                <a:spcPct val="100000"/>
              </a:lnSpc>
              <a:spcBef>
                <a:spcPts val="1000"/>
              </a:spcBef>
            </a:pPr>
            <a:r>
              <a:rPr lang="en-US" altLang="zh-CN" sz="1800" dirty="0">
                <a:latin typeface="NimbusRomNo9L-Regu"/>
              </a:rPr>
              <a:t>Code-MVP leverages different structures(AST/CFG) to transform code to different variant</a:t>
            </a:r>
          </a:p>
          <a:p>
            <a:pPr marL="685800" lvl="2">
              <a:lnSpc>
                <a:spcPct val="100000"/>
              </a:lnSpc>
              <a:spcBef>
                <a:spcPts val="1000"/>
              </a:spcBef>
            </a:pPr>
            <a:r>
              <a:rPr lang="en-US" altLang="zh-CN" sz="1800" dirty="0">
                <a:latin typeface="NimbusRomNo9L-Regu"/>
              </a:rPr>
              <a:t>However, these methods usually generate positive samples with </a:t>
            </a:r>
            <a:r>
              <a:rPr lang="en-US" altLang="zh-CN" sz="1800" b="1" dirty="0">
                <a:latin typeface="NimbusRomNo9L-Regu"/>
              </a:rPr>
              <a:t>highly similar structures </a:t>
            </a:r>
            <a:r>
              <a:rPr lang="en-US" altLang="zh-CN" sz="1800" dirty="0">
                <a:latin typeface="NimbusRomNo9L-Regu"/>
              </a:rPr>
              <a:t>to original programs</a:t>
            </a:r>
          </a:p>
          <a:p>
            <a:pPr marL="685800" lvl="2">
              <a:lnSpc>
                <a:spcPct val="100000"/>
              </a:lnSpc>
              <a:spcBef>
                <a:spcPts val="1000"/>
              </a:spcBef>
            </a:pPr>
            <a:r>
              <a:rPr lang="en-US" altLang="zh-CN" sz="1800" dirty="0">
                <a:latin typeface="NimbusRomNo9L-Regu"/>
              </a:rPr>
              <a:t>As a result, the model will tend to learn function-level code representation from </a:t>
            </a:r>
            <a:r>
              <a:rPr lang="en-US" altLang="zh-CN" sz="1800" b="1" dirty="0">
                <a:latin typeface="NimbusRomNo9L-Regu"/>
              </a:rPr>
              <a:t>superficial code structure</a:t>
            </a:r>
            <a:r>
              <a:rPr lang="en-US" altLang="zh-CN" sz="1800" dirty="0">
                <a:latin typeface="NimbusRomNo9L-Regu"/>
              </a:rPr>
              <a:t> rather than substantial code semantics</a:t>
            </a:r>
          </a:p>
          <a:p>
            <a:r>
              <a:rPr lang="en-US" altLang="zh-CN" sz="1800" dirty="0">
                <a:latin typeface="NimbusRomNo9L-Regu"/>
              </a:rPr>
              <a:t>As for negative pairs:</a:t>
            </a:r>
          </a:p>
          <a:p>
            <a:pPr lvl="1"/>
            <a:r>
              <a:rPr lang="en-US" altLang="zh-CN" sz="1800" dirty="0">
                <a:latin typeface="NimbusRomNo9L-Regu"/>
              </a:rPr>
              <a:t>Previous works usually take randomly different programs as negative.</a:t>
            </a:r>
          </a:p>
          <a:p>
            <a:pPr lvl="1"/>
            <a:r>
              <a:rPr lang="en-US" altLang="zh-CN" sz="1800" dirty="0">
                <a:latin typeface="NimbusRomNo9L-Regu"/>
              </a:rPr>
              <a:t>However, different programs in code corpus may have some similarities, which means unreasonable to treat all different code as same negative label.</a:t>
            </a:r>
            <a:endParaRPr lang="zh-CN" altLang="en-US" sz="1800" dirty="0">
              <a:latin typeface="NimbusRomNo9L-Regu"/>
            </a:endParaRPr>
          </a:p>
        </p:txBody>
      </p:sp>
    </p:spTree>
    <p:extLst>
      <p:ext uri="{BB962C8B-B14F-4D97-AF65-F5344CB8AC3E}">
        <p14:creationId xmlns:p14="http://schemas.microsoft.com/office/powerpoint/2010/main" val="336668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25F94-567B-D42C-B068-06B0133F9DE8}"/>
              </a:ext>
            </a:extLst>
          </p:cNvPr>
          <p:cNvSpPr>
            <a:spLocks noGrp="1"/>
          </p:cNvSpPr>
          <p:nvPr>
            <p:ph type="title"/>
          </p:nvPr>
        </p:nvSpPr>
        <p:spPr/>
        <p:txBody>
          <a:bodyPr/>
          <a:lstStyle/>
          <a:p>
            <a:r>
              <a:rPr lang="en-US" altLang="zh-CN" dirty="0">
                <a:latin typeface="NimbusRomNo9L-Medi"/>
              </a:rPr>
              <a:t>Approach</a:t>
            </a:r>
            <a:endParaRPr lang="zh-CN" altLang="en-US" dirty="0">
              <a:latin typeface="NimbusRomNo9L-Medi"/>
            </a:endParaRPr>
          </a:p>
        </p:txBody>
      </p:sp>
      <p:sp>
        <p:nvSpPr>
          <p:cNvPr id="3" name="内容占位符 2">
            <a:extLst>
              <a:ext uri="{FF2B5EF4-FFF2-40B4-BE49-F238E27FC236}">
                <a16:creationId xmlns:a16="http://schemas.microsoft.com/office/drawing/2014/main" id="{15E7B2FC-A544-0DDC-4BDD-343250E253B4}"/>
              </a:ext>
            </a:extLst>
          </p:cNvPr>
          <p:cNvSpPr>
            <a:spLocks noGrp="1"/>
          </p:cNvSpPr>
          <p:nvPr>
            <p:ph idx="1"/>
          </p:nvPr>
        </p:nvSpPr>
        <p:spPr/>
        <p:txBody>
          <a:bodyPr>
            <a:normAutofit/>
          </a:bodyPr>
          <a:lstStyle/>
          <a:p>
            <a:r>
              <a:rPr lang="en-US" altLang="zh-CN" sz="2400" dirty="0" err="1">
                <a:latin typeface="NimbusRomNo9L-Regu"/>
              </a:rPr>
              <a:t>SCodeR</a:t>
            </a:r>
            <a:endParaRPr lang="en-US" altLang="zh-CN" sz="2400" dirty="0">
              <a:latin typeface="NimbusRomNo9L-Regu"/>
            </a:endParaRPr>
          </a:p>
          <a:p>
            <a:pPr lvl="1"/>
            <a:r>
              <a:rPr lang="en-US" altLang="zh-CN" sz="2000" b="0" i="0" u="none" strike="noStrike" baseline="0" dirty="0">
                <a:latin typeface="NimbusRomNo9L-Medi"/>
              </a:rPr>
              <a:t>Positive Sample Construction</a:t>
            </a:r>
          </a:p>
          <a:p>
            <a:pPr lvl="2"/>
            <a:r>
              <a:rPr lang="en-US" altLang="zh-CN" sz="1800" b="0" i="0" u="none" strike="noStrike" baseline="0" dirty="0">
                <a:latin typeface="NimbusRomNo9L-Regu"/>
              </a:rPr>
              <a:t>We propose to leverage </a:t>
            </a:r>
            <a:r>
              <a:rPr lang="en-US" altLang="zh-CN" sz="1800" b="1" i="0" u="none" strike="noStrike" baseline="0" dirty="0">
                <a:latin typeface="NimbusRomNo9L-Regu"/>
              </a:rPr>
              <a:t>comment</a:t>
            </a:r>
            <a:r>
              <a:rPr lang="en-US" altLang="zh-CN" sz="1800" b="0" i="0" u="none" strike="noStrike" baseline="0" dirty="0">
                <a:latin typeface="NimbusRomNo9L-Regu"/>
              </a:rPr>
              <a:t> and </a:t>
            </a:r>
            <a:r>
              <a:rPr lang="en-US" altLang="zh-CN" sz="1800" b="1" i="0" u="none" strike="noStrike" baseline="0" dirty="0">
                <a:latin typeface="NimbusRomNo9L-Regu"/>
              </a:rPr>
              <a:t>abstract syntax sub-tree</a:t>
            </a:r>
            <a:r>
              <a:rPr lang="en-US" altLang="zh-CN" sz="1800" b="0" i="0" u="none" strike="noStrike" baseline="0" dirty="0">
                <a:latin typeface="NimbusRomNo9L-Regu"/>
              </a:rPr>
              <a:t> of the code for </a:t>
            </a:r>
            <a:r>
              <a:rPr lang="en-US" altLang="zh-CN" sz="1800" b="1" i="0" u="none" strike="noStrike" baseline="0" dirty="0">
                <a:latin typeface="NimbusRomNo9L-Regu"/>
              </a:rPr>
              <a:t>positive sample </a:t>
            </a:r>
            <a:r>
              <a:rPr lang="en-US" altLang="zh-CN" sz="1800" b="0" i="0" u="none" strike="noStrike" baseline="0" dirty="0">
                <a:latin typeface="NimbusRomNo9L-Regu"/>
              </a:rPr>
              <a:t>construction to encourage the model to capture semantic information</a:t>
            </a:r>
          </a:p>
          <a:p>
            <a:pPr lvl="1"/>
            <a:endParaRPr lang="en-US" altLang="zh-CN" sz="1800" dirty="0">
              <a:latin typeface="NimbusRomNo9L-Regu"/>
            </a:endParaRPr>
          </a:p>
          <a:p>
            <a:pPr lvl="1"/>
            <a:endParaRPr lang="en-US" altLang="zh-CN" sz="1800" dirty="0">
              <a:latin typeface="NimbusRomNo9L-Regu"/>
            </a:endParaRPr>
          </a:p>
          <a:p>
            <a:pPr lvl="1"/>
            <a:r>
              <a:rPr lang="en-US" altLang="zh-CN" sz="2000" b="0" i="0" u="none" strike="noStrike" baseline="0" dirty="0">
                <a:latin typeface="NimbusRomNo9L-Medi"/>
              </a:rPr>
              <a:t>Soft-Labeled Contrastive Pre-training</a:t>
            </a:r>
          </a:p>
          <a:p>
            <a:pPr lvl="2"/>
            <a:r>
              <a:rPr lang="en-US" altLang="zh-CN" sz="1800" dirty="0">
                <a:latin typeface="NimbusRomNo9L-Regu"/>
              </a:rPr>
              <a:t>We propose soft-labeled contrastive pre-training framework that </a:t>
            </a:r>
            <a:r>
              <a:rPr lang="en-US" altLang="zh-CN" sz="1800" b="1" dirty="0">
                <a:latin typeface="NimbusRomNo9L-Regu"/>
              </a:rPr>
              <a:t>uses relevance scores </a:t>
            </a:r>
            <a:r>
              <a:rPr lang="en-US" altLang="zh-CN" sz="1800" dirty="0">
                <a:latin typeface="NimbusRomNo9L-Regu"/>
              </a:rPr>
              <a:t>between different </a:t>
            </a:r>
            <a:r>
              <a:rPr lang="en-US" altLang="zh-CN" sz="1800" b="1" dirty="0">
                <a:latin typeface="NimbusRomNo9L-Regu"/>
              </a:rPr>
              <a:t>negative samples </a:t>
            </a:r>
            <a:r>
              <a:rPr lang="en-US" altLang="zh-CN" sz="1800" dirty="0">
                <a:latin typeface="NimbusRomNo9L-Regu"/>
              </a:rPr>
              <a:t>as </a:t>
            </a:r>
            <a:r>
              <a:rPr lang="en-US" altLang="zh-CN" sz="1800" b="1" dirty="0">
                <a:latin typeface="NimbusRomNo9L-Regu"/>
              </a:rPr>
              <a:t>soft-labels</a:t>
            </a:r>
            <a:r>
              <a:rPr lang="en-US" altLang="zh-CN" sz="1800" dirty="0">
                <a:latin typeface="NimbusRomNo9L-Regu"/>
              </a:rPr>
              <a:t> to learn function-level code representation</a:t>
            </a:r>
            <a:endParaRPr lang="zh-CN" altLang="en-US" sz="1800" dirty="0">
              <a:latin typeface="NimbusRomNo9L-Regu"/>
            </a:endParaRPr>
          </a:p>
        </p:txBody>
      </p:sp>
    </p:spTree>
    <p:extLst>
      <p:ext uri="{BB962C8B-B14F-4D97-AF65-F5344CB8AC3E}">
        <p14:creationId xmlns:p14="http://schemas.microsoft.com/office/powerpoint/2010/main" val="67429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F1035-A862-7051-8278-DB1102C7DE77}"/>
              </a:ext>
            </a:extLst>
          </p:cNvPr>
          <p:cNvSpPr>
            <a:spLocks noGrp="1"/>
          </p:cNvSpPr>
          <p:nvPr>
            <p:ph type="title"/>
          </p:nvPr>
        </p:nvSpPr>
        <p:spPr/>
        <p:txBody>
          <a:bodyPr/>
          <a:lstStyle/>
          <a:p>
            <a:r>
              <a:rPr lang="en-US" altLang="zh-CN" sz="4400" b="0" i="0" u="none" strike="noStrike" baseline="0" dirty="0">
                <a:latin typeface="NimbusRomNo9L-Medi"/>
              </a:rPr>
              <a:t>Positive Sample Construction</a:t>
            </a:r>
            <a:endParaRPr lang="zh-CN" altLang="en-US" dirty="0"/>
          </a:p>
        </p:txBody>
      </p:sp>
      <p:sp>
        <p:nvSpPr>
          <p:cNvPr id="3" name="内容占位符 2">
            <a:extLst>
              <a:ext uri="{FF2B5EF4-FFF2-40B4-BE49-F238E27FC236}">
                <a16:creationId xmlns:a16="http://schemas.microsoft.com/office/drawing/2014/main" id="{BF4A3D39-D8F1-B1AB-331B-3552B88269FB}"/>
              </a:ext>
            </a:extLst>
          </p:cNvPr>
          <p:cNvSpPr>
            <a:spLocks noGrp="1"/>
          </p:cNvSpPr>
          <p:nvPr>
            <p:ph idx="1"/>
          </p:nvPr>
        </p:nvSpPr>
        <p:spPr>
          <a:xfrm>
            <a:off x="644769" y="1407563"/>
            <a:ext cx="7154009" cy="5205045"/>
          </a:xfrm>
        </p:spPr>
        <p:txBody>
          <a:bodyPr>
            <a:normAutofit fontScale="92500"/>
          </a:bodyPr>
          <a:lstStyle/>
          <a:p>
            <a:pPr>
              <a:lnSpc>
                <a:spcPct val="110000"/>
              </a:lnSpc>
            </a:pPr>
            <a:r>
              <a:rPr lang="en-US" altLang="zh-CN" sz="1800" b="0" i="0" u="none" strike="noStrike" baseline="0" dirty="0">
                <a:latin typeface="NimbusRomNo9L-Medi"/>
              </a:rPr>
              <a:t>Code Comment:</a:t>
            </a:r>
          </a:p>
          <a:p>
            <a:pPr lvl="1">
              <a:lnSpc>
                <a:spcPct val="110000"/>
              </a:lnSpc>
            </a:pPr>
            <a:r>
              <a:rPr lang="en-US" altLang="zh-CN" sz="1800" b="0" i="0" u="none" strike="noStrike" baseline="0" dirty="0">
                <a:latin typeface="NimbusRomNo9L-Regu"/>
              </a:rPr>
              <a:t>User-written code comments usually summarize the functionality of the codes and provide crucial semantic information about the source code.</a:t>
            </a:r>
          </a:p>
          <a:p>
            <a:pPr lvl="1">
              <a:lnSpc>
                <a:spcPct val="110000"/>
              </a:lnSpc>
            </a:pPr>
            <a:r>
              <a:rPr lang="en-US" altLang="zh-CN" sz="1800" b="0" i="0" u="none" strike="noStrike" baseline="0" dirty="0">
                <a:latin typeface="NimbusRomNo9L-Regu"/>
              </a:rPr>
              <a:t>Therefore, </a:t>
            </a:r>
            <a:r>
              <a:rPr lang="en-US" altLang="zh-CN" sz="1800" b="1" i="0" u="none" strike="noStrike" baseline="0" dirty="0">
                <a:latin typeface="NimbusRomNo9L-Regu"/>
              </a:rPr>
              <a:t>we take source code </a:t>
            </a:r>
            <a:r>
              <a:rPr lang="en-US" altLang="zh-CN" sz="1800" b="1" i="0" u="none" strike="noStrike" baseline="0" dirty="0">
                <a:latin typeface="CMMI10"/>
              </a:rPr>
              <a:t>c </a:t>
            </a:r>
            <a:r>
              <a:rPr lang="en-US" altLang="zh-CN" sz="1800" b="1" i="0" u="none" strike="noStrike" baseline="0" dirty="0">
                <a:latin typeface="NimbusRomNo9L-Regu"/>
              </a:rPr>
              <a:t>with the corresponding </a:t>
            </a:r>
            <a:r>
              <a:rPr lang="fr-FR" altLang="zh-CN" sz="1800" b="1" i="0" u="none" strike="noStrike" baseline="0" dirty="0">
                <a:latin typeface="NimbusRomNo9L-Regu"/>
              </a:rPr>
              <a:t>comment </a:t>
            </a:r>
            <a:r>
              <a:rPr lang="fr-FR" altLang="zh-CN" sz="1800" b="1" i="0" u="none" strike="noStrike" baseline="0" dirty="0">
                <a:latin typeface="CMMI10"/>
              </a:rPr>
              <a:t>t </a:t>
            </a:r>
            <a:r>
              <a:rPr lang="fr-FR" altLang="zh-CN" sz="1800" b="1" i="0" u="none" strike="noStrike" baseline="0" dirty="0">
                <a:latin typeface="NimbusRomNo9L-Regu"/>
              </a:rPr>
              <a:t>as positive pair (t,c)</a:t>
            </a:r>
          </a:p>
          <a:p>
            <a:pPr>
              <a:lnSpc>
                <a:spcPct val="110000"/>
              </a:lnSpc>
            </a:pPr>
            <a:r>
              <a:rPr lang="en-US" altLang="zh-CN" sz="1800" b="0" i="0" u="none" strike="noStrike" baseline="0" dirty="0">
                <a:latin typeface="NimbusRomNo9L-Medi"/>
              </a:rPr>
              <a:t>Abstract Syntax Sub-Tree</a:t>
            </a:r>
          </a:p>
          <a:p>
            <a:pPr lvl="1">
              <a:lnSpc>
                <a:spcPct val="110000"/>
              </a:lnSpc>
            </a:pPr>
            <a:r>
              <a:rPr lang="en-US" altLang="zh-CN" sz="1800" dirty="0">
                <a:latin typeface="NimbusRomNo9L-Regu"/>
              </a:rPr>
              <a:t>we propose a method called Abstract Syntax Sub-Tree Extraction (ASST):</a:t>
            </a:r>
          </a:p>
          <a:p>
            <a:pPr lvl="1">
              <a:lnSpc>
                <a:spcPct val="110000"/>
              </a:lnSpc>
            </a:pPr>
            <a:r>
              <a:rPr lang="en-US" altLang="zh-CN" sz="1800" b="1" dirty="0">
                <a:latin typeface="NimbusRomNo9L-Regu"/>
              </a:rPr>
              <a:t>We randomly select the sub-tree of the AST and then take the corresponding code of the sub-tree and the remaining code as positive code pairs</a:t>
            </a:r>
          </a:p>
          <a:p>
            <a:pPr lvl="1">
              <a:lnSpc>
                <a:spcPct val="110000"/>
              </a:lnSpc>
            </a:pPr>
            <a:r>
              <a:rPr lang="en-US" altLang="zh-CN" sz="1800" dirty="0">
                <a:latin typeface="NimbusRomNo9L-Regu"/>
              </a:rPr>
              <a:t>Different previous transformation-based methods, the structure of positive code pairs generate by ASST are different since they belong to different parts of a program</a:t>
            </a:r>
          </a:p>
          <a:p>
            <a:pPr lvl="1">
              <a:lnSpc>
                <a:spcPct val="110000"/>
              </a:lnSpc>
            </a:pPr>
            <a:r>
              <a:rPr lang="en-US" altLang="zh-CN" sz="1800" dirty="0">
                <a:latin typeface="NimbusRomNo9L-Regu"/>
              </a:rPr>
              <a:t>Meanwhile, they are logically relevant because they compose a program of full functionality</a:t>
            </a:r>
            <a:endParaRPr lang="zh-CN" altLang="en-US" sz="1800" dirty="0">
              <a:latin typeface="NimbusRomNo9L-Regu"/>
            </a:endParaRPr>
          </a:p>
        </p:txBody>
      </p:sp>
      <p:pic>
        <p:nvPicPr>
          <p:cNvPr id="5" name="图片 4">
            <a:extLst>
              <a:ext uri="{FF2B5EF4-FFF2-40B4-BE49-F238E27FC236}">
                <a16:creationId xmlns:a16="http://schemas.microsoft.com/office/drawing/2014/main" id="{1F710252-5670-07F7-76DB-389B34A4DF78}"/>
              </a:ext>
            </a:extLst>
          </p:cNvPr>
          <p:cNvPicPr>
            <a:picLocks noChangeAspect="1"/>
          </p:cNvPicPr>
          <p:nvPr/>
        </p:nvPicPr>
        <p:blipFill>
          <a:blip r:embed="rId3"/>
          <a:stretch>
            <a:fillRect/>
          </a:stretch>
        </p:blipFill>
        <p:spPr>
          <a:xfrm>
            <a:off x="8139611" y="2023872"/>
            <a:ext cx="3820858" cy="3972429"/>
          </a:xfrm>
          <a:prstGeom prst="rect">
            <a:avLst/>
          </a:prstGeom>
        </p:spPr>
      </p:pic>
    </p:spTree>
    <p:extLst>
      <p:ext uri="{BB962C8B-B14F-4D97-AF65-F5344CB8AC3E}">
        <p14:creationId xmlns:p14="http://schemas.microsoft.com/office/powerpoint/2010/main" val="365686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AF281-B989-2C5F-4095-6D732E78A022}"/>
              </a:ext>
            </a:extLst>
          </p:cNvPr>
          <p:cNvSpPr>
            <a:spLocks noGrp="1"/>
          </p:cNvSpPr>
          <p:nvPr>
            <p:ph type="title"/>
          </p:nvPr>
        </p:nvSpPr>
        <p:spPr/>
        <p:txBody>
          <a:bodyPr/>
          <a:lstStyle/>
          <a:p>
            <a:r>
              <a:rPr lang="en-US" altLang="zh-CN" dirty="0">
                <a:latin typeface="NimbusRomNo9L-Medi"/>
              </a:rPr>
              <a:t>Soft-Labeled Contrastive Pre-training</a:t>
            </a:r>
            <a:endParaRPr lang="zh-CN" altLang="en-US" dirty="0">
              <a:latin typeface="NimbusRomNo9L-Medi"/>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7256770-94EF-0F72-2C23-5B1DA8522EEE}"/>
                  </a:ext>
                </a:extLst>
              </p:cNvPr>
              <p:cNvSpPr>
                <a:spLocks noGrp="1"/>
              </p:cNvSpPr>
              <p:nvPr>
                <p:ph idx="1"/>
              </p:nvPr>
            </p:nvSpPr>
            <p:spPr>
              <a:xfrm>
                <a:off x="838200" y="1433146"/>
                <a:ext cx="10515600" cy="5424853"/>
              </a:xfrm>
            </p:spPr>
            <p:txBody>
              <a:bodyPr>
                <a:normAutofit/>
              </a:bodyPr>
              <a:lstStyle/>
              <a:p>
                <a:pPr algn="l"/>
                <a:r>
                  <a:rPr lang="en-US" altLang="zh-CN" sz="1800" b="0" i="0" u="none" strike="noStrike" baseline="0" dirty="0">
                    <a:latin typeface="NimbusRomNo9L-Regu"/>
                  </a:rPr>
                  <a:t>The soft-labeled contrastive pre-training framework involves </a:t>
                </a:r>
                <a:r>
                  <a:rPr lang="en-US" altLang="zh-CN" sz="1800" b="1" i="0" u="none" strike="noStrike" baseline="0" dirty="0">
                    <a:latin typeface="NimbusRomNo9L-Regu"/>
                  </a:rPr>
                  <a:t>three components</a:t>
                </a:r>
                <a:r>
                  <a:rPr lang="en-US" altLang="zh-CN" sz="1800" b="0" i="0" u="none" strike="noStrike" baseline="0" dirty="0">
                    <a:latin typeface="NimbusRomNo9L-Regu"/>
                  </a:rPr>
                  <a:t>:</a:t>
                </a:r>
              </a:p>
              <a:p>
                <a:r>
                  <a:rPr lang="en-US" altLang="zh-CN" sz="1800" b="1" i="0" u="none" strike="noStrike" baseline="0" dirty="0">
                    <a:latin typeface="NimbusRomNo9L-Regu"/>
                  </a:rPr>
                  <a:t>A dual-encoder</a:t>
                </a:r>
                <a:r>
                  <a:rPr lang="en-US" altLang="zh-CN" sz="1800" b="1" i="0" u="none" strike="noStrike" dirty="0">
                    <a:latin typeface="NimbusRomNo9L-Regu"/>
                  </a:rPr>
                  <a:t> </a:t>
                </a:r>
                <a14:m>
                  <m:oMath xmlns:m="http://schemas.openxmlformats.org/officeDocument/2006/math">
                    <m:sSub>
                      <m:sSubPr>
                        <m:ctrlPr>
                          <a:rPr lang="en-US" altLang="zh-CN" sz="1800" b="0" i="1" u="none" strike="noStrike" smtClean="0">
                            <a:latin typeface="Cambria Math" panose="02040503050406030204" pitchFamily="18" charset="0"/>
                          </a:rPr>
                        </m:ctrlPr>
                      </m:sSubPr>
                      <m:e>
                        <m:r>
                          <a:rPr lang="en-US" altLang="zh-CN" sz="1800" b="0" i="1" u="none" strike="noStrike" smtClean="0">
                            <a:latin typeface="Cambria Math" panose="02040503050406030204" pitchFamily="18" charset="0"/>
                          </a:rPr>
                          <m:t>𝐺</m:t>
                        </m:r>
                      </m:e>
                      <m:sub>
                        <m:r>
                          <a:rPr lang="en-US" altLang="zh-CN" sz="1800" b="0" i="1" u="none" strike="noStrike" smtClean="0">
                            <a:latin typeface="Cambria Math" panose="02040503050406030204" pitchFamily="18" charset="0"/>
                          </a:rPr>
                          <m:t>𝜃</m:t>
                        </m:r>
                      </m:sub>
                    </m:sSub>
                  </m:oMath>
                </a14:m>
                <a:r>
                  <a:rPr lang="zh-CN" altLang="en-US" dirty="0"/>
                  <a:t> </a:t>
                </a:r>
                <a:r>
                  <a:rPr lang="en-US" altLang="zh-CN" sz="1800" dirty="0">
                    <a:latin typeface="NimbusRomNo9L-Regu"/>
                  </a:rPr>
                  <a:t>that aims to learn function-level code representation</a:t>
                </a:r>
              </a:p>
              <a:p>
                <a:pPr algn="l"/>
                <a:r>
                  <a:rPr lang="en-US" altLang="zh-CN" sz="1800" b="1" i="0" u="none" strike="noStrike" baseline="0" dirty="0">
                    <a:latin typeface="NimbusRomNo9L-Regu"/>
                  </a:rPr>
                  <a:t>Two discriminators </a:t>
                </a:r>
                <a14:m>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𝐷</m:t>
                        </m:r>
                      </m:e>
                      <m:sub>
                        <m:r>
                          <a:rPr lang="en-US" altLang="zh-CN" sz="1800" b="0" i="1" u="none" strike="noStrike" baseline="0" smtClean="0">
                            <a:latin typeface="Cambria Math" panose="02040503050406030204" pitchFamily="18" charset="0"/>
                          </a:rPr>
                          <m:t>𝜙</m:t>
                        </m:r>
                      </m:sub>
                    </m:sSub>
                    <m:r>
                      <a:rPr lang="en-US" altLang="zh-CN" sz="1800" b="0" i="1" u="none" strike="noStrike" baseline="0" smtClean="0">
                        <a:latin typeface="Cambria Math" panose="02040503050406030204" pitchFamily="18" charset="0"/>
                      </a:rPr>
                      <m:t> </m:t>
                    </m:r>
                  </m:oMath>
                </a14:m>
                <a:r>
                  <a:rPr lang="en-US" altLang="zh-CN" sz="1800" b="0" i="0" u="none" strike="noStrike" baseline="0" dirty="0">
                    <a:latin typeface="NimbusRomNo9L-Regu"/>
                  </a:rPr>
                  <a:t>and </a:t>
                </a:r>
                <a14:m>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𝐷</m:t>
                        </m:r>
                      </m:e>
                      <m:sub>
                        <m:r>
                          <a:rPr lang="en-US" altLang="zh-CN" sz="1800" b="0" i="1" u="none" strike="noStrike" baseline="0" smtClean="0">
                            <a:latin typeface="Cambria Math" panose="02040503050406030204" pitchFamily="18" charset="0"/>
                          </a:rPr>
                          <m:t>𝜓</m:t>
                        </m:r>
                      </m:sub>
                    </m:sSub>
                  </m:oMath>
                </a14:m>
                <a:r>
                  <a:rPr lang="en-US" altLang="zh-CN" sz="1800" b="0" i="0" u="none" strike="noStrike" baseline="0" dirty="0">
                    <a:latin typeface="CMMI8"/>
                  </a:rPr>
                  <a:t> </a:t>
                </a:r>
                <a:r>
                  <a:rPr lang="en-US" altLang="zh-CN" sz="1800" b="0" i="0" u="none" strike="noStrike" baseline="0" dirty="0">
                    <a:latin typeface="NimbusRomNo9L-Regu"/>
                  </a:rPr>
                  <a:t>that calculate relevance scores between two inputs for text-code and code-code pairs, respectively</a:t>
                </a:r>
              </a:p>
              <a:p>
                <a:pPr algn="l"/>
                <a:endParaRPr lang="en-US" altLang="zh-CN" sz="1800" dirty="0">
                  <a:latin typeface="NimbusRomNo9L-Regu"/>
                </a:endParaRPr>
              </a:p>
              <a:p>
                <a:pPr algn="l"/>
                <a:endParaRPr lang="en-US" altLang="zh-CN" sz="1800" b="0" i="0" u="none" strike="noStrike" baseline="0" dirty="0">
                  <a:latin typeface="NimbusRomNo9L-Regu"/>
                </a:endParaRPr>
              </a:p>
              <a:p>
                <a:pPr marL="0" indent="0" algn="l">
                  <a:buNone/>
                </a:pPr>
                <a:endParaRPr lang="en-US" altLang="zh-CN" sz="1800" b="0" i="0" u="none" strike="noStrike" baseline="0" dirty="0">
                  <a:latin typeface="NimbusRomNo9L-Regu"/>
                </a:endParaRPr>
              </a:p>
              <a:p>
                <a:pPr marL="0" indent="0" algn="l">
                  <a:buNone/>
                </a:pPr>
                <a:endParaRPr lang="en-US" altLang="zh-CN" sz="1800" b="0" i="0" u="none" strike="noStrike" baseline="0" dirty="0">
                  <a:latin typeface="NimbusRomNo9L-Regu"/>
                </a:endParaRPr>
              </a:p>
              <a:p>
                <a14:m>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𝐸</m:t>
                        </m:r>
                      </m:e>
                      <m:sub>
                        <m:r>
                          <a:rPr lang="en-US" altLang="zh-CN" sz="1800" b="0" i="1" u="none" strike="noStrike" baseline="0" smtClean="0">
                            <a:latin typeface="Cambria Math" panose="02040503050406030204" pitchFamily="18" charset="0"/>
                          </a:rPr>
                          <m:t>𝜃</m:t>
                        </m:r>
                      </m:sub>
                    </m:sSub>
                  </m:oMath>
                </a14:m>
                <a:r>
                  <a:rPr lang="en-US" altLang="zh-CN" sz="1800" b="0" i="0" u="none" strike="noStrike" baseline="0" dirty="0">
                    <a:latin typeface="NimbusRomNo9L-Regu"/>
                  </a:rPr>
                  <a:t>,</a:t>
                </a:r>
                <a:r>
                  <a:rPr lang="en-US" altLang="zh-CN" sz="1800" b="0" i="0" u="none" strike="noStrike" dirty="0">
                    <a:latin typeface="NimbusRomNo9L-Regu"/>
                  </a:rPr>
                  <a:t> </a:t>
                </a:r>
                <a14:m>
                  <m:oMath xmlns:m="http://schemas.openxmlformats.org/officeDocument/2006/math">
                    <m:sSub>
                      <m:sSubPr>
                        <m:ctrlPr>
                          <a:rPr lang="en-US" altLang="zh-CN" sz="1800" b="0" i="1" u="none" strike="noStrike" smtClean="0">
                            <a:latin typeface="Cambria Math" panose="02040503050406030204" pitchFamily="18" charset="0"/>
                          </a:rPr>
                        </m:ctrlPr>
                      </m:sSubPr>
                      <m:e>
                        <m:r>
                          <a:rPr lang="en-US" altLang="zh-CN" sz="1800" b="0" i="1" u="none" strike="noStrike" smtClean="0">
                            <a:latin typeface="Cambria Math" panose="02040503050406030204" pitchFamily="18" charset="0"/>
                          </a:rPr>
                          <m:t>𝐸</m:t>
                        </m:r>
                      </m:e>
                      <m:sub>
                        <m:r>
                          <a:rPr lang="en-US" altLang="zh-CN" sz="1800" b="0" i="1" u="none" strike="noStrike" smtClean="0">
                            <a:latin typeface="Cambria Math" panose="02040503050406030204" pitchFamily="18" charset="0"/>
                          </a:rPr>
                          <m:t>𝜙</m:t>
                        </m:r>
                      </m:sub>
                    </m:sSub>
                  </m:oMath>
                </a14:m>
                <a:r>
                  <a:rPr lang="en-US" altLang="zh-CN" sz="1800" b="0" i="0" u="none" strike="noStrike" baseline="0" dirty="0">
                    <a:latin typeface="NimbusRomNo9L-Regu"/>
                  </a:rPr>
                  <a:t> and</a:t>
                </a:r>
                <a:r>
                  <a:rPr lang="en-US" altLang="zh-CN" sz="1800" b="0" i="0" u="none" strike="noStrike" dirty="0">
                    <a:latin typeface="NimbusRomNo9L-Regu"/>
                  </a:rPr>
                  <a:t> </a:t>
                </a:r>
                <a14:m>
                  <m:oMath xmlns:m="http://schemas.openxmlformats.org/officeDocument/2006/math">
                    <m:sSub>
                      <m:sSubPr>
                        <m:ctrlPr>
                          <a:rPr lang="en-US" altLang="zh-CN" sz="1800" b="0" i="1" u="none" strike="noStrike" smtClean="0">
                            <a:latin typeface="Cambria Math" panose="02040503050406030204" pitchFamily="18" charset="0"/>
                          </a:rPr>
                        </m:ctrlPr>
                      </m:sSubPr>
                      <m:e>
                        <m:r>
                          <a:rPr lang="en-US" altLang="zh-CN" sz="1800" b="0" i="1" u="none" strike="noStrike" smtClean="0">
                            <a:latin typeface="Cambria Math" panose="02040503050406030204" pitchFamily="18" charset="0"/>
                          </a:rPr>
                          <m:t>𝐸</m:t>
                        </m:r>
                      </m:e>
                      <m:sub>
                        <m:r>
                          <a:rPr lang="en-US" altLang="zh-CN" sz="1800" b="0" i="1" u="none" strike="noStrike" smtClean="0">
                            <a:latin typeface="Cambria Math" panose="02040503050406030204" pitchFamily="18" charset="0"/>
                          </a:rPr>
                          <m:t>𝜓</m:t>
                        </m:r>
                      </m:sub>
                    </m:sSub>
                  </m:oMath>
                </a14:m>
                <a:r>
                  <a:rPr lang="en-US" altLang="zh-CN" sz="1800" b="0" i="0" u="none" strike="noStrike" baseline="0" dirty="0">
                    <a:latin typeface="NimbusRomNo9L-Regu"/>
                  </a:rPr>
                  <a:t> are </a:t>
                </a:r>
                <a:r>
                  <a:rPr lang="en-US" altLang="zh-CN" sz="1800" dirty="0">
                    <a:latin typeface="NimbusRomNo9L-Regu"/>
                  </a:rPr>
                  <a:t>multi-layer Transformer encoders with mean-pooling</a:t>
                </a:r>
              </a:p>
              <a:p>
                <a:r>
                  <a:rPr lang="en-US" altLang="zh-CN" sz="1800" dirty="0">
                    <a:latin typeface="NimbusRomNo9L-Regu"/>
                  </a:rPr>
                  <a:t>We first initialize all encoders with a pre-trained </a:t>
                </a:r>
                <a:r>
                  <a:rPr lang="en-US" altLang="zh-CN" sz="1800" dirty="0" err="1">
                    <a:latin typeface="NimbusRomNo9L-Regu"/>
                  </a:rPr>
                  <a:t>UniXcoder</a:t>
                </a:r>
                <a:r>
                  <a:rPr lang="en-US" altLang="zh-CN" sz="1800" dirty="0">
                    <a:latin typeface="NimbusRomNo9L-Regu"/>
                  </a:rPr>
                  <a:t> (Guo et al. 2022), </a:t>
                </a:r>
              </a:p>
              <a:p>
                <a:r>
                  <a:rPr lang="en-US" altLang="zh-CN" sz="1800" dirty="0">
                    <a:latin typeface="NimbusRomNo9L-Regu"/>
                  </a:rPr>
                  <a:t>and train a warm-up dual encoder using a simple strategy where negative samples come from other positive pairs in same batch, with loss:</a:t>
                </a:r>
                <a:endParaRPr lang="en-US" altLang="zh-CN" sz="1800" b="0" i="0" u="none" strike="noStrike" baseline="0" dirty="0">
                  <a:latin typeface="NimbusRomNo9L-Regu"/>
                </a:endParaRPr>
              </a:p>
              <a:p>
                <a:pPr algn="l"/>
                <a:endParaRPr lang="zh-CN" altLang="en-US" sz="1800" dirty="0">
                  <a:latin typeface="NimbusRomNo9L-Regu"/>
                </a:endParaRPr>
              </a:p>
            </p:txBody>
          </p:sp>
        </mc:Choice>
        <mc:Fallback xmlns="">
          <p:sp>
            <p:nvSpPr>
              <p:cNvPr id="3" name="内容占位符 2">
                <a:extLst>
                  <a:ext uri="{FF2B5EF4-FFF2-40B4-BE49-F238E27FC236}">
                    <a16:creationId xmlns:a16="http://schemas.microsoft.com/office/drawing/2014/main" id="{97256770-94EF-0F72-2C23-5B1DA8522EEE}"/>
                  </a:ext>
                </a:extLst>
              </p:cNvPr>
              <p:cNvSpPr>
                <a:spLocks noGrp="1" noRot="1" noChangeAspect="1" noMove="1" noResize="1" noEditPoints="1" noAdjustHandles="1" noChangeArrowheads="1" noChangeShapeType="1" noTextEdit="1"/>
              </p:cNvSpPr>
              <p:nvPr>
                <p:ph idx="1"/>
              </p:nvPr>
            </p:nvSpPr>
            <p:spPr>
              <a:xfrm>
                <a:off x="838200" y="1433146"/>
                <a:ext cx="10515600" cy="5424853"/>
              </a:xfrm>
              <a:blipFill>
                <a:blip r:embed="rId3"/>
                <a:stretch>
                  <a:fillRect l="-406" t="-1011" r="-34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4D14960-BAE7-1ECD-8265-306987E46BF5}"/>
              </a:ext>
            </a:extLst>
          </p:cNvPr>
          <p:cNvPicPr>
            <a:picLocks noChangeAspect="1"/>
          </p:cNvPicPr>
          <p:nvPr/>
        </p:nvPicPr>
        <p:blipFill>
          <a:blip r:embed="rId4"/>
          <a:stretch>
            <a:fillRect/>
          </a:stretch>
        </p:blipFill>
        <p:spPr>
          <a:xfrm>
            <a:off x="4419600" y="2950579"/>
            <a:ext cx="3352800" cy="1419225"/>
          </a:xfrm>
          <a:prstGeom prst="rect">
            <a:avLst/>
          </a:prstGeom>
        </p:spPr>
      </p:pic>
      <p:pic>
        <p:nvPicPr>
          <p:cNvPr id="7" name="图片 6">
            <a:extLst>
              <a:ext uri="{FF2B5EF4-FFF2-40B4-BE49-F238E27FC236}">
                <a16:creationId xmlns:a16="http://schemas.microsoft.com/office/drawing/2014/main" id="{74E9BC98-15BC-1BF1-DCE0-9B0B1F784F25}"/>
              </a:ext>
            </a:extLst>
          </p:cNvPr>
          <p:cNvPicPr>
            <a:picLocks noChangeAspect="1"/>
          </p:cNvPicPr>
          <p:nvPr/>
        </p:nvPicPr>
        <p:blipFill>
          <a:blip r:embed="rId5"/>
          <a:stretch>
            <a:fillRect/>
          </a:stretch>
        </p:blipFill>
        <p:spPr>
          <a:xfrm>
            <a:off x="4530969" y="5613427"/>
            <a:ext cx="3130062" cy="1244572"/>
          </a:xfrm>
          <a:prstGeom prst="rect">
            <a:avLst/>
          </a:prstGeom>
        </p:spPr>
      </p:pic>
    </p:spTree>
    <p:extLst>
      <p:ext uri="{BB962C8B-B14F-4D97-AF65-F5344CB8AC3E}">
        <p14:creationId xmlns:p14="http://schemas.microsoft.com/office/powerpoint/2010/main" val="326645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3FB13-2D6F-A1F8-70C3-546BD85B5DCC}"/>
              </a:ext>
            </a:extLst>
          </p:cNvPr>
          <p:cNvSpPr>
            <a:spLocks noGrp="1"/>
          </p:cNvSpPr>
          <p:nvPr>
            <p:ph type="title"/>
          </p:nvPr>
        </p:nvSpPr>
        <p:spPr/>
        <p:txBody>
          <a:bodyPr/>
          <a:lstStyle/>
          <a:p>
            <a:r>
              <a:rPr lang="en-US" altLang="zh-CN" dirty="0">
                <a:latin typeface="NimbusRomNo9L-Medi"/>
              </a:rPr>
              <a:t>Soft-Labeled Contrastive Pre-training</a:t>
            </a:r>
            <a:endParaRPr lang="zh-CN" altLang="en-US" dirty="0"/>
          </a:p>
        </p:txBody>
      </p:sp>
      <p:sp>
        <p:nvSpPr>
          <p:cNvPr id="3" name="内容占位符 2">
            <a:extLst>
              <a:ext uri="{FF2B5EF4-FFF2-40B4-BE49-F238E27FC236}">
                <a16:creationId xmlns:a16="http://schemas.microsoft.com/office/drawing/2014/main" id="{4CFC6045-1915-AF61-125F-722ABBBAD4B7}"/>
              </a:ext>
            </a:extLst>
          </p:cNvPr>
          <p:cNvSpPr>
            <a:spLocks noGrp="1"/>
          </p:cNvSpPr>
          <p:nvPr>
            <p:ph idx="1"/>
          </p:nvPr>
        </p:nvSpPr>
        <p:spPr/>
        <p:txBody>
          <a:bodyPr/>
          <a:lstStyle/>
          <a:p>
            <a:r>
              <a:rPr lang="en-US" altLang="zh-CN" sz="1800" b="0" i="0" u="none" strike="noStrike" baseline="0" dirty="0">
                <a:latin typeface="NimbusRomNo9L-Regu"/>
              </a:rPr>
              <a:t>We then iteratively alternate two training procedures:</a:t>
            </a:r>
          </a:p>
          <a:p>
            <a:pPr algn="l"/>
            <a:r>
              <a:rPr lang="en-US" altLang="zh-CN" sz="1800" dirty="0">
                <a:latin typeface="NimbusRomNo9L-Regu"/>
              </a:rPr>
              <a:t>(1)</a:t>
            </a:r>
            <a:r>
              <a:rPr lang="en-US" altLang="zh-CN" sz="1800" b="0" i="0" u="none" strike="noStrike" baseline="0" dirty="0">
                <a:latin typeface="NimbusRomNo9L-Regu"/>
              </a:rPr>
              <a:t> The dual-encoder is used to obtain </a:t>
            </a:r>
            <a:r>
              <a:rPr lang="en-US" altLang="zh-CN" sz="1800" b="1" i="0" u="none" strike="noStrike" baseline="0" dirty="0">
                <a:latin typeface="NimbusRomNo9L-Regu"/>
              </a:rPr>
              <a:t>hard-negative</a:t>
            </a:r>
            <a:r>
              <a:rPr lang="en-US" altLang="zh-CN" sz="1800" dirty="0">
                <a:latin typeface="NimbusRomNo9L-Regu"/>
              </a:rPr>
              <a:t> </a:t>
            </a:r>
            <a:r>
              <a:rPr lang="en-US" altLang="zh-CN" sz="1800" b="0" i="0" u="none" strike="noStrike" baseline="0" dirty="0">
                <a:latin typeface="NimbusRomNo9L-Regu"/>
              </a:rPr>
              <a:t>codes to train the discriminators</a:t>
            </a:r>
          </a:p>
          <a:p>
            <a:pPr algn="l"/>
            <a:r>
              <a:rPr lang="en-US" altLang="zh-CN" sz="1800" b="0" i="0" u="none" strike="noStrike" baseline="0" dirty="0">
                <a:latin typeface="NimbusRomNo9L-Regu"/>
              </a:rPr>
              <a:t>(2) The optimized discriminators </a:t>
            </a:r>
            <a:r>
              <a:rPr lang="en-US" altLang="zh-CN" sz="1800" b="1" i="0" u="none" strike="noStrike" baseline="0" dirty="0">
                <a:latin typeface="NimbusRomNo9L-Regu"/>
              </a:rPr>
              <a:t>predict relevance scores among samples as soft-labels </a:t>
            </a:r>
            <a:r>
              <a:rPr lang="en-US" altLang="zh-CN" sz="1800" b="0" i="0" u="none" strike="noStrike" baseline="0" dirty="0">
                <a:latin typeface="NimbusRomNo9L-Regu"/>
              </a:rPr>
              <a:t>to improve the dual-encoder</a:t>
            </a:r>
          </a:p>
          <a:p>
            <a:pPr algn="l"/>
            <a:r>
              <a:rPr lang="en-US" altLang="zh-CN" sz="1800" b="0" i="0" u="none" strike="noStrike" baseline="0" dirty="0">
                <a:latin typeface="NimbusRomNo9L-Regu"/>
              </a:rPr>
              <a:t>Through this iterative training, the dual-encoder gradually produces harder negative samples to train better discriminators, whereas the discriminators provide better progressive feedback to improve the dual-encoder</a:t>
            </a:r>
          </a:p>
        </p:txBody>
      </p:sp>
    </p:spTree>
    <p:extLst>
      <p:ext uri="{BB962C8B-B14F-4D97-AF65-F5344CB8AC3E}">
        <p14:creationId xmlns:p14="http://schemas.microsoft.com/office/powerpoint/2010/main" val="2803824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511D5-34B0-4AF2-66D8-79B3F75B6DC0}"/>
              </a:ext>
            </a:extLst>
          </p:cNvPr>
          <p:cNvSpPr>
            <a:spLocks noGrp="1"/>
          </p:cNvSpPr>
          <p:nvPr>
            <p:ph type="title"/>
          </p:nvPr>
        </p:nvSpPr>
        <p:spPr/>
        <p:txBody>
          <a:bodyPr/>
          <a:lstStyle/>
          <a:p>
            <a:r>
              <a:rPr lang="en-US" altLang="zh-CN" dirty="0">
                <a:latin typeface="NimbusRomNo9L-Medi"/>
              </a:rPr>
              <a:t>Soft-Labeled Contrastive Pre-training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DBAEA28-16B5-BF79-E890-A393BB5711F6}"/>
                  </a:ext>
                </a:extLst>
              </p:cNvPr>
              <p:cNvSpPr>
                <a:spLocks noGrp="1"/>
              </p:cNvSpPr>
              <p:nvPr>
                <p:ph idx="1"/>
              </p:nvPr>
            </p:nvSpPr>
            <p:spPr>
              <a:xfrm>
                <a:off x="838200" y="1825624"/>
                <a:ext cx="10515600" cy="4909284"/>
              </a:xfrm>
            </p:spPr>
            <p:txBody>
              <a:bodyPr>
                <a:normAutofit/>
              </a:bodyPr>
              <a:lstStyle/>
              <a:p>
                <a:pPr algn="l"/>
                <a:r>
                  <a:rPr lang="en-US" altLang="zh-CN" sz="1800" b="1" i="0" u="none" strike="noStrike" baseline="0" dirty="0">
                    <a:latin typeface="NimbusRomNo9L-Medi"/>
                  </a:rPr>
                  <a:t>Discriminators Training:</a:t>
                </a:r>
              </a:p>
              <a:p>
                <a:pPr algn="l"/>
                <a:r>
                  <a:rPr lang="en-US" altLang="zh-CN" sz="1800" b="0" i="0" u="none" strike="noStrike" baseline="0" dirty="0">
                    <a:latin typeface="NimbusRomNo9L-Regu"/>
                  </a:rPr>
                  <a:t>To better train discriminators, we take those </a:t>
                </a:r>
                <a:r>
                  <a:rPr lang="en-US" altLang="zh-CN" sz="1800" b="1" i="0" u="none" strike="noStrike" baseline="0" dirty="0">
                    <a:latin typeface="NimbusRomNo9L-Regu"/>
                  </a:rPr>
                  <a:t>hard-negative</a:t>
                </a:r>
                <a:r>
                  <a:rPr lang="en-US" altLang="zh-CN" sz="1800" dirty="0">
                    <a:latin typeface="NimbusRomNo9L-Regu"/>
                  </a:rPr>
                  <a:t> </a:t>
                </a:r>
                <a:r>
                  <a:rPr lang="en-US" altLang="zh-CN" sz="1800" b="0" i="0" u="none" strike="noStrike" baseline="0" dirty="0">
                    <a:latin typeface="NimbusRomNo9L-Regu"/>
                  </a:rPr>
                  <a:t>examples that </a:t>
                </a:r>
                <a:r>
                  <a:rPr lang="en-US" altLang="zh-CN" sz="1800" b="1" i="0" u="none" strike="noStrike" baseline="0" dirty="0">
                    <a:latin typeface="NimbusRomNo9L-Regu"/>
                  </a:rPr>
                  <a:t>are not positive samples but closed to the original example </a:t>
                </a:r>
                <a:r>
                  <a:rPr lang="en-US" altLang="zh-CN" sz="1800" b="1" i="0" u="none" strike="noStrike" baseline="0" dirty="0">
                    <a:latin typeface="CMMI10"/>
                  </a:rPr>
                  <a:t>x </a:t>
                </a:r>
                <a:r>
                  <a:rPr lang="en-US" altLang="zh-CN" sz="1800" b="0" i="0" u="none" strike="noStrike" baseline="0" dirty="0">
                    <a:latin typeface="NimbusRomNo9L-Regu"/>
                  </a:rPr>
                  <a:t>in the vector space as the negative candidates</a:t>
                </a:r>
                <a:endParaRPr lang="en-US" altLang="zh-CN" sz="1800" dirty="0">
                  <a:latin typeface="NimbusRomNo9L-Regu"/>
                </a:endParaRPr>
              </a:p>
              <a:p>
                <a:r>
                  <a:rPr lang="en-US" altLang="zh-CN" sz="1800" dirty="0">
                    <a:latin typeface="NimbusRomNo9L-Regu"/>
                  </a:rPr>
                  <a:t>In practice, we get top-K code samples that</a:t>
                </a:r>
                <a:r>
                  <a:rPr lang="en-US" altLang="zh-CN" sz="1800" b="0" i="0" u="none" strike="noStrike" baseline="0" dirty="0">
                    <a:latin typeface="NimbusRomNo9L-Regu"/>
                  </a:rPr>
                  <a:t> are closest to</a:t>
                </a:r>
                <a:r>
                  <a:rPr lang="en-US" altLang="zh-CN" sz="1800" b="0" i="0" u="none" strike="noStrike" dirty="0">
                    <a:latin typeface="NimbusRomNo9L-Regu"/>
                  </a:rPr>
                  <a:t> </a:t>
                </a:r>
                <a14:m>
                  <m:oMath xmlns:m="http://schemas.openxmlformats.org/officeDocument/2006/math">
                    <m:r>
                      <a:rPr lang="en-US" altLang="zh-CN" sz="1800" b="0" i="1" u="none" strike="noStrike" smtClean="0">
                        <a:latin typeface="Cambria Math" panose="02040503050406030204" pitchFamily="18" charset="0"/>
                      </a:rPr>
                      <m:t>𝑥</m:t>
                    </m:r>
                  </m:oMath>
                </a14:m>
                <a:r>
                  <a:rPr lang="en-US" altLang="zh-CN" sz="1800" dirty="0">
                    <a:latin typeface="NimbusRomNo9L-Regu"/>
                  </a:rPr>
                  <a:t> using dual-encoder </a:t>
                </a:r>
                <a14:m>
                  <m:oMath xmlns:m="http://schemas.openxmlformats.org/officeDocument/2006/math">
                    <m:sSub>
                      <m:sSubPr>
                        <m:ctrlPr>
                          <a:rPr lang="en-US" altLang="zh-CN" sz="1800" i="1">
                            <a:latin typeface="Cambria Math" panose="02040503050406030204" pitchFamily="18" charset="0"/>
                          </a:rPr>
                        </m:ctrlPr>
                      </m:sSubPr>
                      <m:e>
                        <m:r>
                          <a:rPr lang="en-US" altLang="zh-CN" sz="1800">
                            <a:latin typeface="Cambria Math" panose="02040503050406030204" pitchFamily="18" charset="0"/>
                          </a:rPr>
                          <m:t>𝐺</m:t>
                        </m:r>
                      </m:e>
                      <m:sub>
                        <m:r>
                          <a:rPr lang="en-US" altLang="zh-CN" sz="1800">
                            <a:latin typeface="Cambria Math" panose="02040503050406030204" pitchFamily="18" charset="0"/>
                          </a:rPr>
                          <m:t>𝜃</m:t>
                        </m:r>
                      </m:sub>
                    </m:sSub>
                  </m:oMath>
                </a14:m>
                <a:r>
                  <a:rPr lang="en-US" altLang="zh-CN" sz="1800" dirty="0">
                    <a:latin typeface="NimbusRomNo9L-Regu"/>
                  </a:rPr>
                  <a:t> as the distance function and randomly sample examples from them to obtain a subset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𝑋</m:t>
                        </m:r>
                      </m:e>
                      <m:sup>
                        <m:r>
                          <a:rPr lang="en-US" altLang="zh-CN" sz="1800" b="0" i="1" smtClean="0">
                            <a:latin typeface="Cambria Math" panose="02040503050406030204" pitchFamily="18" charset="0"/>
                          </a:rPr>
                          <m:t>−</m:t>
                        </m:r>
                      </m:sup>
                    </m:sSup>
                  </m:oMath>
                </a14:m>
                <a:r>
                  <a:rPr lang="en-US" altLang="zh-CN" sz="1800" dirty="0">
                    <a:latin typeface="NimbusRomNo9L-Regu"/>
                  </a:rPr>
                  <a:t> as negative samples</a:t>
                </a:r>
              </a:p>
              <a:p>
                <a:r>
                  <a:rPr lang="en-US" altLang="zh-CN" sz="1800" dirty="0">
                    <a:latin typeface="NimbusRomNo9L-Regu"/>
                  </a:rPr>
                  <a:t>We train the discriminator by maximizing the log likelihood of selecting positive code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oMath>
                </a14:m>
                <a:r>
                  <a:rPr lang="en-US" altLang="zh-CN" sz="1800" dirty="0">
                    <a:latin typeface="NimbusRomNo9L-Regu"/>
                  </a:rPr>
                  <a:t> from candidates </a:t>
                </a:r>
                <a14:m>
                  <m:oMath xmlns:m="http://schemas.openxmlformats.org/officeDocument/2006/math">
                    <m:r>
                      <a:rPr lang="en-US" altLang="zh-CN" sz="1800" b="0" i="1" smtClean="0">
                        <a:latin typeface="Cambria Math" panose="02040503050406030204" pitchFamily="18" charset="0"/>
                      </a:rPr>
                      <m:t>𝑋</m:t>
                    </m:r>
                  </m:oMath>
                </a14:m>
                <a:r>
                  <a:rPr lang="en-US" altLang="zh-CN" sz="1800" dirty="0">
                    <a:latin typeface="NimbusRomNo9L-Regu"/>
                  </a:rPr>
                  <a:t>, where </a:t>
                </a:r>
                <a14:m>
                  <m:oMath xmlns:m="http://schemas.openxmlformats.org/officeDocument/2006/math">
                    <m:r>
                      <a:rPr lang="en-US" altLang="zh-CN" sz="1800" b="0" i="1" smtClean="0">
                        <a:latin typeface="Cambria Math" panose="02040503050406030204" pitchFamily="18" charset="0"/>
                      </a:rPr>
                      <m:t>𝑋</m:t>
                    </m:r>
                  </m:oMath>
                </a14:m>
                <a:r>
                  <a:rPr lang="zh-CN" altLang="en-US" sz="1800" dirty="0">
                    <a:latin typeface="NimbusRomNo9L-Regu"/>
                  </a:rPr>
                  <a:t> </a:t>
                </a:r>
                <a:r>
                  <a:rPr lang="en-US" altLang="zh-CN" sz="1800" dirty="0">
                    <a:latin typeface="NimbusRomNo9L-Regu"/>
                  </a:rPr>
                  <a:t>is the set of negative codes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𝑋</m:t>
                        </m:r>
                      </m:e>
                      <m:sup>
                        <m:r>
                          <a:rPr lang="en-US" altLang="zh-CN" sz="1800" b="0" i="1" smtClean="0">
                            <a:latin typeface="Cambria Math" panose="02040503050406030204" pitchFamily="18" charset="0"/>
                          </a:rPr>
                          <m:t>−</m:t>
                        </m:r>
                      </m:sup>
                    </m:sSup>
                  </m:oMath>
                </a14:m>
                <a:r>
                  <a:rPr lang="en-US" altLang="zh-CN" sz="1800" dirty="0">
                    <a:latin typeface="NimbusRomNo9L-Regu"/>
                  </a:rPr>
                  <a:t> with the positive code </a:t>
                </a:r>
                <a14:m>
                  <m:oMath xmlns:m="http://schemas.openxmlformats.org/officeDocument/2006/math">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oMath>
                </a14:m>
                <a:endParaRPr lang="en-US" altLang="zh-CN" sz="1800" dirty="0">
                  <a:latin typeface="NimbusRomNo9L-Regu"/>
                </a:endParaRPr>
              </a:p>
              <a:p>
                <a:endParaRPr lang="en-US" altLang="zh-CN" sz="1800" dirty="0">
                  <a:latin typeface="NimbusRomNo9L-Regu"/>
                </a:endParaRPr>
              </a:p>
              <a:p>
                <a:endParaRPr lang="en-US" altLang="zh-CN" sz="1800" dirty="0">
                  <a:latin typeface="NimbusRomNo9L-Regu"/>
                </a:endParaRPr>
              </a:p>
              <a:p>
                <a:endParaRPr lang="en-US" altLang="zh-CN" sz="1800" dirty="0">
                  <a:latin typeface="NimbusRomNo9L-Regu"/>
                </a:endParaRPr>
              </a:p>
              <a:p>
                <a:endParaRPr lang="en-US" altLang="zh-CN" sz="1800" dirty="0">
                  <a:latin typeface="NimbusRomNo9L-Regu"/>
                </a:endParaRPr>
              </a:p>
              <a:p>
                <a:endParaRPr lang="en-US" altLang="zh-CN" sz="1800" dirty="0">
                  <a:latin typeface="NimbusRomNo9L-Regu"/>
                </a:endParaRPr>
              </a:p>
              <a:p>
                <a:r>
                  <a:rPr lang="en-US" altLang="zh-CN" sz="1800" b="0" i="0" u="none" strike="noStrike" baseline="0" dirty="0">
                    <a:latin typeface="NimbusRomNo9L-Regu"/>
                  </a:rPr>
                  <a:t>If </a:t>
                </a:r>
                <a:r>
                  <a:rPr lang="en-US" altLang="zh-CN" sz="1800" b="0" i="0" u="none" strike="noStrike" baseline="0" dirty="0">
                    <a:latin typeface="CMMI10"/>
                  </a:rPr>
                  <a:t>x </a:t>
                </a:r>
                <a:r>
                  <a:rPr lang="en-US" altLang="zh-CN" sz="1800" b="0" i="0" u="none" strike="noStrike" baseline="0" dirty="0">
                    <a:latin typeface="NimbusRomNo9L-Regu"/>
                  </a:rPr>
                  <a:t>is a code from positive code-code pairs, the calculation of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𝑝</m:t>
                        </m:r>
                      </m:e>
                      <m:sub>
                        <m:r>
                          <a:rPr lang="en-US" altLang="zh-CN" sz="1800" b="0" i="1" dirty="0" smtClean="0">
                            <a:latin typeface="Cambria Math" panose="02040503050406030204" pitchFamily="18" charset="0"/>
                          </a:rPr>
                          <m:t>𝜓</m:t>
                        </m:r>
                      </m:sub>
                    </m:sSub>
                  </m:oMath>
                </a14:m>
                <a:r>
                  <a:rPr lang="en-US" altLang="zh-CN" sz="1800" dirty="0">
                    <a:latin typeface="NimbusRomNo9L-Regu"/>
                  </a:rPr>
                  <a:t> is analogous to </a:t>
                </a:r>
                <a14:m>
                  <m:oMath xmlns:m="http://schemas.openxmlformats.org/officeDocument/2006/math">
                    <m:sSub>
                      <m:sSubPr>
                        <m:ctrlPr>
                          <a:rPr lang="en-US" altLang="zh-CN" sz="1800" b="0" i="1" u="none" strike="noStrike" baseline="0" smtClean="0">
                            <a:latin typeface="Cambria Math" panose="02040503050406030204" pitchFamily="18" charset="0"/>
                          </a:rPr>
                        </m:ctrlPr>
                      </m:sSubPr>
                      <m:e>
                        <m:r>
                          <a:rPr lang="en-US" altLang="zh-CN" sz="1800" b="0" i="1" u="none" strike="noStrike" baseline="0" smtClean="0">
                            <a:latin typeface="Cambria Math" panose="02040503050406030204" pitchFamily="18" charset="0"/>
                          </a:rPr>
                          <m:t>𝑝</m:t>
                        </m:r>
                      </m:e>
                      <m:sub>
                        <m:r>
                          <a:rPr lang="en-US" altLang="zh-CN" sz="1800" b="0" i="1" u="none" strike="noStrike" baseline="0" smtClean="0">
                            <a:latin typeface="Cambria Math" panose="02040503050406030204" pitchFamily="18" charset="0"/>
                          </a:rPr>
                          <m:t>𝜙</m:t>
                        </m:r>
                      </m:sub>
                    </m:sSub>
                  </m:oMath>
                </a14:m>
                <a:r>
                  <a:rPr lang="en-US" altLang="zh-CN" sz="1800" dirty="0">
                    <a:latin typeface="NimbusRomNo9L-Regu"/>
                  </a:rPr>
                  <a:t>, also for the loss function</a:t>
                </a:r>
              </a:p>
            </p:txBody>
          </p:sp>
        </mc:Choice>
        <mc:Fallback xmlns="">
          <p:sp>
            <p:nvSpPr>
              <p:cNvPr id="3" name="内容占位符 2">
                <a:extLst>
                  <a:ext uri="{FF2B5EF4-FFF2-40B4-BE49-F238E27FC236}">
                    <a16:creationId xmlns:a16="http://schemas.microsoft.com/office/drawing/2014/main" id="{9DBAEA28-16B5-BF79-E890-A393BB5711F6}"/>
                  </a:ext>
                </a:extLst>
              </p:cNvPr>
              <p:cNvSpPr>
                <a:spLocks noGrp="1" noRot="1" noChangeAspect="1" noMove="1" noResize="1" noEditPoints="1" noAdjustHandles="1" noChangeArrowheads="1" noChangeShapeType="1" noTextEdit="1"/>
              </p:cNvSpPr>
              <p:nvPr>
                <p:ph idx="1"/>
              </p:nvPr>
            </p:nvSpPr>
            <p:spPr>
              <a:xfrm>
                <a:off x="838200" y="1825624"/>
                <a:ext cx="10515600" cy="4909284"/>
              </a:xfrm>
              <a:blipFill>
                <a:blip r:embed="rId3"/>
                <a:stretch>
                  <a:fillRect l="-406" t="-11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4F0D041-4F14-A182-F475-914AC52F2655}"/>
              </a:ext>
            </a:extLst>
          </p:cNvPr>
          <p:cNvPicPr>
            <a:picLocks noChangeAspect="1"/>
          </p:cNvPicPr>
          <p:nvPr/>
        </p:nvPicPr>
        <p:blipFill>
          <a:blip r:embed="rId4"/>
          <a:stretch>
            <a:fillRect/>
          </a:stretch>
        </p:blipFill>
        <p:spPr>
          <a:xfrm>
            <a:off x="4191000" y="4137879"/>
            <a:ext cx="3810000" cy="1571625"/>
          </a:xfrm>
          <a:prstGeom prst="rect">
            <a:avLst/>
          </a:prstGeom>
        </p:spPr>
      </p:pic>
    </p:spTree>
    <p:extLst>
      <p:ext uri="{BB962C8B-B14F-4D97-AF65-F5344CB8AC3E}">
        <p14:creationId xmlns:p14="http://schemas.microsoft.com/office/powerpoint/2010/main" val="237924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3585B-1434-94DE-78A7-2797F9682325}"/>
              </a:ext>
            </a:extLst>
          </p:cNvPr>
          <p:cNvSpPr>
            <a:spLocks noGrp="1"/>
          </p:cNvSpPr>
          <p:nvPr>
            <p:ph type="title"/>
          </p:nvPr>
        </p:nvSpPr>
        <p:spPr/>
        <p:txBody>
          <a:bodyPr/>
          <a:lstStyle/>
          <a:p>
            <a:r>
              <a:rPr lang="en-US" altLang="zh-CN" dirty="0">
                <a:latin typeface="NimbusRomNo9L-Medi"/>
              </a:rPr>
              <a:t>Soft-Labeled Contrastive Pre-training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372E2C5-4789-DE35-ACFD-5141EC8F1E67}"/>
                  </a:ext>
                </a:extLst>
              </p:cNvPr>
              <p:cNvSpPr>
                <a:spLocks noGrp="1"/>
              </p:cNvSpPr>
              <p:nvPr>
                <p:ph idx="1"/>
              </p:nvPr>
            </p:nvSpPr>
            <p:spPr>
              <a:xfrm>
                <a:off x="838200" y="1266092"/>
                <a:ext cx="10515600" cy="5855677"/>
              </a:xfrm>
            </p:spPr>
            <p:txBody>
              <a:bodyPr>
                <a:normAutofit/>
              </a:bodyPr>
              <a:lstStyle/>
              <a:p>
                <a:r>
                  <a:rPr lang="en-US" altLang="zh-CN" sz="1800" b="1" i="0" u="none" strike="noStrike" baseline="0" dirty="0">
                    <a:latin typeface="NimbusRomNo9L-Medi"/>
                  </a:rPr>
                  <a:t>Dual-Encoder Training:</a:t>
                </a:r>
              </a:p>
              <a:p>
                <a:pPr algn="l"/>
                <a:r>
                  <a:rPr lang="en-US" altLang="zh-CN" sz="1800" b="0" i="0" u="none" strike="noStrike" baseline="0" dirty="0">
                    <a:latin typeface="NimbusRomNo9L-Regu"/>
                  </a:rPr>
                  <a:t>After training discriminators, we utilize relevance scores predicted by discriminators as soft-labels and use adversarial and distillation losses to optimize the dual-encoder</a:t>
                </a:r>
              </a:p>
              <a:p>
                <a:pPr algn="l"/>
                <a:r>
                  <a:rPr lang="en-US" altLang="zh-CN" sz="1800" b="1" dirty="0">
                    <a:latin typeface="NimbusRomNo9L-Regu"/>
                  </a:rPr>
                  <a:t>(1) Adversarial loss:</a:t>
                </a:r>
              </a:p>
              <a:p>
                <a:pPr algn="l"/>
                <a:endParaRPr lang="en-US" altLang="zh-CN" sz="1800" b="1" dirty="0">
                  <a:latin typeface="NimbusRomNo9L-Regu"/>
                </a:endParaRPr>
              </a:p>
              <a:p>
                <a:pPr algn="l"/>
                <a:endParaRPr lang="en-US" altLang="zh-CN" sz="1800" b="1" dirty="0">
                  <a:latin typeface="NimbusRomNo9L-Regu"/>
                </a:endParaRPr>
              </a:p>
              <a:p>
                <a:r>
                  <a:rPr lang="en-US" altLang="zh-CN" sz="1800" dirty="0">
                    <a:latin typeface="NimbusRomNo9L-Regu"/>
                  </a:rPr>
                  <a:t>where </a:t>
                </a:r>
                <a14:m>
                  <m:oMath xmlns:m="http://schemas.openxmlformats.org/officeDocument/2006/math">
                    <m:r>
                      <a:rPr lang="en-US" altLang="zh-CN" sz="1800" b="0" i="1" smtClean="0">
                        <a:latin typeface="Cambria Math" panose="02040503050406030204" pitchFamily="18" charset="0"/>
                      </a:rPr>
                      <m:t>𝑤</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oMath>
                </a14:m>
                <a:r>
                  <a:rPr lang="zh-CN" altLang="en-US" sz="1800" dirty="0">
                    <a:latin typeface="NimbusRomNo9L-Regu"/>
                  </a:rPr>
                  <a:t> </a:t>
                </a:r>
                <a:r>
                  <a:rPr lang="en-US" altLang="zh-CN" sz="1800" dirty="0">
                    <a:latin typeface="NimbusRomNo9L-Regu"/>
                  </a:rPr>
                  <a:t>is </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𝑙𝑜𝑔</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𝜙</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oMath>
                </a14:m>
                <a:r>
                  <a:rPr lang="zh-CN" altLang="en-US" sz="1800" dirty="0">
                    <a:latin typeface="NimbusRomNo9L-Regu"/>
                  </a:rPr>
                  <a:t> </a:t>
                </a:r>
                <a:r>
                  <a:rPr lang="en-US" altLang="zh-CN" sz="1800" dirty="0">
                    <a:latin typeface="NimbusRomNo9L-Regu"/>
                  </a:rPr>
                  <a:t>is </a:t>
                </a:r>
                <a14:m>
                  <m:oMath xmlns:m="http://schemas.openxmlformats.org/officeDocument/2006/math">
                    <m:r>
                      <a:rPr lang="en-US" altLang="zh-CN" sz="1800" i="1" dirty="0" smtClean="0">
                        <a:latin typeface="Cambria Math" panose="02040503050406030204" pitchFamily="18" charset="0"/>
                      </a:rPr>
                      <m:t>𝑥</m:t>
                    </m:r>
                  </m:oMath>
                </a14:m>
                <a:r>
                  <a:rPr lang="en-US" altLang="zh-CN" sz="1800" dirty="0">
                    <a:latin typeface="NimbusRomNo9L-Regu"/>
                  </a:rPr>
                  <a:t> is a text otherwise w is </a:t>
                </a:r>
                <a14:m>
                  <m:oMath xmlns:m="http://schemas.openxmlformats.org/officeDocument/2006/math">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𝑙𝑜𝑔</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𝜓</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𝑥</m:t>
                        </m:r>
                      </m:e>
                      <m:sup>
                        <m:r>
                          <a:rPr lang="en-US" altLang="zh-CN" sz="1800" b="0" i="1" smtClean="0">
                            <a:latin typeface="Cambria Math" panose="02040503050406030204" pitchFamily="18" charset="0"/>
                          </a:rPr>
                          <m:t>−</m:t>
                        </m:r>
                      </m:sup>
                    </m:sSup>
                    <m:r>
                      <a:rPr lang="en-US" altLang="zh-CN" sz="1800" b="0" i="1" smtClean="0">
                        <a:latin typeface="Cambria Math" panose="02040503050406030204" pitchFamily="18" charset="0"/>
                      </a:rPr>
                      <m:t>})</m:t>
                    </m:r>
                  </m:oMath>
                </a14:m>
                <a:r>
                  <a:rPr lang="zh-CN" altLang="en-US" sz="1800" dirty="0">
                    <a:latin typeface="NimbusRomNo9L-Regu"/>
                  </a:rPr>
                  <a:t> </a:t>
                </a:r>
                <a:endParaRPr lang="en-US" altLang="zh-CN" sz="1800" dirty="0">
                  <a:latin typeface="NimbusRomNo9L-Regu"/>
                </a:endParaRPr>
              </a:p>
              <a:p>
                <a:r>
                  <a:rPr lang="en-US" altLang="zh-CN" sz="1800" b="1" dirty="0">
                    <a:latin typeface="NimbusRomNo9L-Regu"/>
                  </a:rPr>
                  <a:t>(2) Distillation loss:</a:t>
                </a:r>
              </a:p>
              <a:p>
                <a:pPr marL="0" indent="0">
                  <a:buNone/>
                </a:pPr>
                <a:endParaRPr lang="en-US" altLang="zh-CN" sz="1800" dirty="0">
                  <a:latin typeface="NimbusRomNo9L-Regu"/>
                </a:endParaRPr>
              </a:p>
              <a:p>
                <a:pPr algn="l"/>
                <a:r>
                  <a:rPr lang="en-US" altLang="zh-CN" sz="1800" b="0" i="0" u="none" strike="noStrike" baseline="0" dirty="0">
                    <a:latin typeface="NimbusRomNo9L-Regu"/>
                  </a:rPr>
                  <a:t>We also use a distillation loss function to encourage the dual-encoder to fit the probability distribution of discriminators over   </a:t>
                </a:r>
                <a14:m>
                  <m:oMath xmlns:m="http://schemas.openxmlformats.org/officeDocument/2006/math">
                    <m:d>
                      <m:dPr>
                        <m:begChr m:val="{"/>
                        <m:endChr m:val="}"/>
                        <m:ctrlPr>
                          <a:rPr lang="en-US" altLang="zh-CN" sz="1800" b="0" i="1" u="none" strike="noStrike" baseline="0" smtClean="0">
                            <a:latin typeface="Cambria Math" panose="02040503050406030204" pitchFamily="18" charset="0"/>
                          </a:rPr>
                        </m:ctrlPr>
                      </m:dPr>
                      <m:e>
                        <m:sSup>
                          <m:sSupPr>
                            <m:ctrlPr>
                              <a:rPr lang="en-US" altLang="zh-CN" sz="1800" b="0" i="1" u="none" strike="noStrike" baseline="0" smtClean="0">
                                <a:latin typeface="Cambria Math" panose="02040503050406030204" pitchFamily="18" charset="0"/>
                              </a:rPr>
                            </m:ctrlPr>
                          </m:sSupPr>
                          <m:e>
                            <m:r>
                              <a:rPr lang="en-US" altLang="zh-CN" sz="1800" b="0" i="1" u="none" strike="noStrike" baseline="0" smtClean="0">
                                <a:latin typeface="Cambria Math" panose="02040503050406030204" pitchFamily="18" charset="0"/>
                              </a:rPr>
                              <m:t>𝑥</m:t>
                            </m:r>
                          </m:e>
                          <m:sup>
                            <m:r>
                              <a:rPr lang="en-US" altLang="zh-CN" sz="1800" b="0" i="1" u="none" strike="noStrike" baseline="0" smtClean="0">
                                <a:latin typeface="Cambria Math" panose="02040503050406030204" pitchFamily="18" charset="0"/>
                              </a:rPr>
                              <m:t>+</m:t>
                            </m:r>
                          </m:sup>
                        </m:sSup>
                      </m:e>
                    </m:d>
                    <m:r>
                      <a:rPr lang="en-US" altLang="zh-CN" sz="1800" b="0" i="1" u="none" strike="noStrike" baseline="0" smtClean="0">
                        <a:latin typeface="Cambria Math" panose="02040503050406030204" pitchFamily="18" charset="0"/>
                      </a:rPr>
                      <m:t>+</m:t>
                    </m:r>
                    <m:sSup>
                      <m:sSupPr>
                        <m:ctrlPr>
                          <a:rPr lang="en-US" altLang="zh-CN" sz="1800" b="0" i="1" u="none" strike="noStrike" baseline="0" smtClean="0">
                            <a:latin typeface="Cambria Math" panose="02040503050406030204" pitchFamily="18" charset="0"/>
                          </a:rPr>
                        </m:ctrlPr>
                      </m:sSupPr>
                      <m:e>
                        <m:r>
                          <a:rPr lang="en-US" altLang="zh-CN" sz="1800" b="0" i="1" u="none" strike="noStrike" baseline="0" smtClean="0">
                            <a:latin typeface="Cambria Math" panose="02040503050406030204" pitchFamily="18" charset="0"/>
                          </a:rPr>
                          <m:t>𝑋</m:t>
                        </m:r>
                      </m:e>
                      <m:sup>
                        <m:r>
                          <a:rPr lang="en-US" altLang="zh-CN" sz="1800" b="0" i="1" u="none" strike="noStrike" baseline="0" smtClean="0">
                            <a:latin typeface="Cambria Math" panose="02040503050406030204" pitchFamily="18" charset="0"/>
                          </a:rPr>
                          <m:t>−</m:t>
                        </m:r>
                      </m:sup>
                    </m:sSup>
                  </m:oMath>
                </a14:m>
                <a:r>
                  <a:rPr lang="en-US" altLang="zh-CN" sz="1800" b="0" i="0" u="none" strike="noStrike" baseline="0" dirty="0">
                    <a:latin typeface="NimbusRomNo9L-Regu"/>
                  </a:rPr>
                  <a:t> using KL divergence loss</a:t>
                </a:r>
              </a:p>
              <a:p>
                <a:pPr algn="l"/>
                <a:endParaRPr lang="en-US" altLang="zh-CN" sz="1800" dirty="0">
                  <a:latin typeface="NimbusRomNo9L-Regu"/>
                </a:endParaRPr>
              </a:p>
              <a:p>
                <a:pPr algn="l"/>
                <a:endParaRPr lang="en-US" altLang="zh-CN" sz="1800" dirty="0">
                  <a:latin typeface="NimbusRomNo9L-Regu"/>
                </a:endParaRPr>
              </a:p>
              <a:p>
                <a:pPr algn="l"/>
                <a:r>
                  <a:rPr lang="en-US" altLang="zh-CN" sz="1800" b="0" i="0" u="none" strike="noStrike" baseline="0" dirty="0">
                    <a:latin typeface="NimbusRomNo9L-Regu"/>
                  </a:rPr>
                  <a:t>Through </a:t>
                </a:r>
                <a14:m>
                  <m:oMath xmlns:m="http://schemas.openxmlformats.org/officeDocument/2006/math">
                    <m:r>
                      <a:rPr lang="en-US" altLang="zh-CN" sz="1800" b="0" i="1" u="none" strike="noStrike" baseline="0" smtClean="0">
                        <a:latin typeface="Cambria Math" panose="02040503050406030204" pitchFamily="18" charset="0"/>
                      </a:rPr>
                      <m:t>𝐿</m:t>
                    </m:r>
                  </m:oMath>
                </a14:m>
                <a:r>
                  <a:rPr lang="en-US" altLang="zh-CN" sz="1800" b="0" i="0" u="none" strike="noStrike" baseline="0" dirty="0">
                    <a:latin typeface="NimbusRomNo9L-Regu"/>
                  </a:rPr>
                  <a:t>, we can provide discriminators’ progressive feedback to the dual-encoder through soft-labels.</a:t>
                </a:r>
              </a:p>
              <a:p>
                <a:r>
                  <a:rPr lang="en-US" altLang="zh-CN" sz="1800" b="0" i="0" u="none" strike="noStrike" baseline="0" dirty="0">
                    <a:latin typeface="NimbusRomNo9L-Regu"/>
                  </a:rPr>
                  <a:t>After this adversarial iteration, we will use </a:t>
                </a:r>
                <a14:m>
                  <m:oMath xmlns:m="http://schemas.openxmlformats.org/officeDocument/2006/math">
                    <m:sSub>
                      <m:sSubPr>
                        <m:ctrlPr>
                          <a:rPr lang="en-US" altLang="zh-CN" sz="1800" b="0" i="1" u="none" strike="noStrike" baseline="0" dirty="0" smtClean="0">
                            <a:latin typeface="Cambria Math" panose="02040503050406030204" pitchFamily="18" charset="0"/>
                          </a:rPr>
                        </m:ctrlPr>
                      </m:sSubPr>
                      <m:e>
                        <m:r>
                          <a:rPr lang="en-US" altLang="zh-CN" sz="1800" b="0" i="1" u="none" strike="noStrike" baseline="0" dirty="0" smtClean="0">
                            <a:latin typeface="Cambria Math" panose="02040503050406030204" pitchFamily="18" charset="0"/>
                          </a:rPr>
                          <m:t>𝐸</m:t>
                        </m:r>
                      </m:e>
                      <m:sub>
                        <m:r>
                          <a:rPr lang="en-US" altLang="zh-CN" sz="1800" b="0" i="1" u="none" strike="noStrike" baseline="0" dirty="0" smtClean="0">
                            <a:latin typeface="Cambria Math" panose="02040503050406030204" pitchFamily="18" charset="0"/>
                          </a:rPr>
                          <m:t>𝜃</m:t>
                        </m:r>
                      </m:sub>
                    </m:sSub>
                  </m:oMath>
                </a14:m>
                <a:r>
                  <a:rPr lang="en-US" altLang="zh-CN" sz="1800" b="0" i="0" u="none" strike="noStrike" baseline="0" dirty="0">
                    <a:latin typeface="CMMI8"/>
                  </a:rPr>
                  <a:t> </a:t>
                </a:r>
                <a:r>
                  <a:rPr lang="en-US" altLang="zh-CN" sz="1800" dirty="0">
                    <a:latin typeface="CMMI8"/>
                  </a:rPr>
                  <a:t>of </a:t>
                </a:r>
                <a:r>
                  <a:rPr lang="en-US" altLang="zh-CN" sz="1800" dirty="0">
                    <a:latin typeface="NimbusRomNo9L-Regu"/>
                  </a:rPr>
                  <a:t>dual-encoder to </a:t>
                </a:r>
                <a:r>
                  <a:rPr lang="en-US" altLang="zh-CN" sz="1800" b="0" i="0" u="none" strike="noStrike" baseline="0" dirty="0">
                    <a:latin typeface="NimbusRomNo9L-Regu"/>
                  </a:rPr>
                  <a:t>serve for downstream tasks.</a:t>
                </a:r>
                <a:endParaRPr lang="zh-CN" altLang="en-US" sz="1800" dirty="0">
                  <a:latin typeface="NimbusRomNo9L-Regu"/>
                </a:endParaRPr>
              </a:p>
            </p:txBody>
          </p:sp>
        </mc:Choice>
        <mc:Fallback>
          <p:sp>
            <p:nvSpPr>
              <p:cNvPr id="3" name="内容占位符 2">
                <a:extLst>
                  <a:ext uri="{FF2B5EF4-FFF2-40B4-BE49-F238E27FC236}">
                    <a16:creationId xmlns:a16="http://schemas.microsoft.com/office/drawing/2014/main" id="{8372E2C5-4789-DE35-ACFD-5141EC8F1E67}"/>
                  </a:ext>
                </a:extLst>
              </p:cNvPr>
              <p:cNvSpPr>
                <a:spLocks noGrp="1" noRot="1" noChangeAspect="1" noMove="1" noResize="1" noEditPoints="1" noAdjustHandles="1" noChangeArrowheads="1" noChangeShapeType="1" noTextEdit="1"/>
              </p:cNvSpPr>
              <p:nvPr>
                <p:ph idx="1"/>
              </p:nvPr>
            </p:nvSpPr>
            <p:spPr>
              <a:xfrm>
                <a:off x="838200" y="1266092"/>
                <a:ext cx="10515600" cy="5855677"/>
              </a:xfrm>
              <a:blipFill>
                <a:blip r:embed="rId3"/>
                <a:stretch>
                  <a:fillRect l="-406" t="-104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8745905-65EE-0E95-F3BA-AE332AD6FA0E}"/>
              </a:ext>
            </a:extLst>
          </p:cNvPr>
          <p:cNvPicPr>
            <a:picLocks noChangeAspect="1"/>
          </p:cNvPicPr>
          <p:nvPr/>
        </p:nvPicPr>
        <p:blipFill>
          <a:blip r:embed="rId4"/>
          <a:stretch>
            <a:fillRect/>
          </a:stretch>
        </p:blipFill>
        <p:spPr>
          <a:xfrm>
            <a:off x="3548058" y="2551048"/>
            <a:ext cx="5095875" cy="762000"/>
          </a:xfrm>
          <a:prstGeom prst="rect">
            <a:avLst/>
          </a:prstGeom>
        </p:spPr>
      </p:pic>
      <p:pic>
        <p:nvPicPr>
          <p:cNvPr id="7" name="图片 6">
            <a:extLst>
              <a:ext uri="{FF2B5EF4-FFF2-40B4-BE49-F238E27FC236}">
                <a16:creationId xmlns:a16="http://schemas.microsoft.com/office/drawing/2014/main" id="{861F23A0-17EA-2736-2FDA-4EB09C0EEAFA}"/>
              </a:ext>
            </a:extLst>
          </p:cNvPr>
          <p:cNvPicPr>
            <a:picLocks noChangeAspect="1"/>
          </p:cNvPicPr>
          <p:nvPr/>
        </p:nvPicPr>
        <p:blipFill>
          <a:blip r:embed="rId5"/>
          <a:stretch>
            <a:fillRect/>
          </a:stretch>
        </p:blipFill>
        <p:spPr>
          <a:xfrm>
            <a:off x="3829045" y="3951042"/>
            <a:ext cx="4533900" cy="485775"/>
          </a:xfrm>
          <a:prstGeom prst="rect">
            <a:avLst/>
          </a:prstGeom>
        </p:spPr>
      </p:pic>
      <p:pic>
        <p:nvPicPr>
          <p:cNvPr id="9" name="图片 8">
            <a:extLst>
              <a:ext uri="{FF2B5EF4-FFF2-40B4-BE49-F238E27FC236}">
                <a16:creationId xmlns:a16="http://schemas.microsoft.com/office/drawing/2014/main" id="{F2FE7AE7-293D-483E-E218-02783B059442}"/>
              </a:ext>
            </a:extLst>
          </p:cNvPr>
          <p:cNvPicPr>
            <a:picLocks noChangeAspect="1"/>
          </p:cNvPicPr>
          <p:nvPr/>
        </p:nvPicPr>
        <p:blipFill>
          <a:blip r:embed="rId6"/>
          <a:stretch>
            <a:fillRect/>
          </a:stretch>
        </p:blipFill>
        <p:spPr>
          <a:xfrm>
            <a:off x="4081457" y="5198267"/>
            <a:ext cx="4029075" cy="581025"/>
          </a:xfrm>
          <a:prstGeom prst="rect">
            <a:avLst/>
          </a:prstGeom>
        </p:spPr>
      </p:pic>
    </p:spTree>
    <p:extLst>
      <p:ext uri="{BB962C8B-B14F-4D97-AF65-F5344CB8AC3E}">
        <p14:creationId xmlns:p14="http://schemas.microsoft.com/office/powerpoint/2010/main" val="316622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31FF35-F380-D402-E133-3B67C9CAC0C2}"/>
              </a:ext>
            </a:extLst>
          </p:cNvPr>
          <p:cNvSpPr>
            <a:spLocks noGrp="1"/>
          </p:cNvSpPr>
          <p:nvPr>
            <p:ph type="title"/>
          </p:nvPr>
        </p:nvSpPr>
        <p:spPr/>
        <p:txBody>
          <a:bodyPr/>
          <a:lstStyle/>
          <a:p>
            <a:r>
              <a:rPr lang="en-US" altLang="zh-CN" dirty="0">
                <a:latin typeface="NimbusRomNo9L-Medi"/>
              </a:rPr>
              <a:t>Soft-Labeled Contrastive Pre-training</a:t>
            </a:r>
            <a:endParaRPr lang="zh-CN" altLang="en-US" dirty="0"/>
          </a:p>
        </p:txBody>
      </p:sp>
      <p:pic>
        <p:nvPicPr>
          <p:cNvPr id="4" name="图片 3">
            <a:extLst>
              <a:ext uri="{FF2B5EF4-FFF2-40B4-BE49-F238E27FC236}">
                <a16:creationId xmlns:a16="http://schemas.microsoft.com/office/drawing/2014/main" id="{4BE9C2A7-B920-4A81-5C33-EB2EFFEE1669}"/>
              </a:ext>
            </a:extLst>
          </p:cNvPr>
          <p:cNvPicPr>
            <a:picLocks noChangeAspect="1"/>
          </p:cNvPicPr>
          <p:nvPr/>
        </p:nvPicPr>
        <p:blipFill>
          <a:blip r:embed="rId3"/>
          <a:stretch>
            <a:fillRect/>
          </a:stretch>
        </p:blipFill>
        <p:spPr>
          <a:xfrm>
            <a:off x="3618271" y="1690688"/>
            <a:ext cx="4955458" cy="4518211"/>
          </a:xfrm>
          <a:prstGeom prst="rect">
            <a:avLst/>
          </a:prstGeom>
        </p:spPr>
      </p:pic>
    </p:spTree>
    <p:extLst>
      <p:ext uri="{BB962C8B-B14F-4D97-AF65-F5344CB8AC3E}">
        <p14:creationId xmlns:p14="http://schemas.microsoft.com/office/powerpoint/2010/main" val="16867825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2804</Words>
  <Application>Microsoft Office PowerPoint</Application>
  <PresentationFormat>宽屏</PresentationFormat>
  <Paragraphs>214</Paragraphs>
  <Slides>14</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CMMI10</vt:lpstr>
      <vt:lpstr>CMMI8</vt:lpstr>
      <vt:lpstr>NimbusRomNo9L-Medi</vt:lpstr>
      <vt:lpstr>NimbusRomNo9L-Regu</vt:lpstr>
      <vt:lpstr>等线</vt:lpstr>
      <vt:lpstr>等线 Light</vt:lpstr>
      <vt:lpstr>Arial</vt:lpstr>
      <vt:lpstr>Cambria Math</vt:lpstr>
      <vt:lpstr>Office 主题​​</vt:lpstr>
      <vt:lpstr>PowerPoint 演示文稿</vt:lpstr>
      <vt:lpstr>Introduction</vt:lpstr>
      <vt:lpstr>Approach</vt:lpstr>
      <vt:lpstr>Positive Sample Construction</vt:lpstr>
      <vt:lpstr>Soft-Labeled Contrastive Pre-training</vt:lpstr>
      <vt:lpstr>Soft-Labeled Contrastive Pre-training</vt:lpstr>
      <vt:lpstr>Soft-Labeled Contrastive Pre-training</vt:lpstr>
      <vt:lpstr>Soft-Labeled Contrastive Pre-training</vt:lpstr>
      <vt:lpstr>Soft-Labeled Contrastive Pre-training</vt:lpstr>
      <vt:lpstr>Results</vt:lpstr>
      <vt:lpstr>Ablation Study</vt:lpstr>
      <vt:lpstr>Ablation Study</vt:lpstr>
      <vt:lpstr>Case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彭 晗</dc:creator>
  <cp:lastModifiedBy>彭 晗</cp:lastModifiedBy>
  <cp:revision>3</cp:revision>
  <dcterms:created xsi:type="dcterms:W3CDTF">2023-02-12T11:25:43Z</dcterms:created>
  <dcterms:modified xsi:type="dcterms:W3CDTF">2023-02-13T05:54:14Z</dcterms:modified>
</cp:coreProperties>
</file>