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7" r:id="rId2"/>
    <p:sldId id="337" r:id="rId3"/>
    <p:sldId id="489" r:id="rId4"/>
    <p:sldId id="412" r:id="rId5"/>
    <p:sldId id="506" r:id="rId6"/>
    <p:sldId id="492" r:id="rId7"/>
    <p:sldId id="490" r:id="rId8"/>
    <p:sldId id="487" r:id="rId9"/>
    <p:sldId id="494" r:id="rId10"/>
    <p:sldId id="496" r:id="rId11"/>
    <p:sldId id="497" r:id="rId12"/>
    <p:sldId id="498" r:id="rId13"/>
    <p:sldId id="499" r:id="rId14"/>
    <p:sldId id="501" r:id="rId15"/>
    <p:sldId id="502" r:id="rId16"/>
    <p:sldId id="503" r:id="rId17"/>
    <p:sldId id="504" r:id="rId18"/>
    <p:sldId id="507" r:id="rId19"/>
    <p:sldId id="470" r:id="rId20"/>
    <p:sldId id="472" r:id="rId21"/>
    <p:sldId id="508" r:id="rId22"/>
    <p:sldId id="473" r:id="rId23"/>
    <p:sldId id="510" r:id="rId24"/>
    <p:sldId id="511" r:id="rId25"/>
    <p:sldId id="513" r:id="rId26"/>
    <p:sldId id="512" r:id="rId27"/>
    <p:sldId id="515" r:id="rId28"/>
    <p:sldId id="517" r:id="rId29"/>
    <p:sldId id="516" r:id="rId30"/>
    <p:sldId id="518" r:id="rId31"/>
    <p:sldId id="519" r:id="rId32"/>
    <p:sldId id="521" r:id="rId33"/>
    <p:sldId id="520" r:id="rId34"/>
    <p:sldId id="522" r:id="rId35"/>
    <p:sldId id="523" r:id="rId36"/>
    <p:sldId id="524" r:id="rId37"/>
    <p:sldId id="525" r:id="rId38"/>
    <p:sldId id="526" r:id="rId39"/>
    <p:sldId id="527" r:id="rId40"/>
    <p:sldId id="528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0"/>
    <p:restoredTop sz="90200"/>
  </p:normalViewPr>
  <p:slideViewPr>
    <p:cSldViewPr snapToGrid="0" snapToObjects="1">
      <p:cViewPr varScale="1">
        <p:scale>
          <a:sx n="134" d="100"/>
          <a:sy n="13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11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203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957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34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619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29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272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525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5993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385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之后，作者为每一个编程任务撰写一个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。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可以看做是目标类的一个结构化蓝图，其中包含了目标类的信息和成员方法的信息。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中展示了具体细节。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41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之后，作者为每一个编程任务撰写一个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。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可以看做是目标类的一个结构化蓝图，其中包含了目标类的信息和成员方法的信息。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表</a:t>
            </a:r>
            <a:r>
              <a:rPr kumimoji="1" lang="en-US" altLang="zh-CN" dirty="0"/>
              <a:t>2</a:t>
            </a:r>
            <a:r>
              <a:rPr kumimoji="1" lang="zh-CN" altLang="en-US" dirty="0"/>
              <a:t>中展示了具体细节。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46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6166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926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4489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4476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7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10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3355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464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76485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889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123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0766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54685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4313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skeleton</a:t>
            </a:r>
            <a:r>
              <a:rPr kumimoji="1" lang="zh-CN" altLang="en-US" dirty="0"/>
              <a:t>的示例。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647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6679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074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6415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958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6218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0052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1339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95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751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230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928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2023/10/17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5446984" y="5678757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ICSE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9A10B6-0873-BE41-BE6B-65CF32B1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84" y="1179243"/>
            <a:ext cx="9868829" cy="44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319FA7-D551-7446-ACF9-0DACD066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00" y="1270265"/>
            <a:ext cx="8626508" cy="41150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89417-EDA2-A245-ABC7-A9A1528C4978}"/>
              </a:ext>
            </a:extLst>
          </p:cNvPr>
          <p:cNvSpPr/>
          <p:nvPr/>
        </p:nvSpPr>
        <p:spPr>
          <a:xfrm>
            <a:off x="10353368" y="2143432"/>
            <a:ext cx="1691149" cy="22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C8F30C-952E-3346-8A62-EE1994430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9754" y="3048367"/>
            <a:ext cx="348373" cy="279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DFB450-885A-F540-9C44-F8FB044BC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049" y="1848170"/>
            <a:ext cx="348373" cy="10844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838816-7776-BD45-9704-FE0D348F2444}"/>
              </a:ext>
            </a:extLst>
          </p:cNvPr>
          <p:cNvSpPr/>
          <p:nvPr/>
        </p:nvSpPr>
        <p:spPr>
          <a:xfrm>
            <a:off x="4001729" y="3274141"/>
            <a:ext cx="3510116" cy="8357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A2DD243-13EF-4642-943E-37AC4A2EC4F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756787" y="1799597"/>
            <a:ext cx="2158181" cy="147454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621A4BD-9CA3-8C46-BFB5-A4659080617D}"/>
              </a:ext>
            </a:extLst>
          </p:cNvPr>
          <p:cNvSpPr txBox="1"/>
          <p:nvPr/>
        </p:nvSpPr>
        <p:spPr>
          <a:xfrm>
            <a:off x="6309830" y="2929343"/>
            <a:ext cx="126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kumimoji="1" lang="zh-CN" alt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kumimoji="1"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1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319FA7-D551-7446-ACF9-0DACD066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00" y="1270265"/>
            <a:ext cx="8626508" cy="411500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5E89417-EDA2-A245-ABC7-A9A1528C4978}"/>
              </a:ext>
            </a:extLst>
          </p:cNvPr>
          <p:cNvSpPr/>
          <p:nvPr/>
        </p:nvSpPr>
        <p:spPr>
          <a:xfrm>
            <a:off x="10353368" y="2143432"/>
            <a:ext cx="1691149" cy="2271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803E37-4511-1A45-A95E-B7A0942C5B17}"/>
              </a:ext>
            </a:extLst>
          </p:cNvPr>
          <p:cNvSpPr/>
          <p:nvPr/>
        </p:nvSpPr>
        <p:spPr>
          <a:xfrm>
            <a:off x="4150896" y="3844412"/>
            <a:ext cx="3510116" cy="2041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1C17EE-CC62-614A-A245-496FF0C61561}"/>
              </a:ext>
            </a:extLst>
          </p:cNvPr>
          <p:cNvSpPr txBox="1"/>
          <p:nvPr/>
        </p:nvSpPr>
        <p:spPr>
          <a:xfrm>
            <a:off x="7366044" y="2986670"/>
            <a:ext cx="589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👉</a:t>
            </a:r>
          </a:p>
        </p:txBody>
      </p:sp>
    </p:spTree>
    <p:extLst>
      <p:ext uri="{BB962C8B-B14F-4D97-AF65-F5344CB8AC3E}">
        <p14:creationId xmlns:p14="http://schemas.microsoft.com/office/powerpoint/2010/main" val="172039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319FA7-D551-7446-ACF9-0DACD0660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500" y="1270265"/>
            <a:ext cx="8626508" cy="41150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62C47C3-D101-304A-821D-F153B35335DE}"/>
              </a:ext>
            </a:extLst>
          </p:cNvPr>
          <p:cNvSpPr/>
          <p:nvPr/>
        </p:nvSpPr>
        <p:spPr>
          <a:xfrm>
            <a:off x="4091904" y="4404850"/>
            <a:ext cx="2908664" cy="2458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215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4C2F3-1254-2B49-93B2-1613247C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29" y="3429000"/>
            <a:ext cx="2999245" cy="163386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5643AED-8D89-4342-A55F-DE1182030832}"/>
              </a:ext>
            </a:extLst>
          </p:cNvPr>
          <p:cNvSpPr/>
          <p:nvPr/>
        </p:nvSpPr>
        <p:spPr>
          <a:xfrm>
            <a:off x="5022670" y="3087130"/>
            <a:ext cx="1269639" cy="83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43FB89-E7EE-C94E-B196-7EC5CDC8F67D}"/>
              </a:ext>
            </a:extLst>
          </p:cNvPr>
          <p:cNvSpPr/>
          <p:nvPr/>
        </p:nvSpPr>
        <p:spPr>
          <a:xfrm>
            <a:off x="6064375" y="4147714"/>
            <a:ext cx="945690" cy="30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281FD0-4BB2-3442-81AD-015C33C447D7}"/>
              </a:ext>
            </a:extLst>
          </p:cNvPr>
          <p:cNvSpPr/>
          <p:nvPr/>
        </p:nvSpPr>
        <p:spPr>
          <a:xfrm>
            <a:off x="7875420" y="4143155"/>
            <a:ext cx="945690" cy="306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E87B90-110F-774D-B561-A9273461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12" y="3247537"/>
            <a:ext cx="4441204" cy="210133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BF2CFB-A20A-D642-B34F-C2316D2680E8}"/>
              </a:ext>
            </a:extLst>
          </p:cNvPr>
          <p:cNvSpPr/>
          <p:nvPr/>
        </p:nvSpPr>
        <p:spPr>
          <a:xfrm>
            <a:off x="930097" y="3765721"/>
            <a:ext cx="3158844" cy="2311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65DBE0-E762-F741-9929-341DC85E422C}"/>
              </a:ext>
            </a:extLst>
          </p:cNvPr>
          <p:cNvSpPr txBox="1"/>
          <p:nvPr/>
        </p:nvSpPr>
        <p:spPr>
          <a:xfrm>
            <a:off x="6365388" y="3164699"/>
            <a:ext cx="94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kumimoji="1"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68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04C2F3-1254-2B49-93B2-1613247C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29" y="3429000"/>
            <a:ext cx="2999245" cy="163386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5643AED-8D89-4342-A55F-DE1182030832}"/>
              </a:ext>
            </a:extLst>
          </p:cNvPr>
          <p:cNvSpPr/>
          <p:nvPr/>
        </p:nvSpPr>
        <p:spPr>
          <a:xfrm>
            <a:off x="5022670" y="3087130"/>
            <a:ext cx="1269639" cy="83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E87B90-110F-774D-B561-A9273461F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12" y="3247537"/>
            <a:ext cx="4441204" cy="210133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BF2CFB-A20A-D642-B34F-C2316D2680E8}"/>
              </a:ext>
            </a:extLst>
          </p:cNvPr>
          <p:cNvSpPr/>
          <p:nvPr/>
        </p:nvSpPr>
        <p:spPr>
          <a:xfrm>
            <a:off x="930097" y="3765721"/>
            <a:ext cx="3158844" cy="2311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65DBE0-E762-F741-9929-341DC85E422C}"/>
              </a:ext>
            </a:extLst>
          </p:cNvPr>
          <p:cNvSpPr txBox="1"/>
          <p:nvPr/>
        </p:nvSpPr>
        <p:spPr>
          <a:xfrm>
            <a:off x="6365388" y="3164699"/>
            <a:ext cx="945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kumimoji="1" lang="zh-CN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158D5D-BF17-284D-A4BD-EE375FBA68AC}"/>
              </a:ext>
            </a:extLst>
          </p:cNvPr>
          <p:cNvSpPr txBox="1"/>
          <p:nvPr/>
        </p:nvSpPr>
        <p:spPr>
          <a:xfrm>
            <a:off x="8902974" y="4076858"/>
            <a:ext cx="3162748" cy="1021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Opcodes: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(integer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comparison)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Options: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(signed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than)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positions:</a:t>
            </a:r>
            <a:r>
              <a:rPr kumimoji="1"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1/2</a:t>
            </a:r>
            <a:endParaRPr kumimoji="1" lang="zh-CN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08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643AED-8D89-4342-A55F-DE1182030832}"/>
              </a:ext>
            </a:extLst>
          </p:cNvPr>
          <p:cNvSpPr/>
          <p:nvPr/>
        </p:nvSpPr>
        <p:spPr>
          <a:xfrm>
            <a:off x="5022670" y="3087130"/>
            <a:ext cx="1269639" cy="83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1A03789-0AB4-844E-AC65-9B2E50BA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58" y="1215471"/>
            <a:ext cx="4468352" cy="457680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BF2CFB-A20A-D642-B34F-C2316D2680E8}"/>
              </a:ext>
            </a:extLst>
          </p:cNvPr>
          <p:cNvSpPr/>
          <p:nvPr/>
        </p:nvSpPr>
        <p:spPr>
          <a:xfrm>
            <a:off x="4127227" y="4721214"/>
            <a:ext cx="3158844" cy="2311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36DF11-58BC-AE40-9C59-1EABF44EB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810" y="3228327"/>
            <a:ext cx="4116905" cy="24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9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Block-Variable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643AED-8D89-4342-A55F-DE1182030832}"/>
              </a:ext>
            </a:extLst>
          </p:cNvPr>
          <p:cNvSpPr/>
          <p:nvPr/>
        </p:nvSpPr>
        <p:spPr>
          <a:xfrm>
            <a:off x="5022670" y="3087130"/>
            <a:ext cx="1269639" cy="83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EF5F4-7B95-8D4D-88BB-3A38DF1F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64" y="136525"/>
            <a:ext cx="4479617" cy="37697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C0918-CED2-B040-AD1E-4EF66E9AD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92" y="4111377"/>
            <a:ext cx="4012089" cy="2083573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3740B0B-AC17-F541-AB37-C4B7E539E939}"/>
              </a:ext>
            </a:extLst>
          </p:cNvPr>
          <p:cNvCxnSpPr/>
          <p:nvPr/>
        </p:nvCxnSpPr>
        <p:spPr>
          <a:xfrm flipV="1">
            <a:off x="8514735" y="2635045"/>
            <a:ext cx="737420" cy="20746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01F87B7-5F12-6849-92E9-66D57DC53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95" y="3023227"/>
            <a:ext cx="5478383" cy="2759382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EDC0D57-4DE4-C148-B934-1D0B1B6AC1A3}"/>
              </a:ext>
            </a:extLst>
          </p:cNvPr>
          <p:cNvSpPr/>
          <p:nvPr/>
        </p:nvSpPr>
        <p:spPr>
          <a:xfrm>
            <a:off x="1757653" y="4922021"/>
            <a:ext cx="3856566" cy="27924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72F4693-8D80-1A44-91FD-D4E28C9B0AF2}"/>
              </a:ext>
            </a:extLst>
          </p:cNvPr>
          <p:cNvCxnSpPr>
            <a:cxnSpLocks/>
          </p:cNvCxnSpPr>
          <p:nvPr/>
        </p:nvCxnSpPr>
        <p:spPr>
          <a:xfrm flipV="1">
            <a:off x="9081060" y="2635045"/>
            <a:ext cx="239921" cy="2518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44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643AED-8D89-4342-A55F-DE1182030832}"/>
              </a:ext>
            </a:extLst>
          </p:cNvPr>
          <p:cNvSpPr/>
          <p:nvPr/>
        </p:nvSpPr>
        <p:spPr>
          <a:xfrm>
            <a:off x="5022670" y="3087130"/>
            <a:ext cx="1269639" cy="833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EF5F4-7B95-8D4D-88BB-3A38DF1FF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064" y="136525"/>
            <a:ext cx="4479617" cy="37697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C0918-CED2-B040-AD1E-4EF66E9AD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92" y="4111377"/>
            <a:ext cx="4012089" cy="2083573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3740B0B-AC17-F541-AB37-C4B7E539E939}"/>
              </a:ext>
            </a:extLst>
          </p:cNvPr>
          <p:cNvCxnSpPr/>
          <p:nvPr/>
        </p:nvCxnSpPr>
        <p:spPr>
          <a:xfrm flipV="1">
            <a:off x="8514735" y="2635045"/>
            <a:ext cx="737420" cy="20746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01F87B7-5F12-6849-92E9-66D57DC53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826" y="2216820"/>
            <a:ext cx="4813240" cy="2424359"/>
          </a:xfrm>
          <a:prstGeom prst="rect">
            <a:avLst/>
          </a:prstGeom>
        </p:spPr>
      </p:pic>
      <p:sp>
        <p:nvSpPr>
          <p:cNvPr id="2" name="右箭头 1">
            <a:extLst>
              <a:ext uri="{FF2B5EF4-FFF2-40B4-BE49-F238E27FC236}">
                <a16:creationId xmlns:a16="http://schemas.microsoft.com/office/drawing/2014/main" id="{EDD363BB-58C5-814C-9525-321C34F6E311}"/>
              </a:ext>
            </a:extLst>
          </p:cNvPr>
          <p:cNvSpPr/>
          <p:nvPr/>
        </p:nvSpPr>
        <p:spPr>
          <a:xfrm>
            <a:off x="5698427" y="3153497"/>
            <a:ext cx="1160207" cy="341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5BB6E65-7E79-C74F-B81B-E8DED8A98636}"/>
              </a:ext>
            </a:extLst>
          </p:cNvPr>
          <p:cNvCxnSpPr>
            <a:cxnSpLocks/>
          </p:cNvCxnSpPr>
          <p:nvPr/>
        </p:nvCxnSpPr>
        <p:spPr>
          <a:xfrm flipV="1">
            <a:off x="9081060" y="2635045"/>
            <a:ext cx="239921" cy="251811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106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type-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BB-Var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Embedding,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MLM,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CFG/DFG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Prediction,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2B2F54-E191-A048-9F3B-8A90D1833963}"/>
              </a:ext>
            </a:extLst>
          </p:cNvPr>
          <p:cNvSpPr txBox="1"/>
          <p:nvPr/>
        </p:nvSpPr>
        <p:spPr>
          <a:xfrm>
            <a:off x="3608440" y="2169757"/>
            <a:ext cx="668593" cy="84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👈</a:t>
            </a:r>
            <a:endParaRPr kumimoji="1" lang="en-US" altLang="zh-C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E74C45-5DCB-A046-AB5F-185156D2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65" y="1041769"/>
            <a:ext cx="7165972" cy="5314581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312AACA6-8F88-4847-BC16-DEC744239D7A}"/>
              </a:ext>
            </a:extLst>
          </p:cNvPr>
          <p:cNvSpPr/>
          <p:nvPr/>
        </p:nvSpPr>
        <p:spPr>
          <a:xfrm rot="16200000">
            <a:off x="1373676" y="3445000"/>
            <a:ext cx="4722389" cy="324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778CC5-7779-C343-934E-2A73DBE37BC6}"/>
              </a:ext>
            </a:extLst>
          </p:cNvPr>
          <p:cNvSpPr txBox="1"/>
          <p:nvPr/>
        </p:nvSpPr>
        <p:spPr>
          <a:xfrm>
            <a:off x="1207652" y="4854661"/>
            <a:ext cx="2364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Inputs: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CFGs,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DFGs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721FDD-7456-374E-A277-9885DB0114A4}"/>
              </a:ext>
            </a:extLst>
          </p:cNvPr>
          <p:cNvSpPr txBox="1"/>
          <p:nvPr/>
        </p:nvSpPr>
        <p:spPr>
          <a:xfrm>
            <a:off x="989608" y="3440024"/>
            <a:ext cx="2907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9427FAD-3144-7048-9B88-529253D12558}"/>
              </a:ext>
            </a:extLst>
          </p:cNvPr>
          <p:cNvSpPr txBox="1"/>
          <p:nvPr/>
        </p:nvSpPr>
        <p:spPr>
          <a:xfrm>
            <a:off x="588885" y="1754872"/>
            <a:ext cx="3145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Encoder: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1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(IRs)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named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A2CA06-952A-EA4E-8400-62AD6DAB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34" y="2820892"/>
            <a:ext cx="4144425" cy="348770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D9D7C09-DC56-5045-BFFC-AC64F31F4833}"/>
              </a:ext>
            </a:extLst>
          </p:cNvPr>
          <p:cNvSpPr txBox="1"/>
          <p:nvPr/>
        </p:nvSpPr>
        <p:spPr>
          <a:xfrm>
            <a:off x="365617" y="937325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CFGs -&gt; 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E4E301-3E35-5242-BECD-B9ADBC300B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7932" r="50000" b="12913"/>
          <a:stretch/>
        </p:blipFill>
        <p:spPr>
          <a:xfrm>
            <a:off x="1178078" y="2820892"/>
            <a:ext cx="3904824" cy="34262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43124F-76A8-8247-9FB6-EA9974C33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819" y="204443"/>
            <a:ext cx="4813240" cy="242435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D63AEE-D633-C941-ADB8-B59409AEAEF8}"/>
              </a:ext>
            </a:extLst>
          </p:cNvPr>
          <p:cNvSpPr/>
          <p:nvPr/>
        </p:nvSpPr>
        <p:spPr>
          <a:xfrm>
            <a:off x="6903807" y="483707"/>
            <a:ext cx="4313252" cy="95859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12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9D7C09-DC56-5045-BFFC-AC64F31F4833}"/>
              </a:ext>
            </a:extLst>
          </p:cNvPr>
          <p:cNvSpPr txBox="1"/>
          <p:nvPr/>
        </p:nvSpPr>
        <p:spPr>
          <a:xfrm>
            <a:off x="365617" y="937325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DFGs -&gt;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E4E301-3E35-5242-BECD-B9ADBC300B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56" t="29190" r="560" b="13297"/>
          <a:stretch/>
        </p:blipFill>
        <p:spPr>
          <a:xfrm>
            <a:off x="4962550" y="2613377"/>
            <a:ext cx="4201115" cy="3480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FBEB27-271A-5040-907F-5A5B95D7C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28" y="3536757"/>
            <a:ext cx="2999245" cy="16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3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3B5FD9-A042-3E4B-A788-BC221685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58" y="2058842"/>
            <a:ext cx="6778260" cy="4405869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0E8464D-329D-B141-82C2-17C6B7051112}"/>
              </a:ext>
            </a:extLst>
          </p:cNvPr>
          <p:cNvSpPr/>
          <p:nvPr/>
        </p:nvSpPr>
        <p:spPr>
          <a:xfrm>
            <a:off x="609601" y="3519948"/>
            <a:ext cx="7118554" cy="5014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A9CFA8-26A6-2048-887F-943D598C6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118" y="2749218"/>
            <a:ext cx="4663429" cy="49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39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Biased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B71A50-2811-8347-A867-799C525BD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685" y="2233356"/>
            <a:ext cx="5346244" cy="846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F18778-1774-674C-B9F0-864BF0DA7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812" y="3429000"/>
            <a:ext cx="5743933" cy="27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6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type-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BB-Var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MLM,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CFG/DFG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Prediction,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2B2F54-E191-A048-9F3B-8A90D1833963}"/>
              </a:ext>
            </a:extLst>
          </p:cNvPr>
          <p:cNvSpPr txBox="1"/>
          <p:nvPr/>
        </p:nvSpPr>
        <p:spPr>
          <a:xfrm>
            <a:off x="3411912" y="3047636"/>
            <a:ext cx="668593" cy="84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👈</a:t>
            </a:r>
            <a:endParaRPr kumimoji="1" lang="en-US" altLang="zh-C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0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(CFGs)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i="1" dirty="0">
                <a:latin typeface="Arial" panose="020B0604020202020204" pitchFamily="34" charset="0"/>
                <a:cs typeface="Arial" panose="020B0604020202020204" pitchFamily="34" charset="0"/>
              </a:rPr>
              <a:t>[MASK],</a:t>
            </a:r>
            <a:r>
              <a:rPr kumimoji="1" lang="zh-CN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80%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remains,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518953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②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③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C241A2-F979-19DA-F575-C855BEF2D9EE}"/>
                  </a:ext>
                </a:extLst>
              </p:cNvPr>
              <p:cNvSpPr txBox="1"/>
              <p:nvPr/>
            </p:nvSpPr>
            <p:spPr>
              <a:xfrm>
                <a:off x="365617" y="937325"/>
                <a:ext cx="10962691" cy="3728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CFG/DFG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Flow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Type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information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CFGs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DFGs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CFG/DFG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nodes,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15%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pairs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pairs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well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types,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i.e.,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+1)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-way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C241A2-F979-19DA-F575-C855BEF2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" y="937325"/>
                <a:ext cx="10962691" cy="3728649"/>
              </a:xfrm>
              <a:prstGeom prst="rect">
                <a:avLst/>
              </a:prstGeo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895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④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C241A2-F979-19DA-F575-C855BEF2D9EE}"/>
                  </a:ext>
                </a:extLst>
              </p:cNvPr>
              <p:cNvSpPr txBox="1"/>
              <p:nvPr/>
            </p:nvSpPr>
            <p:spPr>
              <a:xfrm>
                <a:off x="365617" y="937325"/>
                <a:ext cx="10962691" cy="3266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Basic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Block-Variable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Flow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learn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relationships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between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CFGs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DFGs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CFG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basic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blocks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DFG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variable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nodes,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Randomly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15%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1" lang="zh-CN" alt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ordered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pairs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Mask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they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pairs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Predict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whether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flows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well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types,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i.e.,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-way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classification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0C241A2-F979-19DA-F575-C855BEF2D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" y="937325"/>
                <a:ext cx="10962691" cy="3266985"/>
              </a:xfrm>
              <a:prstGeom prst="rect">
                <a:avLst/>
              </a:prstGeo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⑤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contrasting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975232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⑤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241A2-F979-19DA-F575-C855BEF2D9EE}"/>
              </a:ext>
            </a:extLst>
          </p:cNvPr>
          <p:cNvSpPr txBox="1"/>
          <p:nvPr/>
        </p:nvSpPr>
        <p:spPr>
          <a:xfrm>
            <a:off x="365617" y="937325"/>
            <a:ext cx="1096269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contrasting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Permutation: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Down-sampling: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Mutation: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add/remove/change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Adding/Removing: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standalone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nodes/remove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mini-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batchs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8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High-level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(PLs),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CodeBERT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CodeT5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Representations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(IRs)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Consistent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syntax,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independence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concise,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uniform,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efficient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PLs</a:t>
            </a:r>
          </a:p>
        </p:txBody>
      </p:sp>
    </p:spTree>
    <p:extLst>
      <p:ext uri="{BB962C8B-B14F-4D97-AF65-F5344CB8AC3E}">
        <p14:creationId xmlns:p14="http://schemas.microsoft.com/office/powerpoint/2010/main" val="1607512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30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1F9C1FE-D6B7-6A4E-A13A-A574EA20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139" y="889574"/>
            <a:ext cx="8242300" cy="55118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614A2C-67C0-6F4A-9667-B3716AB837D6}"/>
              </a:ext>
            </a:extLst>
          </p:cNvPr>
          <p:cNvSpPr/>
          <p:nvPr/>
        </p:nvSpPr>
        <p:spPr>
          <a:xfrm>
            <a:off x="2106561" y="3645474"/>
            <a:ext cx="3392129" cy="9461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B8D2BA-87D2-544F-BB01-0457381410DD}"/>
              </a:ext>
            </a:extLst>
          </p:cNvPr>
          <p:cNvSpPr/>
          <p:nvPr/>
        </p:nvSpPr>
        <p:spPr>
          <a:xfrm>
            <a:off x="2503334" y="1933800"/>
            <a:ext cx="6532511" cy="9461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CFG/DFG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Prediction,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BB-Var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Prediction,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(ICML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2021),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open-source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41,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programs,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855,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792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functions,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48,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023,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781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LLVM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13.0.1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BPE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tokenizer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30,000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upon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108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millions,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epochs,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58787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Code-to-Code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POJ-104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Mou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AAAI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GCJ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(Available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Metric: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MAP@R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POJ-104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Metric: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</a:p>
        </p:txBody>
      </p:sp>
    </p:spTree>
    <p:extLst>
      <p:ext uri="{BB962C8B-B14F-4D97-AF65-F5344CB8AC3E}">
        <p14:creationId xmlns:p14="http://schemas.microsoft.com/office/powerpoint/2010/main" val="15273483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program,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(Intel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GPU)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Metric: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Accuracy,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Optimal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Coarsening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OpenCL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best-performing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6-way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(1,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8,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16,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32)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Metric: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Speedup</a:t>
            </a:r>
          </a:p>
        </p:txBody>
      </p:sp>
    </p:spTree>
    <p:extLst>
      <p:ext uri="{BB962C8B-B14F-4D97-AF65-F5344CB8AC3E}">
        <p14:creationId xmlns:p14="http://schemas.microsoft.com/office/powerpoint/2010/main" val="76456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Setup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Source-Code-based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CodeBERT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CodeT5,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UniXcoder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IR-based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Ncc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IR2VEC,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GNN-CDFG,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OSCAR,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IRGen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043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RQ1: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downstream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F43960-F581-E44F-90E0-91EF52FCE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7" y="1984292"/>
            <a:ext cx="5469604" cy="4033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1B5A92-0D63-4A41-8D92-382E34E90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375" y="2908096"/>
            <a:ext cx="4562261" cy="3645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6F32C1-F95D-8D47-9EB0-E925F63E3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582" y="77344"/>
            <a:ext cx="4727994" cy="27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7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RQ2: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Ablation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A5D4A2-423E-8C49-9454-958E04CE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607" y="2063809"/>
            <a:ext cx="10650636" cy="313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83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37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RQ2: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Ablation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A5D4A2-423E-8C49-9454-958E04CE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49" y="2156564"/>
            <a:ext cx="9768349" cy="28775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CC5A4A-092E-C649-B495-40B188A12D6B}"/>
              </a:ext>
            </a:extLst>
          </p:cNvPr>
          <p:cNvSpPr/>
          <p:nvPr/>
        </p:nvSpPr>
        <p:spPr>
          <a:xfrm>
            <a:off x="2249265" y="3261953"/>
            <a:ext cx="857729" cy="4054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BDAAE2-10E8-6841-B3F0-715EB2CD5FD2}"/>
              </a:ext>
            </a:extLst>
          </p:cNvPr>
          <p:cNvSpPr txBox="1"/>
          <p:nvPr/>
        </p:nvSpPr>
        <p:spPr>
          <a:xfrm>
            <a:off x="145026" y="3136612"/>
            <a:ext cx="2263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kumimoji="1"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Biased</a:t>
            </a:r>
            <a:r>
              <a:rPr kumimoji="1"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23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38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RQ2: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Ablation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A5D4A2-423E-8C49-9454-958E04CE2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49" y="2156564"/>
            <a:ext cx="9768349" cy="28775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1CC5A4A-092E-C649-B495-40B188A12D6B}"/>
              </a:ext>
            </a:extLst>
          </p:cNvPr>
          <p:cNvSpPr/>
          <p:nvPr/>
        </p:nvSpPr>
        <p:spPr>
          <a:xfrm>
            <a:off x="2268929" y="3893141"/>
            <a:ext cx="857729" cy="80667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BDAAE2-10E8-6841-B3F0-715EB2CD5FD2}"/>
              </a:ext>
            </a:extLst>
          </p:cNvPr>
          <p:cNvSpPr txBox="1"/>
          <p:nvPr/>
        </p:nvSpPr>
        <p:spPr>
          <a:xfrm>
            <a:off x="76200" y="4058386"/>
            <a:ext cx="22638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658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39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RQ3: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Transferability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C/C++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Zero-shot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Code-to-Code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Rust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C13DE4-F6E2-494B-932A-C2C1CEF05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62" y="3524455"/>
            <a:ext cx="85598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0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732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High-level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programming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languages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(PLs),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Python,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Java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CodeBERT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CodeT5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Apple Color Emoji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Intermediate</a:t>
            </a:r>
            <a:r>
              <a:rPr kumimoji="1" lang="zh-CN" altLang="en-US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Representations</a:t>
            </a:r>
            <a:r>
              <a:rPr kumimoji="1" lang="zh-CN" altLang="en-US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(IRs)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LLVM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Consistent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syntax,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Platform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independence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more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concise,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uniform,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efficient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than</a:t>
            </a:r>
            <a:r>
              <a:rPr kumimoji="1" lang="zh-CN" altLang="en-US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Apple Color Emoji" pitchFamily="2" charset="0"/>
                <a:cs typeface="Arial" panose="020B0604020202020204" pitchFamily="34" charset="0"/>
              </a:rPr>
              <a:t>PLs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0AC203-1058-A14A-97CF-D5E07255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52" y="1662112"/>
            <a:ext cx="4648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76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8913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40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7E6BC7-263A-5E43-AA07-89F421693500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solid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advance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Weakness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Lack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68061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BERT-Style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OSCAR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(ICML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2021)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B52D46-36E4-A149-BD89-7C85BED2B0B0}"/>
              </a:ext>
            </a:extLst>
          </p:cNvPr>
          <p:cNvSpPr txBox="1"/>
          <p:nvPr/>
        </p:nvSpPr>
        <p:spPr>
          <a:xfrm>
            <a:off x="365617" y="3080154"/>
            <a:ext cx="10508860" cy="1881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Sequences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🚀🚀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(CFGs),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(DFGs)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(GNNs)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E.g.,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Programl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(ICML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2021)</a:t>
            </a:r>
          </a:p>
        </p:txBody>
      </p:sp>
    </p:spTree>
    <p:extLst>
      <p:ext uri="{BB962C8B-B14F-4D97-AF65-F5344CB8AC3E}">
        <p14:creationId xmlns:p14="http://schemas.microsoft.com/office/powerpoint/2010/main" val="316907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①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1" lang="en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eterogeneous</a:t>
            </a:r>
            <a:endParaRPr kumimoji="1" lang="en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CFGs: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entry,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DFGs: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CFGs: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jump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conditions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DFGs: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additive,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divisive,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180ED3-C69E-6E4E-ACA7-73CF72B72430}"/>
              </a:ext>
            </a:extLst>
          </p:cNvPr>
          <p:cNvSpPr/>
          <p:nvPr/>
        </p:nvSpPr>
        <p:spPr>
          <a:xfrm>
            <a:off x="4378994" y="5107719"/>
            <a:ext cx="4257368" cy="60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1" lang="en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eterogeneous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CFGs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DFGs</a:t>
            </a:r>
            <a:endParaRPr kumimoji="1"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3FB80C6-94D8-EF42-BFE8-6BA671ED8D18}"/>
              </a:ext>
            </a:extLst>
          </p:cNvPr>
          <p:cNvSpPr txBox="1"/>
          <p:nvPr/>
        </p:nvSpPr>
        <p:spPr>
          <a:xfrm>
            <a:off x="3318273" y="4613990"/>
            <a:ext cx="1324508" cy="15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🧗‍♂️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0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large,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thousand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nodes/flows.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Over-smoothing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over-squashing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GNNs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DAB8B2-6EFA-1F47-A9A6-D73DE8F4148E}"/>
              </a:ext>
            </a:extLst>
          </p:cNvPr>
          <p:cNvSpPr/>
          <p:nvPr/>
        </p:nvSpPr>
        <p:spPr>
          <a:xfrm>
            <a:off x="3405600" y="3824647"/>
            <a:ext cx="5925212" cy="60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kumimoji="1" lang="zh-CN" alt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344991-4904-C249-BF53-F881C2986D8C}"/>
              </a:ext>
            </a:extLst>
          </p:cNvPr>
          <p:cNvSpPr txBox="1"/>
          <p:nvPr/>
        </p:nvSpPr>
        <p:spPr>
          <a:xfrm>
            <a:off x="2344879" y="3330918"/>
            <a:ext cx="1324508" cy="15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7200" dirty="0">
                <a:latin typeface="Arial" panose="020B0604020202020204" pitchFamily="34" charset="0"/>
                <a:cs typeface="Arial" panose="020B0604020202020204" pitchFamily="34" charset="0"/>
              </a:rPr>
              <a:t>🧗‍♂️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type-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DFG,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BB-Var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MLM,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CFG/DFG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Prediction,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27880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2000" y="889574"/>
            <a:ext cx="801474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D7CEC5-ED36-FDBE-461D-A909F1ACDC46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type-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ware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pre-trained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CFG,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DFG,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BB-Var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Embedding,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MLM,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CFG/DFG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Prediction,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Contrastive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2B2F54-E191-A048-9F3B-8A90D1833963}"/>
              </a:ext>
            </a:extLst>
          </p:cNvPr>
          <p:cNvSpPr txBox="1"/>
          <p:nvPr/>
        </p:nvSpPr>
        <p:spPr>
          <a:xfrm>
            <a:off x="3814917" y="1280382"/>
            <a:ext cx="668593" cy="841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👈</a:t>
            </a:r>
            <a:endParaRPr kumimoji="1" lang="en-US" altLang="zh-CN" sz="3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1461</Words>
  <Application>Microsoft Macintosh PowerPoint</Application>
  <PresentationFormat>宽屏</PresentationFormat>
  <Paragraphs>339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李 佳</cp:lastModifiedBy>
  <cp:revision>379</cp:revision>
  <dcterms:created xsi:type="dcterms:W3CDTF">2020-11-20T07:38:17Z</dcterms:created>
  <dcterms:modified xsi:type="dcterms:W3CDTF">2023-10-17T03:52:56Z</dcterms:modified>
</cp:coreProperties>
</file>