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37" r:id="rId3"/>
    <p:sldId id="489" r:id="rId4"/>
    <p:sldId id="412" r:id="rId5"/>
    <p:sldId id="529" r:id="rId6"/>
    <p:sldId id="506" r:id="rId7"/>
    <p:sldId id="530" r:id="rId8"/>
    <p:sldId id="533" r:id="rId9"/>
    <p:sldId id="531" r:id="rId10"/>
    <p:sldId id="532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3" r:id="rId20"/>
    <p:sldId id="542" r:id="rId21"/>
    <p:sldId id="544" r:id="rId22"/>
    <p:sldId id="5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4"/>
    <p:restoredTop sz="90206"/>
  </p:normalViewPr>
  <p:slideViewPr>
    <p:cSldViewPr snapToGrid="0" snapToObjects="1">
      <p:cViewPr varScale="1">
        <p:scale>
          <a:sx n="130" d="100"/>
          <a:sy n="130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最后，作者设计了一个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来辅助生成一些比较长的、低频的</a:t>
            </a:r>
            <a:r>
              <a:rPr kumimoji="1" lang="en-US" altLang="zh-CN" dirty="0"/>
              <a:t>tokens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77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算法如图所示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3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44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65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52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在三个数据集上，解决的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数量最多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386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在两个数据集上，额外解决了新的</a:t>
            </a:r>
            <a:r>
              <a:rPr kumimoji="1" lang="en-US" altLang="zh-CN" dirty="0"/>
              <a:t>bugs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29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展示</a:t>
            </a:r>
            <a:r>
              <a:rPr kumimoji="1" lang="en-US" altLang="zh-CN" dirty="0"/>
              <a:t>Repilot</a:t>
            </a:r>
            <a:r>
              <a:rPr kumimoji="1" lang="zh-CN" altLang="en-US" dirty="0"/>
              <a:t>的优势。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，基于类型信息对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的输出进行约束。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一次性生成一个较长的</a:t>
            </a:r>
            <a:r>
              <a:rPr kumimoji="1" lang="en-US" altLang="zh-CN" dirty="0"/>
              <a:t>identifier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08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生成更多可以通过编译的</a:t>
            </a:r>
            <a:r>
              <a:rPr kumimoji="1" lang="en-US" altLang="zh-CN" dirty="0"/>
              <a:t>patches</a:t>
            </a:r>
            <a:r>
              <a:rPr kumimoji="1" lang="zh-CN" altLang="en-US" dirty="0"/>
              <a:t>，也是说明：合法的</a:t>
            </a:r>
            <a:r>
              <a:rPr kumimoji="1" lang="en-US" altLang="zh-CN" dirty="0"/>
              <a:t>patches</a:t>
            </a:r>
            <a:r>
              <a:rPr kumimoji="1" lang="zh-CN" altLang="en-US" dirty="0"/>
              <a:t>更多了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74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消融实验。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Pruning</a:t>
            </a:r>
            <a:r>
              <a:rPr kumimoji="1" lang="zh-CN" altLang="en-US" dirty="0"/>
              <a:t>显著提升了准确率，也带了额外的计算开销。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Memorization</a:t>
            </a:r>
            <a:r>
              <a:rPr kumimoji="1" lang="zh-CN" altLang="en-US" dirty="0"/>
              <a:t>降低了开销。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进一步提升了准确率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5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在不同的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和数据集上都具有稳定的提升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357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05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64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但是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只是把代码当成普通的文本序列，并没有充分地理解其中的语义。这导致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在程序修复中，容易生成一些不正确的补丁。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分别介绍三类</a:t>
            </a:r>
            <a:r>
              <a:rPr kumimoji="1" lang="en-US" altLang="zh-CN" dirty="0"/>
              <a:t>incorrect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patches</a:t>
            </a:r>
            <a:r>
              <a:rPr kumimoji="1" lang="zh-CN" altLang="en-US" dirty="0"/>
              <a:t>的含义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2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实际上，我们可以利用静态分析技术来获取项目信息。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本文设计了一种基于静态分析的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，它具有以下特性。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35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本文的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就是，将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和上述的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融合起来，互相帮助。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介绍整体流程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33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第一个创新点，基于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对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的输出分布进行裁剪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算法如图所示。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重点解释第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为了加速裁剪算法，构造了一个记忆模块。用于存放之前已经被接受</a:t>
            </a:r>
            <a:r>
              <a:rPr kumimoji="1" lang="en-US" altLang="zh-CN" dirty="0"/>
              <a:t>/</a:t>
            </a:r>
            <a:r>
              <a:rPr kumimoji="1" lang="zh-CN" altLang="en-US" dirty="0"/>
              <a:t>拒绝的</a:t>
            </a:r>
            <a:r>
              <a:rPr kumimoji="1" lang="en-US" altLang="zh-CN" dirty="0"/>
              <a:t>tokens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93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606369" y="4050891"/>
            <a:ext cx="297926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Li♂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2023.12.5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7F24DC-2A65-414C-9FE3-03CA5EE2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8" y="1679014"/>
            <a:ext cx="11058184" cy="23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Fuse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(CE)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9C146-3E49-8043-BD1A-8FEBD521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2032923"/>
            <a:ext cx="11328308" cy="34057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2A512E-67EC-4F4B-B15F-9B5C04568B1D}"/>
              </a:ext>
            </a:extLst>
          </p:cNvPr>
          <p:cNvSpPr/>
          <p:nvPr/>
        </p:nvSpPr>
        <p:spPr>
          <a:xfrm>
            <a:off x="8846574" y="2676413"/>
            <a:ext cx="1632155" cy="17677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8797A-8692-B64B-8E4B-09A95E9996C8}"/>
              </a:ext>
            </a:extLst>
          </p:cNvPr>
          <p:cNvSpPr txBox="1"/>
          <p:nvPr/>
        </p:nvSpPr>
        <p:spPr>
          <a:xfrm>
            <a:off x="8148484" y="2192446"/>
            <a:ext cx="4043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Completion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Active Completion for Rare Tokens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960250-F1F9-0D47-A6B1-EC70968B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73" y="2060180"/>
            <a:ext cx="6897261" cy="35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RQ1: How does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Repilot’s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bug ﬁxing capability compare with state-of-the-art APR techniques?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RQ2: How effective is Repilot in improving the compilation rate of patch generation?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RQ3: Are all components of Repilot making positive contributions to its effectiveness?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RQ4: Can Repilot generalize to different subjects of bugs and models?</a:t>
            </a:r>
          </a:p>
        </p:txBody>
      </p:sp>
    </p:spTree>
    <p:extLst>
      <p:ext uri="{BB962C8B-B14F-4D97-AF65-F5344CB8AC3E}">
        <p14:creationId xmlns:p14="http://schemas.microsoft.com/office/powerpoint/2010/main" val="277459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Detailes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CodeT5-large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(770M),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InCoder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(6.7B)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Eclipse JDT Language Server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Defect4J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1.2,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138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single-hunk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Defect4J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2.0,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single-hunk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PraPR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Tbar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AVATAR,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SimFix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FixMiner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CapGen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JAID,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SketchFix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NOPOL,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jGenProg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jMutRepair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jKali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NMT-based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RewardRepair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Recoder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CURE,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CoCoNuT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DLFix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LLMs-based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AlphaRepair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percentage of 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compilable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patches in all generated patches.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Plausible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 pass all test cases but may violate the real user intent.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(Automatic)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semantically equivalent to the developer patch.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(Manual)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2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state-of-the-art APR technique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D031F6-C711-BF43-90BE-6BBC2AC8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7" y="1545365"/>
            <a:ext cx="7409380" cy="47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state-of-the-art APR technique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EC996-8319-BD4C-8D3B-94135575C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55" y="1990056"/>
            <a:ext cx="7816317" cy="39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7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state-of-the-art APR technique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4CF44-1121-BD4A-B281-54E68632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7" y="2329835"/>
            <a:ext cx="5761703" cy="2899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E0B809-7046-8049-93D2-4ABDB085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8" y="2329835"/>
            <a:ext cx="5803490" cy="29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Compilation Rate Analysis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87C0D9-2D95-4F4F-B68F-E3702226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91239"/>
            <a:ext cx="6858000" cy="39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impressive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repair.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underly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constraints,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unreal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functions).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Introducing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analysis-based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Accuracy,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RQ3: Ablation Study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AA8945-2DA0-8F46-B80B-ACE8CCCB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14" y="1993080"/>
            <a:ext cx="8394700" cy="3225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96165E-BFB3-2045-B774-E00BB7FED193}"/>
              </a:ext>
            </a:extLst>
          </p:cNvPr>
          <p:cNvSpPr txBox="1"/>
          <p:nvPr/>
        </p:nvSpPr>
        <p:spPr>
          <a:xfrm>
            <a:off x="1574185" y="3429000"/>
            <a:ext cx="171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C277B2-87BD-6948-88B3-3B2B052BD405}"/>
              </a:ext>
            </a:extLst>
          </p:cNvPr>
          <p:cNvSpPr txBox="1"/>
          <p:nvPr/>
        </p:nvSpPr>
        <p:spPr>
          <a:xfrm>
            <a:off x="1496039" y="3954608"/>
            <a:ext cx="171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+pruning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72C0C-0FE7-4B40-A6A2-1AB09FCA650C}"/>
              </a:ext>
            </a:extLst>
          </p:cNvPr>
          <p:cNvSpPr txBox="1"/>
          <p:nvPr/>
        </p:nvSpPr>
        <p:spPr>
          <a:xfrm>
            <a:off x="511278" y="4295550"/>
            <a:ext cx="2704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pruning+memorization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27C30A-84DE-A544-B694-672A62767014}"/>
              </a:ext>
            </a:extLst>
          </p:cNvPr>
          <p:cNvSpPr txBox="1"/>
          <p:nvPr/>
        </p:nvSpPr>
        <p:spPr>
          <a:xfrm>
            <a:off x="511278" y="4669262"/>
            <a:ext cx="2704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pruning+memorization+active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17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RQ4: Generalizability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A5CDF1-2C15-4D46-BB16-8714161E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90" y="2215308"/>
            <a:ext cx="11710219" cy="3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4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obtaining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trivial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Lack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</a:p>
        </p:txBody>
      </p:sp>
    </p:spTree>
    <p:extLst>
      <p:ext uri="{BB962C8B-B14F-4D97-AF65-F5344CB8AC3E}">
        <p14:creationId xmlns:p14="http://schemas.microsoft.com/office/powerpoint/2010/main" val="6806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Repair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(APR)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buggy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snippet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Single-hunk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(this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paper),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Multi-hunk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(LLMs)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cloze-style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infilling)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AlphaRepair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(FSE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6D2676-9F96-8847-A943-0E55D778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94" y="3921945"/>
            <a:ext cx="7155426" cy="20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53B16-A819-9B49-AC21-FDDCB3D480F7}"/>
              </a:ext>
            </a:extLst>
          </p:cNvPr>
          <p:cNvSpPr txBox="1"/>
          <p:nvPr/>
        </p:nvSpPr>
        <p:spPr>
          <a:xfrm>
            <a:off x="365617" y="937325"/>
            <a:ext cx="1096269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infeasible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explicit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78C37-BED3-594C-AE53-FA6D32B5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4" y="3166563"/>
            <a:ext cx="10962691" cy="28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53B16-A819-9B49-AC21-FDDCB3D480F7}"/>
              </a:ext>
            </a:extLst>
          </p:cNvPr>
          <p:cNvSpPr txBox="1"/>
          <p:nvPr/>
        </p:nvSpPr>
        <p:spPr>
          <a:xfrm>
            <a:off x="365617" y="937325"/>
            <a:ext cx="10962691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analysis-based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incomplete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snippet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Plausible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57E95C-4DDE-784A-A15A-43E0BFB4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3424096"/>
            <a:ext cx="9114503" cy="27891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DBDAD5-137A-674A-93FF-7D49DDABF708}"/>
              </a:ext>
            </a:extLst>
          </p:cNvPr>
          <p:cNvSpPr/>
          <p:nvPr/>
        </p:nvSpPr>
        <p:spPr>
          <a:xfrm>
            <a:off x="2871019" y="3667432"/>
            <a:ext cx="875071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83A154-22D6-E749-BB15-3AC05086A505}"/>
              </a:ext>
            </a:extLst>
          </p:cNvPr>
          <p:cNvSpPr/>
          <p:nvPr/>
        </p:nvSpPr>
        <p:spPr>
          <a:xfrm>
            <a:off x="5496232" y="3923070"/>
            <a:ext cx="2300749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8C60E-170D-4F44-9829-3A6C637E2D51}"/>
              </a:ext>
            </a:extLst>
          </p:cNvPr>
          <p:cNvSpPr/>
          <p:nvPr/>
        </p:nvSpPr>
        <p:spPr>
          <a:xfrm>
            <a:off x="8173064" y="3414263"/>
            <a:ext cx="2190136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9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Fuse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9C146-3E49-8043-BD1A-8FEBD521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2032923"/>
            <a:ext cx="11328308" cy="34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7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Fuse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(CE)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9C146-3E49-8043-BD1A-8FEBD521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2032923"/>
            <a:ext cx="11328308" cy="34057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2A512E-67EC-4F4B-B15F-9B5C04568B1D}"/>
              </a:ext>
            </a:extLst>
          </p:cNvPr>
          <p:cNvSpPr/>
          <p:nvPr/>
        </p:nvSpPr>
        <p:spPr>
          <a:xfrm>
            <a:off x="6636774" y="2733368"/>
            <a:ext cx="1632155" cy="21630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8797A-8692-B64B-8E4B-09A95E9996C8}"/>
              </a:ext>
            </a:extLst>
          </p:cNvPr>
          <p:cNvSpPr txBox="1"/>
          <p:nvPr/>
        </p:nvSpPr>
        <p:spPr>
          <a:xfrm>
            <a:off x="6781800" y="2351970"/>
            <a:ext cx="385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CE-Guided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4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CE-Guided Search Space Pruning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F2E0D5-BEEC-9049-AFFF-44EA196E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591493"/>
            <a:ext cx="6921500" cy="46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3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Repilot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Fuse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(CE)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9C146-3E49-8043-BD1A-8FEBD521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2032923"/>
            <a:ext cx="11328308" cy="34057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2A512E-67EC-4F4B-B15F-9B5C04568B1D}"/>
              </a:ext>
            </a:extLst>
          </p:cNvPr>
          <p:cNvSpPr/>
          <p:nvPr/>
        </p:nvSpPr>
        <p:spPr>
          <a:xfrm>
            <a:off x="5149645" y="2251587"/>
            <a:ext cx="1632155" cy="1026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8797A-8692-B64B-8E4B-09A95E9996C8}"/>
              </a:ext>
            </a:extLst>
          </p:cNvPr>
          <p:cNvSpPr txBox="1"/>
          <p:nvPr/>
        </p:nvSpPr>
        <p:spPr>
          <a:xfrm>
            <a:off x="5503607" y="1708479"/>
            <a:ext cx="385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Memorization for Faster Search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EBF20-8010-364A-B8FE-A199827C9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27" b="17231"/>
          <a:stretch/>
        </p:blipFill>
        <p:spPr>
          <a:xfrm>
            <a:off x="6134120" y="803443"/>
            <a:ext cx="5699637" cy="3729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468E62-4436-3742-9C9F-10D8AB45A492}"/>
              </a:ext>
            </a:extLst>
          </p:cNvPr>
          <p:cNvSpPr txBox="1"/>
          <p:nvPr/>
        </p:nvSpPr>
        <p:spPr>
          <a:xfrm>
            <a:off x="6892413" y="1254009"/>
            <a:ext cx="4149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8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8760</TotalTime>
  <Words>903</Words>
  <Application>Microsoft Macintosh PowerPoint</Application>
  <PresentationFormat>宽屏</PresentationFormat>
  <Paragraphs>183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李 佳</cp:lastModifiedBy>
  <cp:revision>398</cp:revision>
  <dcterms:created xsi:type="dcterms:W3CDTF">2020-11-20T07:38:17Z</dcterms:created>
  <dcterms:modified xsi:type="dcterms:W3CDTF">2023-12-04T14:10:55Z</dcterms:modified>
</cp:coreProperties>
</file>