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7" r:id="rId2"/>
    <p:sldId id="337" r:id="rId3"/>
    <p:sldId id="412" r:id="rId4"/>
    <p:sldId id="487" r:id="rId5"/>
    <p:sldId id="468" r:id="rId6"/>
    <p:sldId id="469" r:id="rId7"/>
    <p:sldId id="470" r:id="rId8"/>
    <p:sldId id="471" r:id="rId9"/>
    <p:sldId id="472" r:id="rId10"/>
    <p:sldId id="473" r:id="rId11"/>
    <p:sldId id="474" r:id="rId12"/>
    <p:sldId id="475" r:id="rId13"/>
    <p:sldId id="476" r:id="rId14"/>
    <p:sldId id="477" r:id="rId15"/>
    <p:sldId id="478" r:id="rId16"/>
    <p:sldId id="479" r:id="rId17"/>
    <p:sldId id="462" r:id="rId18"/>
    <p:sldId id="480" r:id="rId19"/>
    <p:sldId id="442" r:id="rId20"/>
    <p:sldId id="461" r:id="rId21"/>
    <p:sldId id="481" r:id="rId22"/>
    <p:sldId id="482" r:id="rId23"/>
    <p:sldId id="483" r:id="rId24"/>
    <p:sldId id="484" r:id="rId25"/>
    <p:sldId id="485" r:id="rId26"/>
    <p:sldId id="486" r:id="rId27"/>
    <p:sldId id="451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32"/>
    <p:restoredTop sz="90136"/>
  </p:normalViewPr>
  <p:slideViewPr>
    <p:cSldViewPr snapToGrid="0" snapToObjects="1">
      <p:cViewPr varScale="1">
        <p:scale>
          <a:sx n="103" d="100"/>
          <a:sy n="103" d="100"/>
        </p:scale>
        <p:origin x="8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DD122-9091-CF4B-BBA4-B1736B026068}" type="datetimeFigureOut">
              <a:rPr kumimoji="1" lang="zh-CN" altLang="en-US" smtClean="0"/>
              <a:t>2023/8/22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D9AFA-E322-1642-BFEB-50640FC5BC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2293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3541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图</a:t>
            </a:r>
            <a:r>
              <a:rPr kumimoji="1" lang="en-US" altLang="zh-CN" dirty="0"/>
              <a:t>2</a:t>
            </a:r>
            <a:r>
              <a:rPr kumimoji="1" lang="zh-CN" altLang="en-US" dirty="0"/>
              <a:t>是一个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skeleton</a:t>
            </a:r>
            <a:r>
              <a:rPr kumimoji="1" lang="zh-CN" altLang="en-US" dirty="0"/>
              <a:t>的示例。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6166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Method-level</a:t>
            </a:r>
            <a:r>
              <a:rPr kumimoji="1" lang="zh-CN" altLang="en-US" dirty="0"/>
              <a:t> </a:t>
            </a:r>
            <a:r>
              <a:rPr kumimoji="1" lang="en-US" altLang="zh-CN" dirty="0"/>
              <a:t>tests</a:t>
            </a:r>
            <a:r>
              <a:rPr kumimoji="1" lang="zh-CN" altLang="en-US" dirty="0"/>
              <a:t>聚焦于单独地测试每个成员函数的正确性。</a:t>
            </a:r>
            <a:r>
              <a:rPr kumimoji="1" lang="en-US" altLang="zh-CN" dirty="0"/>
              <a:t>Class-level</a:t>
            </a:r>
            <a:r>
              <a:rPr kumimoji="1" lang="zh-CN" altLang="en-US" dirty="0"/>
              <a:t> </a:t>
            </a:r>
            <a:r>
              <a:rPr kumimoji="1" lang="en-US" altLang="zh-CN" dirty="0"/>
              <a:t>tests</a:t>
            </a:r>
            <a:r>
              <a:rPr kumimoji="1" lang="zh-CN" altLang="en-US" dirty="0"/>
              <a:t>在这个基础上进一步考虑了不同函数之间的交互。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7593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61422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目前主流的代码补全模型都是基于</a:t>
            </a:r>
            <a:r>
              <a:rPr kumimoji="1" lang="en-US" altLang="zh-CN" dirty="0"/>
              <a:t>Transformer</a:t>
            </a:r>
            <a:r>
              <a:rPr kumimoji="1" lang="zh-CN" altLang="en-US" dirty="0"/>
              <a:t>的。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其中</a:t>
            </a:r>
            <a:r>
              <a:rPr kumimoji="1" lang="en-US" altLang="zh-CN" dirty="0"/>
              <a:t>self-attention</a:t>
            </a:r>
            <a:r>
              <a:rPr kumimoji="1" lang="zh-CN" altLang="en-US" dirty="0"/>
              <a:t>是关键，但标准的</a:t>
            </a:r>
            <a:r>
              <a:rPr kumimoji="1" lang="en-US" altLang="zh-CN" dirty="0"/>
              <a:t>self-attention</a:t>
            </a:r>
            <a:r>
              <a:rPr kumimoji="1" lang="zh-CN" altLang="en-US" dirty="0"/>
              <a:t>的时间复杂度比较高，</a:t>
            </a:r>
            <a:r>
              <a:rPr kumimoji="1" lang="en-US" altLang="zh-CN" dirty="0"/>
              <a:t>O(n^2)</a:t>
            </a:r>
            <a:r>
              <a:rPr kumimoji="1" lang="zh-CN" altLang="en-US" dirty="0"/>
              <a:t>，</a:t>
            </a:r>
            <a:r>
              <a:rPr kumimoji="1" lang="en-US" altLang="zh-CN" dirty="0"/>
              <a:t>n</a:t>
            </a:r>
            <a:r>
              <a:rPr kumimoji="1" lang="zh-CN" altLang="en-US" dirty="0"/>
              <a:t>是指输入代码的长度。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这导致</a:t>
            </a:r>
            <a:r>
              <a:rPr kumimoji="1" lang="en-US" altLang="zh-CN" dirty="0"/>
              <a:t>Transformer</a:t>
            </a:r>
            <a:r>
              <a:rPr kumimoji="1" lang="zh-CN" altLang="en-US" dirty="0"/>
              <a:t>很难用于长代码的建模。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43809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首先是，数据集的规模。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对比了</a:t>
            </a:r>
            <a:r>
              <a:rPr kumimoji="1" lang="en-US" altLang="zh-CN" dirty="0" err="1"/>
              <a:t>ClassEval</a:t>
            </a:r>
            <a:r>
              <a:rPr kumimoji="1" lang="zh-CN" altLang="en-US" dirty="0"/>
              <a:t>和已有</a:t>
            </a:r>
            <a:r>
              <a:rPr kumimoji="1" lang="en-US" altLang="zh-CN" dirty="0"/>
              <a:t>benchmark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 err="1"/>
              <a:t>ClassEval</a:t>
            </a:r>
            <a:r>
              <a:rPr kumimoji="1" lang="zh-CN" altLang="en-US" dirty="0"/>
              <a:t>的代码更长，更复杂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38643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测试数据质量较高。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语句和分支覆盖率都接近</a:t>
            </a:r>
            <a:r>
              <a:rPr kumimoji="1" lang="en-US" altLang="zh-CN" dirty="0"/>
              <a:t>100%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90373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其中存在多种类型的上下文依赖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12377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18559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作者认为低于</a:t>
            </a:r>
            <a:r>
              <a:rPr kumimoji="1" lang="en-US" altLang="zh-CN" dirty="0"/>
              <a:t>1B</a:t>
            </a:r>
            <a:r>
              <a:rPr kumimoji="1" lang="zh-CN" altLang="en-US" dirty="0"/>
              <a:t>的是小模型，超过</a:t>
            </a:r>
            <a:r>
              <a:rPr kumimoji="1" lang="en-US" altLang="zh-CN" dirty="0"/>
              <a:t>20B</a:t>
            </a:r>
            <a:r>
              <a:rPr kumimoji="1" lang="zh-CN" altLang="en-US" dirty="0"/>
              <a:t>的过大，计算资源不足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4812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1319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46351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图</a:t>
            </a:r>
            <a:r>
              <a:rPr kumimoji="1" lang="en-US" altLang="zh-CN" dirty="0"/>
              <a:t>5</a:t>
            </a:r>
            <a:r>
              <a:rPr kumimoji="1" lang="zh-CN" altLang="en-US" dirty="0"/>
              <a:t>展示了不同</a:t>
            </a:r>
            <a:r>
              <a:rPr kumimoji="1" lang="en-US" altLang="zh-CN" dirty="0"/>
              <a:t>LLMs</a:t>
            </a:r>
            <a:r>
              <a:rPr kumimoji="1" lang="zh-CN" altLang="en-US" dirty="0"/>
              <a:t>在</a:t>
            </a:r>
            <a:r>
              <a:rPr kumimoji="1" lang="en-US" altLang="zh-CN" dirty="0" err="1"/>
              <a:t>HumanEval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ClassEval</a:t>
            </a:r>
            <a:r>
              <a:rPr kumimoji="1" lang="zh-CN" altLang="en-US" dirty="0"/>
              <a:t>上的</a:t>
            </a:r>
            <a:r>
              <a:rPr kumimoji="1" lang="en-US" altLang="zh-CN" dirty="0"/>
              <a:t>Pass@1</a:t>
            </a:r>
            <a:r>
              <a:rPr kumimoji="1" lang="zh-CN" altLang="en-US" dirty="0"/>
              <a:t>。从这张图上，我们有两点发现：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1</a:t>
            </a:r>
            <a:r>
              <a:rPr kumimoji="1" lang="zh-CN" altLang="en-US" dirty="0"/>
              <a:t>）所有的</a:t>
            </a:r>
            <a:r>
              <a:rPr kumimoji="1" lang="en-US" altLang="zh-CN" dirty="0"/>
              <a:t>LLMs</a:t>
            </a:r>
            <a:r>
              <a:rPr kumimoji="1" lang="zh-CN" altLang="en-US" dirty="0"/>
              <a:t>在</a:t>
            </a:r>
            <a:r>
              <a:rPr kumimoji="1" lang="en-US" altLang="zh-CN" dirty="0" err="1"/>
              <a:t>ClassEval</a:t>
            </a:r>
            <a:r>
              <a:rPr kumimoji="1" lang="zh-CN" altLang="en-US" dirty="0"/>
              <a:t>上的</a:t>
            </a:r>
            <a:r>
              <a:rPr kumimoji="1" lang="en-US" altLang="zh-CN" dirty="0"/>
              <a:t>class-level</a:t>
            </a:r>
            <a:r>
              <a:rPr kumimoji="1" lang="zh-CN" altLang="en-US" dirty="0"/>
              <a:t>和</a:t>
            </a:r>
            <a:r>
              <a:rPr kumimoji="1" lang="en-US" altLang="zh-CN" dirty="0"/>
              <a:t>function-level</a:t>
            </a:r>
            <a:r>
              <a:rPr kumimoji="1" lang="zh-CN" altLang="en-US" dirty="0"/>
              <a:t>准确率都有下降；</a:t>
            </a:r>
            <a:endParaRPr kumimoji="1" lang="en-US" altLang="zh-CN" dirty="0"/>
          </a:p>
          <a:p>
            <a:r>
              <a:rPr kumimoji="1" lang="en-US" altLang="zh-CN" dirty="0"/>
              <a:t>Class-level</a:t>
            </a:r>
            <a:r>
              <a:rPr kumimoji="1" lang="zh-CN" altLang="en-US" dirty="0"/>
              <a:t> </a:t>
            </a:r>
            <a:r>
              <a:rPr kumimoji="1" lang="en-US" altLang="zh-CN" dirty="0"/>
              <a:t>tests</a:t>
            </a:r>
            <a:r>
              <a:rPr kumimoji="1" lang="zh-CN" altLang="en-US" dirty="0"/>
              <a:t>效果差，自然是因为需要解决的问题更难。</a:t>
            </a:r>
            <a:r>
              <a:rPr kumimoji="1" lang="en-US" altLang="zh-CN" dirty="0"/>
              <a:t>function-level</a:t>
            </a:r>
            <a:r>
              <a:rPr kumimoji="1" lang="zh-CN" altLang="en-US" dirty="0"/>
              <a:t> </a:t>
            </a:r>
            <a:r>
              <a:rPr kumimoji="1" lang="en-US" altLang="zh-CN" dirty="0"/>
              <a:t>tests</a:t>
            </a:r>
            <a:r>
              <a:rPr kumimoji="1" lang="zh-CN" altLang="en-US" dirty="0"/>
              <a:t>上也有下降，</a:t>
            </a:r>
            <a:r>
              <a:rPr kumimoji="1" lang="en-US" altLang="zh-CN" dirty="0"/>
              <a:t>t</a:t>
            </a:r>
            <a:r>
              <a:rPr kumimoji="1" lang="en" altLang="zh-CN" dirty="0"/>
              <a:t>his drop could be attributed to the complexity of generating code that depends on other context, which is known to be more challenging than generating standalone code.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2</a:t>
            </a:r>
            <a:r>
              <a:rPr kumimoji="1" lang="zh-CN" altLang="en-US" dirty="0"/>
              <a:t>）此外，</a:t>
            </a:r>
            <a:r>
              <a:rPr kumimoji="1" lang="en-US" altLang="zh-CN" dirty="0"/>
              <a:t>function-level</a:t>
            </a:r>
            <a:r>
              <a:rPr kumimoji="1" lang="zh-CN" altLang="en-US" dirty="0"/>
              <a:t>上的准确率，并不能反映</a:t>
            </a:r>
            <a:r>
              <a:rPr kumimoji="1" lang="en-US" altLang="zh-CN" dirty="0"/>
              <a:t>class-level</a:t>
            </a:r>
            <a:r>
              <a:rPr kumimoji="1" lang="zh-CN" altLang="en-US" dirty="0"/>
              <a:t>上的准确率。例如</a:t>
            </a:r>
            <a:r>
              <a:rPr kumimoji="1" lang="en-US" altLang="zh-CN" dirty="0" err="1"/>
              <a:t>WizardCoder</a:t>
            </a:r>
            <a:r>
              <a:rPr kumimoji="1" lang="zh-CN" altLang="en-US" dirty="0"/>
              <a:t>和</a:t>
            </a:r>
            <a:r>
              <a:rPr kumimoji="1" lang="en-US" altLang="zh-CN" dirty="0"/>
              <a:t>Instruct-</a:t>
            </a:r>
            <a:r>
              <a:rPr kumimoji="1" lang="en-US" altLang="zh-CN" dirty="0" err="1"/>
              <a:t>CodeGen</a:t>
            </a:r>
            <a:r>
              <a:rPr kumimoji="1" lang="en-US" altLang="zh-CN" dirty="0"/>
              <a:t>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22999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7</a:t>
            </a:r>
            <a:r>
              <a:rPr kumimoji="1" lang="zh-CN" altLang="en-US" dirty="0"/>
              <a:t>展示了不同</a:t>
            </a:r>
            <a:r>
              <a:rPr kumimoji="1" lang="en-US" altLang="zh-CN" dirty="0"/>
              <a:t>LLMs</a:t>
            </a:r>
            <a:r>
              <a:rPr kumimoji="1" lang="zh-CN" altLang="en-US" dirty="0"/>
              <a:t>的</a:t>
            </a:r>
            <a:r>
              <a:rPr kumimoji="1" lang="en-US" altLang="zh-CN" dirty="0"/>
              <a:t>Pass@1</a:t>
            </a:r>
            <a:r>
              <a:rPr kumimoji="1" lang="zh-CN" altLang="en-US" dirty="0"/>
              <a:t>，</a:t>
            </a:r>
            <a:r>
              <a:rPr kumimoji="1" lang="en-US" altLang="zh-CN" dirty="0"/>
              <a:t>3</a:t>
            </a:r>
            <a:r>
              <a:rPr kumimoji="1" lang="zh-CN" altLang="en-US" dirty="0"/>
              <a:t>，</a:t>
            </a:r>
            <a:r>
              <a:rPr kumimoji="1" lang="en-US" altLang="zh-CN" dirty="0"/>
              <a:t>5</a:t>
            </a:r>
            <a:r>
              <a:rPr kumimoji="1" lang="zh-CN" altLang="en-US" dirty="0"/>
              <a:t>。从结果可以看出，</a:t>
            </a:r>
            <a:r>
              <a:rPr kumimoji="1" lang="en-US" altLang="zh-CN" dirty="0"/>
              <a:t>GPT-4/GPT-3.5</a:t>
            </a:r>
            <a:r>
              <a:rPr kumimoji="1" lang="zh-CN" altLang="en-US" dirty="0"/>
              <a:t>的效果最好，属于第一梯队；之后是</a:t>
            </a:r>
            <a:r>
              <a:rPr kumimoji="1" lang="en-US" altLang="zh-CN" dirty="0" err="1"/>
              <a:t>WizardCoder</a:t>
            </a:r>
            <a:r>
              <a:rPr kumimoji="1" lang="zh-CN" altLang="en-US" dirty="0"/>
              <a:t>、</a:t>
            </a:r>
            <a:r>
              <a:rPr kumimoji="1" lang="en-US" altLang="zh-CN" dirty="0"/>
              <a:t>Instruct-</a:t>
            </a:r>
            <a:r>
              <a:rPr kumimoji="1" lang="en-US" altLang="zh-CN" dirty="0" err="1"/>
              <a:t>StarCoder</a:t>
            </a:r>
            <a:r>
              <a:rPr kumimoji="1" lang="zh-CN" altLang="en-US" dirty="0"/>
              <a:t>等指令微调模型；最后是普通的语言模型。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55302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第二个</a:t>
            </a:r>
            <a:r>
              <a:rPr kumimoji="1" lang="en-US" altLang="zh-CN" dirty="0"/>
              <a:t>RQ</a:t>
            </a:r>
            <a:r>
              <a:rPr kumimoji="1" lang="zh-CN" altLang="en-US" dirty="0"/>
              <a:t>，是探究不同生成策略对准确率的影响。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第一种策略</a:t>
            </a:r>
            <a:r>
              <a:rPr kumimoji="1" lang="en-US" altLang="zh-CN" dirty="0"/>
              <a:t>…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第二种策略和第三种策略的不同在于，每次迭代时的输入不同。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42344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图中展示了不同生成策略的效果。可以看出，对于不同的</a:t>
            </a:r>
            <a:r>
              <a:rPr kumimoji="1" lang="en-US" altLang="zh-CN" dirty="0"/>
              <a:t>LLMs</a:t>
            </a:r>
            <a:r>
              <a:rPr kumimoji="1" lang="zh-CN" altLang="en-US" dirty="0"/>
              <a:t>来说，最优的生成策略是不同的。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GPT-4/GPT-3.5</a:t>
            </a:r>
            <a:r>
              <a:rPr kumimoji="1" lang="zh-CN" altLang="en-US" dirty="0"/>
              <a:t>，一口气生成整个类，效果最好。这可能得益于它们更大的输入窗口，在长代码生成上表现较好。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对于其余的</a:t>
            </a:r>
            <a:r>
              <a:rPr kumimoji="1" lang="en-US" altLang="zh-CN" dirty="0"/>
              <a:t>LLMs</a:t>
            </a:r>
            <a:r>
              <a:rPr kumimoji="1" lang="zh-CN" altLang="en-US" dirty="0"/>
              <a:t>，</a:t>
            </a:r>
            <a:r>
              <a:rPr kumimoji="1" lang="en-US" altLang="zh-CN" dirty="0"/>
              <a:t>method-by-method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generation</a:t>
            </a:r>
            <a:r>
              <a:rPr kumimoji="1" lang="zh-CN" altLang="en-US" dirty="0"/>
              <a:t>最好。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76214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第三个</a:t>
            </a:r>
            <a:r>
              <a:rPr kumimoji="1" lang="en-US" altLang="zh-CN" dirty="0"/>
              <a:t>RQ</a:t>
            </a:r>
            <a:r>
              <a:rPr kumimoji="1" lang="zh-CN" altLang="en-US" dirty="0"/>
              <a:t>是为了衡量</a:t>
            </a:r>
            <a:r>
              <a:rPr kumimoji="1" lang="en-US" altLang="zh-CN" dirty="0"/>
              <a:t>LLMs</a:t>
            </a:r>
            <a:r>
              <a:rPr kumimoji="1" lang="zh-CN" altLang="en-US" dirty="0"/>
              <a:t>能否正确地生成代码中的上文依赖。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这里作者衡量的是，</a:t>
            </a:r>
            <a:r>
              <a:rPr kumimoji="1" lang="en-US" altLang="zh-CN" dirty="0"/>
              <a:t>field</a:t>
            </a:r>
            <a:r>
              <a:rPr kumimoji="1" lang="zh-CN" altLang="en-US" dirty="0"/>
              <a:t>和</a:t>
            </a:r>
            <a:r>
              <a:rPr kumimoji="1" lang="en-US" altLang="zh-CN" dirty="0"/>
              <a:t>method</a:t>
            </a:r>
            <a:r>
              <a:rPr kumimoji="1" lang="zh-CN" altLang="en-US" dirty="0"/>
              <a:t>依赖，并定义了两个基于</a:t>
            </a:r>
            <a:r>
              <a:rPr kumimoji="1" lang="en-US" altLang="zh-CN" dirty="0"/>
              <a:t>Recall</a:t>
            </a:r>
            <a:r>
              <a:rPr kumimoji="1" lang="zh-CN" altLang="en-US" dirty="0"/>
              <a:t>的指标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74703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图</a:t>
            </a:r>
            <a:r>
              <a:rPr kumimoji="1" lang="en-US" altLang="zh-CN" dirty="0"/>
              <a:t>7</a:t>
            </a:r>
            <a:r>
              <a:rPr kumimoji="1" lang="zh-CN" altLang="en-US" dirty="0"/>
              <a:t>展示了不同</a:t>
            </a:r>
            <a:r>
              <a:rPr kumimoji="1" lang="en-US" altLang="zh-CN" dirty="0"/>
              <a:t>LLMs</a:t>
            </a:r>
            <a:r>
              <a:rPr kumimoji="1" lang="zh-CN" altLang="en-US" dirty="0"/>
              <a:t>在两种依赖上的表现。模型在</a:t>
            </a:r>
            <a:r>
              <a:rPr kumimoji="1" lang="en-US" altLang="zh-CN" dirty="0"/>
              <a:t>field</a:t>
            </a:r>
            <a:r>
              <a:rPr kumimoji="1" lang="zh-CN" altLang="en-US" dirty="0"/>
              <a:t>依赖上表现都还不错，</a:t>
            </a:r>
            <a:r>
              <a:rPr kumimoji="1" lang="en-US" altLang="zh-CN" dirty="0"/>
              <a:t>method</a:t>
            </a:r>
            <a:r>
              <a:rPr kumimoji="1" lang="zh-CN" altLang="en-US" dirty="0"/>
              <a:t>依赖相对较低。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图</a:t>
            </a:r>
            <a:r>
              <a:rPr kumimoji="1" lang="en-US" altLang="zh-CN" dirty="0"/>
              <a:t>8</a:t>
            </a:r>
            <a:r>
              <a:rPr kumimoji="1" lang="zh-CN" altLang="en-US" dirty="0"/>
              <a:t>展示了不同</a:t>
            </a:r>
            <a:r>
              <a:rPr kumimoji="1" lang="en-US" altLang="zh-CN" dirty="0"/>
              <a:t>LLMs</a:t>
            </a:r>
            <a:r>
              <a:rPr kumimoji="1" lang="zh-CN" altLang="en-US" dirty="0"/>
              <a:t>正确生成的代码中，依赖数据的分布。可以看出，模型还是更擅长生成</a:t>
            </a:r>
            <a:r>
              <a:rPr kumimoji="1" lang="en-US" altLang="zh-CN" dirty="0"/>
              <a:t>standalone</a:t>
            </a:r>
            <a:r>
              <a:rPr kumimoji="1" lang="zh-CN" altLang="en-US" dirty="0"/>
              <a:t>的代码，基于上文依赖的代码生成有待提升。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4903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最后一个</a:t>
            </a:r>
            <a:r>
              <a:rPr kumimoji="1" lang="en-US" altLang="zh-CN" dirty="0"/>
              <a:t>RQ</a:t>
            </a:r>
            <a:r>
              <a:rPr kumimoji="1" lang="zh-CN" altLang="en-US" dirty="0"/>
              <a:t>，作者是探究了</a:t>
            </a:r>
            <a:r>
              <a:rPr kumimoji="1" lang="en-US" altLang="zh-CN" dirty="0"/>
              <a:t>LLMs</a:t>
            </a:r>
            <a:r>
              <a:rPr kumimoji="1" lang="zh-CN" altLang="en-US" dirty="0"/>
              <a:t>在</a:t>
            </a:r>
            <a:r>
              <a:rPr kumimoji="1" lang="en-US" altLang="zh-CN" dirty="0" err="1"/>
              <a:t>ClassEval</a:t>
            </a:r>
            <a:r>
              <a:rPr kumimoji="1" lang="zh-CN" altLang="en-US" dirty="0"/>
              <a:t>上常犯的一些错误，最大的两类错误时：</a:t>
            </a:r>
            <a:r>
              <a:rPr kumimoji="1" lang="en-US" altLang="zh-CN" dirty="0" err="1"/>
              <a:t>AttributeError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TypeError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但这里也没有具体说明，这两类错误具体反映了什么问题。只能说明，</a:t>
            </a:r>
            <a:r>
              <a:rPr kumimoji="1" lang="en-US" altLang="zh-CN" dirty="0"/>
              <a:t>LLMs</a:t>
            </a:r>
            <a:r>
              <a:rPr kumimoji="1" lang="zh-CN" altLang="en-US" dirty="0"/>
              <a:t>在生成代码时对于上下文的理解还需要提升，它们很可能会误解某些变量的类型，或者虚构出一些不存在的属性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2647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4621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3230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0940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Benchmark</a:t>
            </a:r>
            <a:r>
              <a:rPr kumimoji="1" lang="zh-CN" altLang="en-US" dirty="0"/>
              <a:t>的基本单元是一个编程任务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3586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3852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第一步是挑选合适的编程任务，就是人工地撰写需求，来描述目标类的功能特性。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3555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之后，作者为每一个编程任务撰写一个</a:t>
            </a:r>
            <a:r>
              <a:rPr kumimoji="1" lang="en-US" altLang="zh-CN" dirty="0"/>
              <a:t>skeleton</a:t>
            </a:r>
            <a:r>
              <a:rPr kumimoji="1" lang="zh-CN" altLang="en-US" dirty="0"/>
              <a:t>。</a:t>
            </a:r>
            <a:r>
              <a:rPr kumimoji="1" lang="en-US" altLang="zh-CN" dirty="0"/>
              <a:t>Skeleton</a:t>
            </a:r>
            <a:r>
              <a:rPr kumimoji="1" lang="zh-CN" altLang="en-US" dirty="0"/>
              <a:t>可以看做是目标类的一个结构化蓝图，其中包含了目标类的信息和成员方法的信息。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表</a:t>
            </a:r>
            <a:r>
              <a:rPr kumimoji="1" lang="en-US" altLang="zh-CN" dirty="0"/>
              <a:t>2</a:t>
            </a:r>
            <a:r>
              <a:rPr kumimoji="1" lang="zh-CN" altLang="en-US" dirty="0"/>
              <a:t>中展示了具体细节。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0419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9CA5F-D276-F74D-85DE-59BF78FFC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E59E24-ACAE-764C-A029-A9DC07FDA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085075-C2D9-464F-BD36-91A886B46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9ED3-4EDC-204A-A942-10D0A620EC57}" type="datetime1">
              <a:rPr kumimoji="1" lang="zh-CN" altLang="en-US" smtClean="0"/>
              <a:t>2023/8/22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6C478B-7287-4C43-8DD0-9FD2F12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4A2F9E-62B0-EE47-B492-15397A310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4220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6182F-9D3F-6C43-8BBF-F60F0C30C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AC4898-E2DA-9D4D-A500-818BC4A34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E309B4-859D-A44C-8622-15B969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012D4-7E75-7A4D-9C19-CA171460C1D2}" type="datetime1">
              <a:rPr kumimoji="1" lang="zh-CN" altLang="en-US" smtClean="0"/>
              <a:t>2023/8/22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8AC6C8-C6C3-C349-AD7F-3FC82780F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ED837C-F685-5949-B1F5-B6FB200C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2542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F1B0AF-2847-5E43-9739-50FF49B38E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94433C-75ED-6F4F-8DFA-17EDDACF3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59783A-1678-A245-AA4B-68CD7B6F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EE20-5D82-A248-8E0F-C4A1690913AF}" type="datetime1">
              <a:rPr kumimoji="1" lang="zh-CN" altLang="en-US" smtClean="0"/>
              <a:t>2023/8/22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4D0EDD-E475-9C4B-8EE7-C75200C12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F2FF18-3696-DD4F-B726-831F1125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053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EDCC6-5D94-0B43-BEE9-B52150265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DC0E96-4645-D949-B825-B5850E3CA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DC75C6-7FA2-AF46-BDB6-462D953B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365D7-E652-3D4B-B561-647E6EA1B56F}" type="datetime1">
              <a:rPr kumimoji="1" lang="zh-CN" altLang="en-US" smtClean="0"/>
              <a:t>2023/8/22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871CAB-D6CB-6A40-B6D9-D0B9A0599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0D3322-E5C4-D942-BCEF-031A1FB0D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0258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34B7A-66CD-FE46-B5BF-213DD654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C2EE68-130C-7342-A205-E63E8EAC8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71AEA8-7098-8042-A03C-7BC6BDD33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657EE-6630-CC4B-A99D-1FD49A79F20D}" type="datetime1">
              <a:rPr kumimoji="1" lang="zh-CN" altLang="en-US" smtClean="0"/>
              <a:t>2023/8/22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F22C80-C772-C543-992A-558C70AFE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19746B-9E51-2C46-B88B-069E4F56A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628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4820E-2F7A-1647-9212-042998692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3ABDB5-09F5-D141-8901-2BB4DD8070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A13DC8-4A35-804B-8F44-21BA93AF4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3A18CF-6A59-5F4D-AEEB-1B0AA4FAD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2E31-649E-E349-B288-C3DFD36A970B}" type="datetime1">
              <a:rPr kumimoji="1" lang="zh-CN" altLang="en-US" smtClean="0"/>
              <a:t>2023/8/22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7EDDF7-35CD-C14D-BBD8-C4987D39F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3D27C8-20EE-E745-ADA7-3ACD4A993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0867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FE5F8F-9A9F-9B47-BE28-12B3D8D4D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2AEAA3-800F-8C41-B9B0-5F4DE646E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0404F0-2E25-6D40-9446-1DB0C5344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506CCB-16CE-2746-9F85-964CD30305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8F45B5-6557-254A-A5A8-0B99081D62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D1CABF-6B8D-4F4C-AA38-3E20B9834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073A9-94F8-BE48-82CD-BDAAF7FF8B6B}" type="datetime1">
              <a:rPr kumimoji="1" lang="zh-CN" altLang="en-US" smtClean="0"/>
              <a:t>2023/8/22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EC26AC-EBCB-BC46-85EE-5AF06A5DB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3090917-A18B-304C-A5E7-4682CCCDE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4056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1E5649-CE15-5244-BA5B-AABA771D1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637D0D-0063-5B48-922C-D43F7D742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6E2E7-82CB-9B47-AEDA-0C21B4B759D0}" type="datetime1">
              <a:rPr kumimoji="1" lang="zh-CN" altLang="en-US" smtClean="0"/>
              <a:t>2023/8/22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6D2222-6AF2-0C4B-8A9F-0D9162FF3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C49C9D-F072-0645-873F-E422BE14D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4769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3B8D98-8AF2-FD40-BD6F-78742E4B1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C624-8BB3-F14E-9F47-C86F4638D8D1}" type="datetime1">
              <a:rPr kumimoji="1" lang="zh-CN" altLang="en-US" smtClean="0"/>
              <a:t>2023/8/22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BB44C6-9632-7942-BDDF-01B9AFB2D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4BC700-8C2E-B34F-92DC-CCA68E908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7241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C03A0A-C5F7-2246-A3F5-899AB3CAB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C6E37C-AA2E-084A-9E7B-102BAA223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489BFD-DD7E-A54C-A199-CE7A0F030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FDF604-3688-AA42-8082-5B3E5B453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1EAC8-F74E-8544-AD3B-96C0B3AFD111}" type="datetime1">
              <a:rPr kumimoji="1" lang="zh-CN" altLang="en-US" smtClean="0"/>
              <a:t>2023/8/22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84621B-056A-2E48-A084-8DB508119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F5F83B-9101-1643-A9CD-5235782AF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7827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72E12-7EC1-AB43-AADD-0CDE05E0A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E2AEA0-D20B-534E-82D4-6FAF1F289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D15577-CAE5-FA48-B7A0-DC8404502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F68479-0696-E24E-9069-68DA0C2BA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D55A-F159-8C44-8773-E2C669BC91C3}" type="datetime1">
              <a:rPr kumimoji="1" lang="zh-CN" altLang="en-US" smtClean="0"/>
              <a:t>2023/8/22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76D62E-F4F6-8E49-B14F-5FE045283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B4733F-80C5-8240-A255-AFA2CC17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7609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16C752-ED27-D748-BF86-5A7304FD3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DF05E9-96A2-244A-B3DD-EE25260FB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ECAAC7-48CE-3A45-9CBA-4A4EAD4ED7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C14CA-B3BC-F14B-8D84-9AC838AF8E82}" type="datetime1">
              <a:rPr kumimoji="1" lang="zh-CN" altLang="en-US" smtClean="0"/>
              <a:t>2023/8/22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056BEF-EA98-6241-A585-191ACBD9CD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3BA38B-0D82-5B4F-81AE-100437ECA1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91E74-D349-BD43-AC69-3A2B4D708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1418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1A3C4F-DF78-EF46-BB2C-1FC600912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EE26783-90F3-2262-EF36-4E9655CBE326}"/>
              </a:ext>
            </a:extLst>
          </p:cNvPr>
          <p:cNvSpPr txBox="1"/>
          <p:nvPr/>
        </p:nvSpPr>
        <p:spPr>
          <a:xfrm>
            <a:off x="5446986" y="5207221"/>
            <a:ext cx="129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arXiv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0BB437A-2E1A-C051-887E-112FD0D2A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595" y="1650942"/>
            <a:ext cx="10214810" cy="355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703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7" y="304799"/>
            <a:ext cx="8913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Benchmark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Construction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Skeleton</a:t>
            </a: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Construction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10</a:t>
            </a:fld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3B7018-5434-29EC-8F22-0F1616D8464C}"/>
              </a:ext>
            </a:extLst>
          </p:cNvPr>
          <p:cNvSpPr txBox="1"/>
          <p:nvPr/>
        </p:nvSpPr>
        <p:spPr>
          <a:xfrm>
            <a:off x="362000" y="889574"/>
            <a:ext cx="8014745" cy="958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B7931D5-CD94-C10F-A572-B450A411B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385" y="889574"/>
            <a:ext cx="4758998" cy="58889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0C241A2-F979-19DA-F575-C855BEF2D9EE}"/>
              </a:ext>
            </a:extLst>
          </p:cNvPr>
          <p:cNvSpPr txBox="1"/>
          <p:nvPr/>
        </p:nvSpPr>
        <p:spPr>
          <a:xfrm>
            <a:off x="365617" y="937325"/>
            <a:ext cx="10962691" cy="1420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Skeleton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 participant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writing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skeletons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participant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double-checking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skeletons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E749518-952A-92CF-EEBF-08223C6840E7}"/>
              </a:ext>
            </a:extLst>
          </p:cNvPr>
          <p:cNvSpPr txBox="1"/>
          <p:nvPr/>
        </p:nvSpPr>
        <p:spPr>
          <a:xfrm>
            <a:off x="362000" y="2643546"/>
            <a:ext cx="6616316" cy="958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Finally,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authors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skeleton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coding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task.</a:t>
            </a:r>
          </a:p>
        </p:txBody>
      </p:sp>
    </p:spTree>
    <p:extLst>
      <p:ext uri="{BB962C8B-B14F-4D97-AF65-F5344CB8AC3E}">
        <p14:creationId xmlns:p14="http://schemas.microsoft.com/office/powerpoint/2010/main" val="903939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7" y="304799"/>
            <a:ext cx="8913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Benchmark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Construction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Construction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11</a:t>
            </a:fld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3B7018-5434-29EC-8F22-0F1616D8464C}"/>
              </a:ext>
            </a:extLst>
          </p:cNvPr>
          <p:cNvSpPr txBox="1"/>
          <p:nvPr/>
        </p:nvSpPr>
        <p:spPr>
          <a:xfrm>
            <a:off x="362000" y="889574"/>
            <a:ext cx="8014745" cy="958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C241A2-F979-19DA-F575-C855BEF2D9EE}"/>
              </a:ext>
            </a:extLst>
          </p:cNvPr>
          <p:cNvSpPr txBox="1"/>
          <p:nvPr/>
        </p:nvSpPr>
        <p:spPr>
          <a:xfrm>
            <a:off x="365617" y="937325"/>
            <a:ext cx="10962691" cy="1881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Method-level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Individually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check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correctness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Class-level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Evaluate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correctness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kumimoji="1" lang="e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invoking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kumimoji="1" lang="e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sequentially together.</a:t>
            </a: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EA9C16A-7AEB-FC39-422A-CBAD544A0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19778"/>
            <a:ext cx="12192000" cy="270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59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7" y="304799"/>
            <a:ext cx="988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Benchmark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Construction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Canonical Solution Construction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12</a:t>
            </a:fld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3B7018-5434-29EC-8F22-0F1616D8464C}"/>
              </a:ext>
            </a:extLst>
          </p:cNvPr>
          <p:cNvSpPr txBox="1"/>
          <p:nvPr/>
        </p:nvSpPr>
        <p:spPr>
          <a:xfrm>
            <a:off x="362000" y="889574"/>
            <a:ext cx="8014745" cy="958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C241A2-F979-19DA-F575-C855BEF2D9EE}"/>
              </a:ext>
            </a:extLst>
          </p:cNvPr>
          <p:cNvSpPr txBox="1"/>
          <p:nvPr/>
        </p:nvSpPr>
        <p:spPr>
          <a:xfrm>
            <a:off x="362000" y="1081704"/>
            <a:ext cx="10962691" cy="958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Four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participants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manually write the canonical solution for each coding task based on its constructed class skeleton and test cases.</a:t>
            </a:r>
          </a:p>
        </p:txBody>
      </p:sp>
    </p:spTree>
    <p:extLst>
      <p:ext uri="{BB962C8B-B14F-4D97-AF65-F5344CB8AC3E}">
        <p14:creationId xmlns:p14="http://schemas.microsoft.com/office/powerpoint/2010/main" val="2853725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err="1">
                <a:latin typeface="Arial" panose="020B0604020202020204" pitchFamily="34" charset="0"/>
                <a:cs typeface="Arial" panose="020B0604020202020204" pitchFamily="34" charset="0"/>
              </a:rPr>
              <a:t>ClassEval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13</a:t>
            </a:fld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3B7018-5434-29EC-8F22-0F1616D8464C}"/>
              </a:ext>
            </a:extLst>
          </p:cNvPr>
          <p:cNvSpPr txBox="1"/>
          <p:nvPr/>
        </p:nvSpPr>
        <p:spPr>
          <a:xfrm>
            <a:off x="362000" y="889574"/>
            <a:ext cx="8014745" cy="958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1D7CEC5-ED36-FDBE-461D-A909F1ACDC46}"/>
              </a:ext>
            </a:extLst>
          </p:cNvPr>
          <p:cNvSpPr txBox="1"/>
          <p:nvPr/>
        </p:nvSpPr>
        <p:spPr>
          <a:xfrm>
            <a:off x="365617" y="937325"/>
            <a:ext cx="10962691" cy="4190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class-level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generation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benchmark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takes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~500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person-hours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construct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programming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problems.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Benchmark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Format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Benchmark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Construction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Skeleton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Construction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Construction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Canonical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Construction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Benchmark</a:t>
            </a:r>
            <a:r>
              <a:rPr kumimoji="1"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2146916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7" y="304799"/>
            <a:ext cx="988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Benchmark Characteristics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14</a:t>
            </a:fld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3B7018-5434-29EC-8F22-0F1616D8464C}"/>
              </a:ext>
            </a:extLst>
          </p:cNvPr>
          <p:cNvSpPr txBox="1"/>
          <p:nvPr/>
        </p:nvSpPr>
        <p:spPr>
          <a:xfrm>
            <a:off x="362000" y="889574"/>
            <a:ext cx="8014745" cy="958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C241A2-F979-19DA-F575-C855BEF2D9EE}"/>
              </a:ext>
            </a:extLst>
          </p:cNvPr>
          <p:cNvSpPr txBox="1"/>
          <p:nvPr/>
        </p:nvSpPr>
        <p:spPr>
          <a:xfrm>
            <a:off x="362000" y="1081704"/>
            <a:ext cx="10962691" cy="1420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Scale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412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F564EEC-874D-F190-587C-05A544549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39327"/>
            <a:ext cx="12192000" cy="316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21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7" y="304799"/>
            <a:ext cx="988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Benchmark Characteristics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15</a:t>
            </a:fld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3B7018-5434-29EC-8F22-0F1616D8464C}"/>
              </a:ext>
            </a:extLst>
          </p:cNvPr>
          <p:cNvSpPr txBox="1"/>
          <p:nvPr/>
        </p:nvSpPr>
        <p:spPr>
          <a:xfrm>
            <a:off x="362000" y="889574"/>
            <a:ext cx="8014745" cy="958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C241A2-F979-19DA-F575-C855BEF2D9EE}"/>
              </a:ext>
            </a:extLst>
          </p:cNvPr>
          <p:cNvSpPr txBox="1"/>
          <p:nvPr/>
        </p:nvSpPr>
        <p:spPr>
          <a:xfrm>
            <a:off x="362000" y="1081704"/>
            <a:ext cx="10962691" cy="1881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Sufficiency</a:t>
            </a:r>
            <a:endParaRPr kumimoji="1"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Statement-level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Branch-level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#Tests/M: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average number of method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e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level tests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#Tests/C: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average number of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class-</a:t>
            </a:r>
            <a:r>
              <a:rPr kumimoji="1" lang="e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level tests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11FC16F-63EE-299A-6C3F-029F5AE96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499" y="3253340"/>
            <a:ext cx="8143691" cy="205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896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7" y="304799"/>
            <a:ext cx="988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Benchmark Characteristics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16</a:t>
            </a:fld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3B7018-5434-29EC-8F22-0F1616D8464C}"/>
              </a:ext>
            </a:extLst>
          </p:cNvPr>
          <p:cNvSpPr txBox="1"/>
          <p:nvPr/>
        </p:nvSpPr>
        <p:spPr>
          <a:xfrm>
            <a:off x="362000" y="889574"/>
            <a:ext cx="8014745" cy="958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C241A2-F979-19DA-F575-C855BEF2D9EE}"/>
              </a:ext>
            </a:extLst>
          </p:cNvPr>
          <p:cNvSpPr txBox="1"/>
          <p:nvPr/>
        </p:nvSpPr>
        <p:spPr>
          <a:xfrm>
            <a:off x="362000" y="1081704"/>
            <a:ext cx="10962691" cy="18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Dependency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Library Dependency, where methods rely on external libraries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Field Dependency, where methods depend on class instance variables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Method Dependency, where methods rely on other methods within the same class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FC81259-8AC1-98AD-2F0F-B0CDC9927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436" y="3155824"/>
            <a:ext cx="9149818" cy="254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726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4476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Empirical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17</a:t>
            </a:fld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91FF95C-E2BF-8AB3-D77E-EA8E516927BB}"/>
              </a:ext>
            </a:extLst>
          </p:cNvPr>
          <p:cNvSpPr txBox="1"/>
          <p:nvPr/>
        </p:nvSpPr>
        <p:spPr>
          <a:xfrm>
            <a:off x="375138" y="1063689"/>
            <a:ext cx="10324393" cy="3728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Research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RQ1 (Overall Correctness): how do LLMs perform on class-level code generation?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RQ2 (Generation Strategies): how do different generation strategies perform for LLMs on class-level code generation?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RQ3 (Dependency Generation): how do LLMs perform on generating code dependent to other contexts during class-level code generation?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RQ4 (Bad Case Analysis): what are the common errors during class-level code generation?</a:t>
            </a:r>
          </a:p>
        </p:txBody>
      </p:sp>
    </p:spTree>
    <p:extLst>
      <p:ext uri="{BB962C8B-B14F-4D97-AF65-F5344CB8AC3E}">
        <p14:creationId xmlns:p14="http://schemas.microsoft.com/office/powerpoint/2010/main" val="3389456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4476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Empirical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18</a:t>
            </a:fld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91FF95C-E2BF-8AB3-D77E-EA8E516927BB}"/>
              </a:ext>
            </a:extLst>
          </p:cNvPr>
          <p:cNvSpPr txBox="1"/>
          <p:nvPr/>
        </p:nvSpPr>
        <p:spPr>
          <a:xfrm>
            <a:off x="375138" y="1063689"/>
            <a:ext cx="10324393" cy="95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Studied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LLMs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LLMs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1B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20B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E751D3F-8B7C-D327-DC5E-B3BD8EF85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216" y="2196464"/>
            <a:ext cx="8475410" cy="399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963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6CE83F-6AD4-8714-B7D9-EAEA76F33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19</a:t>
            </a:fld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E212FC-DB0F-53B2-494E-99C4B8286209}"/>
              </a:ext>
            </a:extLst>
          </p:cNvPr>
          <p:cNvSpPr txBox="1"/>
          <p:nvPr/>
        </p:nvSpPr>
        <p:spPr>
          <a:xfrm>
            <a:off x="375138" y="304799"/>
            <a:ext cx="5720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D27C78-D6DA-3BC7-2D36-E5F79FB1B205}"/>
              </a:ext>
            </a:extLst>
          </p:cNvPr>
          <p:cNvSpPr txBox="1"/>
          <p:nvPr/>
        </p:nvSpPr>
        <p:spPr>
          <a:xfrm>
            <a:off x="375138" y="1063689"/>
            <a:ext cx="11250805" cy="234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Method-level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Pass@k</a:t>
            </a:r>
            <a:endParaRPr kumimoji="1"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 method-level sample is deemed correct if it passes all the method-level test cases.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Class-level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Pass@k</a:t>
            </a:r>
            <a:endParaRPr kumimoji="1"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 class-level code sample is deemed correct if it passes all the method-level and </a:t>
            </a:r>
            <a:r>
              <a:rPr kumimoji="1"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classlevel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test cases</a:t>
            </a:r>
          </a:p>
        </p:txBody>
      </p:sp>
    </p:spTree>
    <p:extLst>
      <p:ext uri="{BB962C8B-B14F-4D97-AF65-F5344CB8AC3E}">
        <p14:creationId xmlns:p14="http://schemas.microsoft.com/office/powerpoint/2010/main" val="628091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2</a:t>
            </a:fld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5FF5773-740C-AF4C-B82B-92BE13BACC86}"/>
              </a:ext>
            </a:extLst>
          </p:cNvPr>
          <p:cNvSpPr txBox="1"/>
          <p:nvPr/>
        </p:nvSpPr>
        <p:spPr>
          <a:xfrm>
            <a:off x="375138" y="889574"/>
            <a:ext cx="11667928" cy="3728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Existing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generation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benchmarks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focus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standalone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generation.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unclear how LLMs perform on generating more complicated code,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such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class.</a:t>
            </a:r>
            <a:endParaRPr kumimoji="1"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Contribution</a:t>
            </a:r>
            <a:endParaRPr kumimoji="1" lang="en-US" altLang="zh-CN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ClassEval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class-level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generation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benchmark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containing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human-written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classes.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large-scale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evaluate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LLMs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class-level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generation.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338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6CE83F-6AD4-8714-B7D9-EAEA76F33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20</a:t>
            </a:fld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E212FC-DB0F-53B2-494E-99C4B8286209}"/>
              </a:ext>
            </a:extLst>
          </p:cNvPr>
          <p:cNvSpPr txBox="1"/>
          <p:nvPr/>
        </p:nvSpPr>
        <p:spPr>
          <a:xfrm>
            <a:off x="375137" y="304799"/>
            <a:ext cx="5027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RQ1: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Overall Correctness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7C0DC1D-08F8-268E-BD61-15DAD0288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15" y="983698"/>
            <a:ext cx="8664772" cy="457791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530467F-576B-C09F-1EF7-3291025F50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651" y="4694190"/>
            <a:ext cx="5537951" cy="202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7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6CE83F-6AD4-8714-B7D9-EAEA76F33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21</a:t>
            </a:fld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E212FC-DB0F-53B2-494E-99C4B8286209}"/>
              </a:ext>
            </a:extLst>
          </p:cNvPr>
          <p:cNvSpPr txBox="1"/>
          <p:nvPr/>
        </p:nvSpPr>
        <p:spPr>
          <a:xfrm>
            <a:off x="375137" y="304799"/>
            <a:ext cx="5027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RQ1: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Overall Correctness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3FB3A3E-C5EC-2B6F-42E7-BC2701D87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87" y="896890"/>
            <a:ext cx="7150100" cy="37973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00067D4-CB87-D171-1BDC-4A12B9F3F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9895" y="4597400"/>
            <a:ext cx="70104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571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6CE83F-6AD4-8714-B7D9-EAEA76F33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22</a:t>
            </a:fld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E212FC-DB0F-53B2-494E-99C4B8286209}"/>
              </a:ext>
            </a:extLst>
          </p:cNvPr>
          <p:cNvSpPr txBox="1"/>
          <p:nvPr/>
        </p:nvSpPr>
        <p:spPr>
          <a:xfrm>
            <a:off x="375137" y="304799"/>
            <a:ext cx="5537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RQ2: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Generation Strategies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7581102-34F8-DF4D-1BF1-0E83D74E86B9}"/>
              </a:ext>
            </a:extLst>
          </p:cNvPr>
          <p:cNvSpPr txBox="1"/>
          <p:nvPr/>
        </p:nvSpPr>
        <p:spPr>
          <a:xfrm>
            <a:off x="375138" y="1063689"/>
            <a:ext cx="11250805" cy="3728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Holistic Generation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Generate the entire class all at once with the class skeleton as inputs.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Incremental Generation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Generate the class in a method-by-method manner. Each iteration is based on the method bodies that have been generated in previous iterations.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Compositional Generation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Generate the class in a method-by-method manner. Each iteration is independent, without considering the other generated methods.</a:t>
            </a:r>
          </a:p>
        </p:txBody>
      </p:sp>
    </p:spTree>
    <p:extLst>
      <p:ext uri="{BB962C8B-B14F-4D97-AF65-F5344CB8AC3E}">
        <p14:creationId xmlns:p14="http://schemas.microsoft.com/office/powerpoint/2010/main" val="1716101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6CE83F-6AD4-8714-B7D9-EAEA76F33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23</a:t>
            </a:fld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E212FC-DB0F-53B2-494E-99C4B8286209}"/>
              </a:ext>
            </a:extLst>
          </p:cNvPr>
          <p:cNvSpPr txBox="1"/>
          <p:nvPr/>
        </p:nvSpPr>
        <p:spPr>
          <a:xfrm>
            <a:off x="375137" y="304799"/>
            <a:ext cx="5537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RQ2: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Generation Strategies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6C2FCBB-D864-9027-2F0F-3E47DA781E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91" b="25372"/>
          <a:stretch/>
        </p:blipFill>
        <p:spPr>
          <a:xfrm>
            <a:off x="1105901" y="1146955"/>
            <a:ext cx="9313615" cy="326917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98E3783-847E-3162-CE0F-19126280D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5520" y="4673512"/>
            <a:ext cx="6560957" cy="209241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6D8183D-A54D-6156-9DB2-32A5821750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234" b="11681"/>
          <a:stretch/>
        </p:blipFill>
        <p:spPr>
          <a:xfrm>
            <a:off x="1439192" y="4379161"/>
            <a:ext cx="9313615" cy="41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252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6CE83F-6AD4-8714-B7D9-EAEA76F33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24</a:t>
            </a:fld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E212FC-DB0F-53B2-494E-99C4B8286209}"/>
              </a:ext>
            </a:extLst>
          </p:cNvPr>
          <p:cNvSpPr txBox="1"/>
          <p:nvPr/>
        </p:nvSpPr>
        <p:spPr>
          <a:xfrm>
            <a:off x="375137" y="304799"/>
            <a:ext cx="5720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RQ3: Dependency Generation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7581102-34F8-DF4D-1BF1-0E83D74E86B9}"/>
              </a:ext>
            </a:extLst>
          </p:cNvPr>
          <p:cNvSpPr txBox="1"/>
          <p:nvPr/>
        </p:nvSpPr>
        <p:spPr>
          <a:xfrm>
            <a:off x="375138" y="1063689"/>
            <a:ext cx="11250805" cy="1881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metric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DEP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 percentage of correct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dependencies in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generated methods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DEP(M)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field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DEP(F)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ABC6857-C64E-104D-6B3C-02BB46FF0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129" y="3119729"/>
            <a:ext cx="9163050" cy="199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083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6CE83F-6AD4-8714-B7D9-EAEA76F33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25</a:t>
            </a:fld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E212FC-DB0F-53B2-494E-99C4B8286209}"/>
              </a:ext>
            </a:extLst>
          </p:cNvPr>
          <p:cNvSpPr txBox="1"/>
          <p:nvPr/>
        </p:nvSpPr>
        <p:spPr>
          <a:xfrm>
            <a:off x="375137" y="304799"/>
            <a:ext cx="5720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RQ3: Dependency Generation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00D5AA-D092-52B0-5B6E-7F7A973B5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270" y="2019980"/>
            <a:ext cx="7172659" cy="433637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554CDFE-6C81-C2AC-84D1-CDF21CEE48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41712"/>
            <a:ext cx="6096000" cy="378372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C0080B1-A677-7BB2-94C7-3AD8BB5438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3635" y="597186"/>
            <a:ext cx="5965658" cy="134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895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6CE83F-6AD4-8714-B7D9-EAEA76F33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26</a:t>
            </a:fld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E212FC-DB0F-53B2-494E-99C4B8286209}"/>
              </a:ext>
            </a:extLst>
          </p:cNvPr>
          <p:cNvSpPr txBox="1"/>
          <p:nvPr/>
        </p:nvSpPr>
        <p:spPr>
          <a:xfrm>
            <a:off x="375137" y="304799"/>
            <a:ext cx="5720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RQ4: Bad Case Analysis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D090CED-5879-FADB-48C8-961661FB5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544" y="1367924"/>
            <a:ext cx="8874532" cy="457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9034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6CE83F-6AD4-8714-B7D9-EAEA76F33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27</a:t>
            </a:fld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E212FC-DB0F-53B2-494E-99C4B8286209}"/>
              </a:ext>
            </a:extLst>
          </p:cNvPr>
          <p:cNvSpPr txBox="1"/>
          <p:nvPr/>
        </p:nvSpPr>
        <p:spPr>
          <a:xfrm>
            <a:off x="375138" y="304799"/>
            <a:ext cx="7005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006AD75-2F31-0E10-ACBB-8B1D504C418D}"/>
              </a:ext>
            </a:extLst>
          </p:cNvPr>
          <p:cNvSpPr txBox="1"/>
          <p:nvPr/>
        </p:nvSpPr>
        <p:spPr>
          <a:xfrm>
            <a:off x="466530" y="1123042"/>
            <a:ext cx="10476723" cy="2533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class-level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generation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benchmark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ClassEval</a:t>
            </a: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large-scale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empirical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evaluate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LLMs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class-level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generation</a:t>
            </a:r>
          </a:p>
          <a:p>
            <a:pPr>
              <a:lnSpc>
                <a:spcPct val="150000"/>
              </a:lnSpc>
            </a:pP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Limitation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Limited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E.g.,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classes,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files.</a:t>
            </a:r>
          </a:p>
        </p:txBody>
      </p:sp>
    </p:spTree>
    <p:extLst>
      <p:ext uri="{BB962C8B-B14F-4D97-AF65-F5344CB8AC3E}">
        <p14:creationId xmlns:p14="http://schemas.microsoft.com/office/powerpoint/2010/main" val="2380823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3</a:t>
            </a:fld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3B7018-5434-29EC-8F22-0F1616D8464C}"/>
              </a:ext>
            </a:extLst>
          </p:cNvPr>
          <p:cNvSpPr txBox="1"/>
          <p:nvPr/>
        </p:nvSpPr>
        <p:spPr>
          <a:xfrm>
            <a:off x="365617" y="937325"/>
            <a:ext cx="10962691" cy="5113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Generation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GPT-4,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ChatGPT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StarCoder</a:t>
            </a: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Benchmarks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Function-level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benchmarks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standalone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HumanEval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MBPP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Limitations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short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HumanEval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11.5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lines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24.4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tokens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average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standalone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~70%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dependent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real-world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projects</a:t>
            </a:r>
          </a:p>
        </p:txBody>
      </p:sp>
    </p:spTree>
    <p:extLst>
      <p:ext uri="{BB962C8B-B14F-4D97-AF65-F5344CB8AC3E}">
        <p14:creationId xmlns:p14="http://schemas.microsoft.com/office/powerpoint/2010/main" val="3317676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err="1">
                <a:latin typeface="Arial" panose="020B0604020202020204" pitchFamily="34" charset="0"/>
                <a:cs typeface="Arial" panose="020B0604020202020204" pitchFamily="34" charset="0"/>
              </a:rPr>
              <a:t>ClassEval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4</a:t>
            </a:fld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3B7018-5434-29EC-8F22-0F1616D8464C}"/>
              </a:ext>
            </a:extLst>
          </p:cNvPr>
          <p:cNvSpPr txBox="1"/>
          <p:nvPr/>
        </p:nvSpPr>
        <p:spPr>
          <a:xfrm>
            <a:off x="362000" y="889574"/>
            <a:ext cx="8014745" cy="958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1D7CEC5-ED36-FDBE-461D-A909F1ACDC46}"/>
              </a:ext>
            </a:extLst>
          </p:cNvPr>
          <p:cNvSpPr txBox="1"/>
          <p:nvPr/>
        </p:nvSpPr>
        <p:spPr>
          <a:xfrm>
            <a:off x="365617" y="937325"/>
            <a:ext cx="10962691" cy="4190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class-level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generation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benchmark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takes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~500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person-hours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construct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coding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tasks.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Benchmark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Format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Benchmark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Construction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Skeleton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Construction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Construction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Canonical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Construction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Benchmark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Characteristics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FD38287-025C-2CF6-C4B9-BC3CA729B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300" y="2431731"/>
            <a:ext cx="6489700" cy="2578100"/>
          </a:xfrm>
          <a:prstGeom prst="rect">
            <a:avLst/>
          </a:prstGeom>
        </p:spPr>
      </p:pic>
      <p:sp>
        <p:nvSpPr>
          <p:cNvPr id="5" name="右大括号 4">
            <a:extLst>
              <a:ext uri="{FF2B5EF4-FFF2-40B4-BE49-F238E27FC236}">
                <a16:creationId xmlns:a16="http://schemas.microsoft.com/office/drawing/2014/main" id="{CDDB3917-A0E4-3957-6B14-4BABA5FF48E0}"/>
              </a:ext>
            </a:extLst>
          </p:cNvPr>
          <p:cNvSpPr/>
          <p:nvPr/>
        </p:nvSpPr>
        <p:spPr>
          <a:xfrm>
            <a:off x="5426242" y="2549475"/>
            <a:ext cx="276058" cy="205862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806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err="1">
                <a:latin typeface="Arial" panose="020B0604020202020204" pitchFamily="34" charset="0"/>
                <a:cs typeface="Arial" panose="020B0604020202020204" pitchFamily="34" charset="0"/>
              </a:rPr>
              <a:t>ClassEval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5</a:t>
            </a:fld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3B7018-5434-29EC-8F22-0F1616D8464C}"/>
              </a:ext>
            </a:extLst>
          </p:cNvPr>
          <p:cNvSpPr txBox="1"/>
          <p:nvPr/>
        </p:nvSpPr>
        <p:spPr>
          <a:xfrm>
            <a:off x="362000" y="889574"/>
            <a:ext cx="8014745" cy="958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1D7CEC5-ED36-FDBE-461D-A909F1ACDC46}"/>
              </a:ext>
            </a:extLst>
          </p:cNvPr>
          <p:cNvSpPr txBox="1"/>
          <p:nvPr/>
        </p:nvSpPr>
        <p:spPr>
          <a:xfrm>
            <a:off x="365617" y="937325"/>
            <a:ext cx="10962691" cy="4190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class-level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generation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benchmark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takes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~500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person-hours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construct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coding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tasks.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Benchmark</a:t>
            </a:r>
            <a:r>
              <a:rPr kumimoji="1"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Benchmark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Construction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Skeleton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Construction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Construction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Canonical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Construction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Benchmark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1661438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Benchmark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Format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6</a:t>
            </a:fld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3B7018-5434-29EC-8F22-0F1616D8464C}"/>
              </a:ext>
            </a:extLst>
          </p:cNvPr>
          <p:cNvSpPr txBox="1"/>
          <p:nvPr/>
        </p:nvSpPr>
        <p:spPr>
          <a:xfrm>
            <a:off x="362000" y="889574"/>
            <a:ext cx="8014745" cy="958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1D7CEC5-ED36-FDBE-461D-A909F1ACDC46}"/>
              </a:ext>
            </a:extLst>
          </p:cNvPr>
          <p:cNvSpPr txBox="1"/>
          <p:nvPr/>
        </p:nvSpPr>
        <p:spPr>
          <a:xfrm>
            <a:off x="365618" y="937325"/>
            <a:ext cx="6372066" cy="1881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coding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skeleton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describing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canonical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solution,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i.e.,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standalone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suite</a:t>
            </a:r>
          </a:p>
        </p:txBody>
      </p:sp>
    </p:spTree>
    <p:extLst>
      <p:ext uri="{BB962C8B-B14F-4D97-AF65-F5344CB8AC3E}">
        <p14:creationId xmlns:p14="http://schemas.microsoft.com/office/powerpoint/2010/main" val="1111440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err="1">
                <a:latin typeface="Arial" panose="020B0604020202020204" pitchFamily="34" charset="0"/>
                <a:cs typeface="Arial" panose="020B0604020202020204" pitchFamily="34" charset="0"/>
              </a:rPr>
              <a:t>ClassEval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7</a:t>
            </a:fld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3B7018-5434-29EC-8F22-0F1616D8464C}"/>
              </a:ext>
            </a:extLst>
          </p:cNvPr>
          <p:cNvSpPr txBox="1"/>
          <p:nvPr/>
        </p:nvSpPr>
        <p:spPr>
          <a:xfrm>
            <a:off x="362000" y="889574"/>
            <a:ext cx="8014745" cy="958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1D7CEC5-ED36-FDBE-461D-A909F1ACDC46}"/>
              </a:ext>
            </a:extLst>
          </p:cNvPr>
          <p:cNvSpPr txBox="1"/>
          <p:nvPr/>
        </p:nvSpPr>
        <p:spPr>
          <a:xfrm>
            <a:off x="365617" y="937325"/>
            <a:ext cx="10962691" cy="4190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class-level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generation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benchmark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takes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~500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person-hours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construct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coding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tasks.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Benchmark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Format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Benchmark</a:t>
            </a:r>
            <a:r>
              <a:rPr kumimoji="1"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  <a:r>
              <a:rPr kumimoji="1"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kumimoji="1"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Skeleton</a:t>
            </a:r>
            <a:r>
              <a:rPr kumimoji="1"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kumimoji="1"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Canonical</a:t>
            </a:r>
            <a:r>
              <a:rPr kumimoji="1"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kumimoji="1"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Benchmark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3945316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7" y="304799"/>
            <a:ext cx="7770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Benchmark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Construction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8</a:t>
            </a:fld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3B7018-5434-29EC-8F22-0F1616D8464C}"/>
              </a:ext>
            </a:extLst>
          </p:cNvPr>
          <p:cNvSpPr txBox="1"/>
          <p:nvPr/>
        </p:nvSpPr>
        <p:spPr>
          <a:xfrm>
            <a:off x="362000" y="889574"/>
            <a:ext cx="8014745" cy="958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1D7CEC5-ED36-FDBE-461D-A909F1ACDC46}"/>
              </a:ext>
            </a:extLst>
          </p:cNvPr>
          <p:cNvSpPr txBox="1"/>
          <p:nvPr/>
        </p:nvSpPr>
        <p:spPr>
          <a:xfrm>
            <a:off x="365617" y="937325"/>
            <a:ext cx="10962691" cy="5113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Class-level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coding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 unique class description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Inclusion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Sources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Existing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benchmarks,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e.g.,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HumanEval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MBPP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PyPI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community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containing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many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packages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Brainstorming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Exclusion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Criteria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Tasks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have complicated dependencies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E.g.,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Network Programming,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GUI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Design,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>
              <a:lnSpc>
                <a:spcPct val="150000"/>
              </a:lnSpc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Finally,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authors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obtain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class-level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coding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tasks.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C6213DB-BEBB-A8CF-1ECD-D0E0C2DB9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47" y="3723863"/>
            <a:ext cx="12059653" cy="174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28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7" y="304799"/>
            <a:ext cx="8913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Benchmark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Construction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Skeleton</a:t>
            </a: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Construction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9</a:t>
            </a:fld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3B7018-5434-29EC-8F22-0F1616D8464C}"/>
              </a:ext>
            </a:extLst>
          </p:cNvPr>
          <p:cNvSpPr txBox="1"/>
          <p:nvPr/>
        </p:nvSpPr>
        <p:spPr>
          <a:xfrm>
            <a:off x="362000" y="889574"/>
            <a:ext cx="8014745" cy="958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1D7CEC5-ED36-FDBE-461D-A909F1ACDC46}"/>
              </a:ext>
            </a:extLst>
          </p:cNvPr>
          <p:cNvSpPr txBox="1"/>
          <p:nvPr/>
        </p:nvSpPr>
        <p:spPr>
          <a:xfrm>
            <a:off x="365617" y="937325"/>
            <a:ext cx="10962691" cy="1420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Skeleton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 structured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blueprint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Class-level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Method-level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3FF3EF2-B39F-7AFD-9353-65F6A07C0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31" y="2605413"/>
            <a:ext cx="11634537" cy="228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127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7945</TotalTime>
  <Words>1557</Words>
  <Application>Microsoft Macintosh PowerPoint</Application>
  <PresentationFormat>宽屏</PresentationFormat>
  <Paragraphs>243</Paragraphs>
  <Slides>27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2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Contrastive Code Representation Learning</dc:title>
  <dc:creator>李 佳</dc:creator>
  <cp:lastModifiedBy>李 佳</cp:lastModifiedBy>
  <cp:revision>309</cp:revision>
  <dcterms:created xsi:type="dcterms:W3CDTF">2020-11-20T07:38:17Z</dcterms:created>
  <dcterms:modified xsi:type="dcterms:W3CDTF">2023-08-22T02:11:09Z</dcterms:modified>
</cp:coreProperties>
</file>