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3E50B-C0BB-4841-8603-162F63777A9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BF50-A16B-46AA-A0BF-E2CCD43C3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0BF50-A16B-46AA-A0BF-E2CCD43C3D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8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9BE9-E450-44EB-8355-757CE2F6D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69F72-4E8E-4040-AA33-174E3938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E5C13-0551-422A-9C70-97E8806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1223E-74E5-43C5-847C-904654B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608B3-2FE1-4B0C-A9BD-6795E04A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97C5-25B6-4135-B095-DBCF19BB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1F622-76B8-47EA-A5E8-8B8FDF2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EE965-B99A-4773-897F-ABC28A41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D0B0-3343-4671-9348-FC2F722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4A6C5-2CA5-41A6-9CB4-4570CDA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F98CD-1827-4398-8B58-5B5CECD63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4F692-E93A-4615-BA34-D8A9EE11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BD886-6319-4CDF-9196-F181630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BCCEC-D628-4987-9A58-11D57647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3A5DA-5116-461E-AADA-5C9A5FF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A95E-4214-429E-AA5B-C224698B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6B1B-FBA3-4532-A21F-B22F8BB2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5D775-4993-4A7A-8FAB-3C26A5B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9D6CD-F924-4597-876C-D25E2B2D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096C1-D6CB-49C9-91A4-EE431423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0DB1-8907-4EEC-9E0E-5DC55863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296F5-1AB1-4D06-A79A-93480D18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ABD8-5877-4D49-B02F-07AB2254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D5A1C-3173-484D-B3DC-FB51AE1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382F4-E6B5-4235-A455-93A41C8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62270-4735-449E-9B71-EF124B1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91956-DFDB-4300-AD52-EF7F35EA6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BED0C-2652-4282-B2F2-6803B293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1AC27-1708-4EA8-A9B0-49105247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B9D8A-589D-49E7-A21D-A80DC23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090DB-7684-46B0-9BC4-018720A1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71E3F-A952-4700-99AE-9C0E8B8C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0532A-EE89-4B29-A012-C27A474F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6413F-9796-4291-A3E7-BB3C5A65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0F662-347C-43B0-96DB-2BDD0FE51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DE14C-DE1E-4F3C-8B5A-F4DC66B89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34B2F5-CB6F-47FE-A80B-D1CC9787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E79B2-F03D-47AE-ABD7-67933270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2941F-8E93-4F23-9CDB-01746B59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2896-2151-40D3-B3CC-615241D6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27B35-666A-45D7-8043-590D715B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BF7A6-C4C8-4379-B35E-9BF3768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F336E-C586-4065-948B-6CED1E4B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8E4AD-E06E-4A2A-B306-165F9C69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D1F84-D420-4A9A-AB0A-E4D6C96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A0FC2-E4F9-40FB-AEE9-E21226D5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2DC4-AE9F-497B-B8A2-2070352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5D881-0AAF-4CBD-995D-4E9CD48E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B4F16-79C8-47AF-A41A-F9AAC5F5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2030-6B77-426D-8BF7-BC95642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0187-C700-4C80-B997-14BEBF10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30DF6-1259-49FA-92F6-4B3E164A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599F-A1BB-4259-A383-814A2FCB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47C41-2124-41D1-A52B-5EFAE991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0D0B6-D322-4453-96B2-D937126D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7E2F7-CC7E-43D7-9FF3-FF8E9C63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3D6C1-08AA-4FBE-9432-440645D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120F-B4D5-4822-A3A8-3674B36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35230-9616-4C35-9930-FE714EF7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83901-760D-4818-B34A-90768F8F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4257-0648-42CB-8ABE-8E8673E1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2099-2941-4879-B0E9-0A21E5EA70A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7A3E8-B243-4017-8A87-FA4B1DDC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7650A-ABB1-4450-9E6C-80AE4174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-John/Java-Tokenizer" TargetMode="External"/><Relationship Id="rId2" Type="http://schemas.openxmlformats.org/officeDocument/2006/relationships/hyperlink" Target="https://github.com/LC-John/C-Tokeniz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2E33-FC37-4FE3-9671-7186900C7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Adversary</a:t>
            </a:r>
            <a:br>
              <a:rPr lang="en-US" altLang="zh-CN" dirty="0"/>
            </a:br>
            <a:r>
              <a:rPr lang="en-US" altLang="zh-CN" dirty="0"/>
              <a:t>– Attack &amp; Training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DE64B-2027-4B70-A4EF-C662C1543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7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C65A-8B30-4A50-84A0-F891C220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– Black-Box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BE43-9113-44C6-B0F9-F2BCAAA0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BB2C0-1DB9-47B5-8AAC-265A7591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378552"/>
            <a:ext cx="10220325" cy="32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C9A9-DDF0-475C-A101-672A2454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44190-6940-4031-8B72-1487A5621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Genetic Algorithm – generate high-quality solutions to </a:t>
                </a:r>
                <a:r>
                  <a:rPr lang="en-US" altLang="zh-CN" b="1" dirty="0"/>
                  <a:t>optimization and searching problems </a:t>
                </a:r>
                <a:r>
                  <a:rPr lang="en-US" altLang="zh-CN" dirty="0"/>
                  <a:t>by relying on bio-inspired operators such as mutation, crossover and selection.</a:t>
                </a:r>
              </a:p>
              <a:p>
                <a:r>
                  <a:rPr lang="en-US" altLang="zh-CN" dirty="0"/>
                  <a:t>Initialization – select the first generation.</a:t>
                </a:r>
              </a:p>
              <a:p>
                <a:r>
                  <a:rPr lang="en-US" altLang="zh-CN" dirty="0"/>
                  <a:t>Loop – apply the operators to produce new generation iteratively.</a:t>
                </a:r>
              </a:p>
              <a:p>
                <a:pPr lvl="1"/>
                <a:r>
                  <a:rPr lang="en-US" altLang="zh-CN" b="1" dirty="0"/>
                  <a:t>Selection</a:t>
                </a:r>
                <a:r>
                  <a:rPr lang="en-US" altLang="zh-CN" dirty="0"/>
                  <a:t> – select high-quality solutions by a fitness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b="1" dirty="0"/>
                  <a:t>Crossover </a:t>
                </a:r>
                <a:r>
                  <a:rPr lang="en-US" altLang="zh-CN" dirty="0"/>
                  <a:t>– produce “child” solutions from parent solution pairs (or tuples) selected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 the selection step.</a:t>
                </a:r>
              </a:p>
              <a:p>
                <a:pPr lvl="1"/>
                <a:r>
                  <a:rPr lang="en-US" altLang="zh-CN" b="1" dirty="0"/>
                  <a:t>Mutation</a:t>
                </a:r>
                <a:r>
                  <a:rPr lang="en-US" altLang="zh-CN" dirty="0"/>
                  <a:t> – change some characteristics of the child solutions.</a:t>
                </a:r>
              </a:p>
              <a:p>
                <a:r>
                  <a:rPr lang="en-US" altLang="zh-CN" dirty="0"/>
                  <a:t>Termination – terminate looping when conditions are met.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44190-6940-4031-8B72-1487A5621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97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4490-6409-4DA2-9F0B-D697579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FB98B-A6D0-462F-9A9B-7ABEC65A4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Fitness function – classification probability (confidence) of the target label produced by the classifier.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Crossover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𝐶𝑟𝑜𝑠𝑠𝑜𝑣𝑒𝑟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r>
                  <a:rPr lang="en-US" altLang="zh-CN" dirty="0"/>
                  <a:t>Mutation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r>
                  <a:rPr lang="en-US" altLang="zh-CN" dirty="0"/>
                  <a:t>Initialization – Repeatedly call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form the first generation.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FB98B-A6D0-462F-9A9B-7ABEC65A4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9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041F-8F7A-493B-8771-B2D73A7D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AE1AD-C48E-4E8C-837C-F178AA6D4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𝐶𝑟𝑜𝑠𝑠𝑜𝑣𝑒𝑟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pPr lvl="1"/>
                <a:r>
                  <a:rPr lang="en-US" altLang="zh-CN" dirty="0"/>
                  <a:t>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the population members of the current generation.</a:t>
                </a:r>
              </a:p>
              <a:p>
                <a:pPr lvl="1"/>
                <a:r>
                  <a:rPr lang="en-US" altLang="zh-CN" dirty="0"/>
                  <a:t>Independently sample words from the two parents.</a:t>
                </a:r>
              </a:p>
              <a:p>
                <a:pPr lvl="1"/>
                <a:r>
                  <a:rPr lang="en-US" altLang="zh-CN" dirty="0"/>
                  <a:t>Synthesize the child sentence.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AE1AD-C48E-4E8C-837C-F178AA6D4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AB17C1-A25C-42F9-8A19-07015DF34352}"/>
              </a:ext>
            </a:extLst>
          </p:cNvPr>
          <p:cNvGrpSpPr/>
          <p:nvPr/>
        </p:nvGrpSpPr>
        <p:grpSpPr>
          <a:xfrm>
            <a:off x="970760" y="4001294"/>
            <a:ext cx="10250479" cy="2491581"/>
            <a:chOff x="166006" y="4001294"/>
            <a:chExt cx="10250479" cy="24915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161BDE-BB7A-4F39-B680-E26274EE2679}"/>
                </a:ext>
              </a:extLst>
            </p:cNvPr>
            <p:cNvSpPr/>
            <p:nvPr/>
          </p:nvSpPr>
          <p:spPr>
            <a:xfrm>
              <a:off x="838200" y="4441371"/>
              <a:ext cx="2280557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2D125F-64C7-4509-B784-E9F3EB9C0073}"/>
                </a:ext>
              </a:extLst>
            </p:cNvPr>
            <p:cNvSpPr/>
            <p:nvPr/>
          </p:nvSpPr>
          <p:spPr>
            <a:xfrm>
              <a:off x="838200" y="4788580"/>
              <a:ext cx="2280557" cy="212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A29090-29DC-435D-AA6E-5F02C7C74152}"/>
                </a:ext>
              </a:extLst>
            </p:cNvPr>
            <p:cNvSpPr/>
            <p:nvPr/>
          </p:nvSpPr>
          <p:spPr>
            <a:xfrm>
              <a:off x="838200" y="5135562"/>
              <a:ext cx="2280557" cy="212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903392-3F25-4F79-B412-A57606F72455}"/>
                </a:ext>
              </a:extLst>
            </p:cNvPr>
            <p:cNvSpPr/>
            <p:nvPr/>
          </p:nvSpPr>
          <p:spPr>
            <a:xfrm>
              <a:off x="838200" y="5482544"/>
              <a:ext cx="2280557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008736-37AD-4DF6-A2EE-0C5F2004FE5B}"/>
                </a:ext>
              </a:extLst>
            </p:cNvPr>
            <p:cNvSpPr/>
            <p:nvPr/>
          </p:nvSpPr>
          <p:spPr>
            <a:xfrm>
              <a:off x="838200" y="5829526"/>
              <a:ext cx="2280557" cy="2122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4FD8915-B3F7-4815-8324-08BD388AA4E8}"/>
                </a:ext>
              </a:extLst>
            </p:cNvPr>
            <p:cNvSpPr/>
            <p:nvPr/>
          </p:nvSpPr>
          <p:spPr>
            <a:xfrm>
              <a:off x="166006" y="4001294"/>
              <a:ext cx="3624943" cy="249158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11E946-252C-487E-9291-E80B51A511C7}"/>
                </a:ext>
              </a:extLst>
            </p:cNvPr>
            <p:cNvSpPr/>
            <p:nvPr/>
          </p:nvSpPr>
          <p:spPr>
            <a:xfrm>
              <a:off x="4920343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A4566E-8B8A-49DB-ABCE-E0E885295EB6}"/>
                </a:ext>
              </a:extLst>
            </p:cNvPr>
            <p:cNvSpPr/>
            <p:nvPr/>
          </p:nvSpPr>
          <p:spPr>
            <a:xfrm>
              <a:off x="5418154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8ED866-E77B-46C6-AAD2-AED4A9E2F63A}"/>
                </a:ext>
              </a:extLst>
            </p:cNvPr>
            <p:cNvSpPr/>
            <p:nvPr/>
          </p:nvSpPr>
          <p:spPr>
            <a:xfrm>
              <a:off x="5915965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D7754C-8C07-496C-8202-81CAA9B790D9}"/>
                </a:ext>
              </a:extLst>
            </p:cNvPr>
            <p:cNvSpPr/>
            <p:nvPr/>
          </p:nvSpPr>
          <p:spPr>
            <a:xfrm>
              <a:off x="6413776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248312-CE2C-4E1E-94DB-B699D9175AEA}"/>
                </a:ext>
              </a:extLst>
            </p:cNvPr>
            <p:cNvSpPr/>
            <p:nvPr/>
          </p:nvSpPr>
          <p:spPr>
            <a:xfrm>
              <a:off x="6907583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3DA389-1DEB-43BA-A415-56EA4126BF25}"/>
                </a:ext>
              </a:extLst>
            </p:cNvPr>
            <p:cNvSpPr/>
            <p:nvPr/>
          </p:nvSpPr>
          <p:spPr>
            <a:xfrm>
              <a:off x="4920343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BCB097-9199-4895-A3F3-D2B176300822}"/>
                </a:ext>
              </a:extLst>
            </p:cNvPr>
            <p:cNvSpPr/>
            <p:nvPr/>
          </p:nvSpPr>
          <p:spPr>
            <a:xfrm>
              <a:off x="5418154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4D7200-8C09-4B6C-B948-EB9420332E51}"/>
                </a:ext>
              </a:extLst>
            </p:cNvPr>
            <p:cNvSpPr/>
            <p:nvPr/>
          </p:nvSpPr>
          <p:spPr>
            <a:xfrm>
              <a:off x="5915965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61CC4C8-752C-46BA-A3FB-19C8A5F87B34}"/>
                </a:ext>
              </a:extLst>
            </p:cNvPr>
            <p:cNvSpPr/>
            <p:nvPr/>
          </p:nvSpPr>
          <p:spPr>
            <a:xfrm>
              <a:off x="6413776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2C2D01-B3FF-4619-9BF4-FB5B0A5E10E8}"/>
                </a:ext>
              </a:extLst>
            </p:cNvPr>
            <p:cNvSpPr/>
            <p:nvPr/>
          </p:nvSpPr>
          <p:spPr>
            <a:xfrm>
              <a:off x="6907583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DC701064-DA5D-4802-AB1E-431BE1F1044F}"/>
                </a:ext>
              </a:extLst>
            </p:cNvPr>
            <p:cNvSpPr/>
            <p:nvPr/>
          </p:nvSpPr>
          <p:spPr>
            <a:xfrm>
              <a:off x="7649601" y="5135562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BC5A2-BF1B-4831-9694-829F4CE09FCA}"/>
                </a:ext>
              </a:extLst>
            </p:cNvPr>
            <p:cNvSpPr/>
            <p:nvPr/>
          </p:nvSpPr>
          <p:spPr>
            <a:xfrm>
              <a:off x="4759783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CF6778-DC8C-4497-9132-F1B7A0E9D695}"/>
                </a:ext>
              </a:extLst>
            </p:cNvPr>
            <p:cNvSpPr/>
            <p:nvPr/>
          </p:nvSpPr>
          <p:spPr>
            <a:xfrm>
              <a:off x="5261468" y="5358601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CB6DE73-672D-46D6-8879-7F71D3B0A89F}"/>
                </a:ext>
              </a:extLst>
            </p:cNvPr>
            <p:cNvSpPr/>
            <p:nvPr/>
          </p:nvSpPr>
          <p:spPr>
            <a:xfrm>
              <a:off x="5761229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07EDB93-0360-403F-BAC0-1D6BF3356C45}"/>
                </a:ext>
              </a:extLst>
            </p:cNvPr>
            <p:cNvSpPr/>
            <p:nvPr/>
          </p:nvSpPr>
          <p:spPr>
            <a:xfrm>
              <a:off x="6752847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D4488AF-C795-4C91-87C4-8BF5A9CEBD92}"/>
                </a:ext>
              </a:extLst>
            </p:cNvPr>
            <p:cNvSpPr/>
            <p:nvPr/>
          </p:nvSpPr>
          <p:spPr>
            <a:xfrm>
              <a:off x="6259040" y="5357348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52E91362-A485-45F1-8861-BE908043A3A5}"/>
                </a:ext>
              </a:extLst>
            </p:cNvPr>
            <p:cNvSpPr/>
            <p:nvPr/>
          </p:nvSpPr>
          <p:spPr>
            <a:xfrm>
              <a:off x="4173310" y="5114471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BB94853-C111-4B01-A954-8334A8B9CCE0}"/>
                </a:ext>
              </a:extLst>
            </p:cNvPr>
            <p:cNvGrpSpPr/>
            <p:nvPr/>
          </p:nvGrpSpPr>
          <p:grpSpPr>
            <a:xfrm>
              <a:off x="8700764" y="5284792"/>
              <a:ext cx="1715721" cy="218611"/>
              <a:chOff x="8678860" y="5304291"/>
              <a:chExt cx="1715721" cy="21861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0015A74-A061-43B9-A640-425565E5D24A}"/>
                  </a:ext>
                </a:extLst>
              </p:cNvPr>
              <p:cNvSpPr/>
              <p:nvPr/>
            </p:nvSpPr>
            <p:spPr>
              <a:xfrm>
                <a:off x="9002900" y="5309053"/>
                <a:ext cx="360000" cy="2122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66A50FA-BB6D-49F1-A359-D8D49DEDDB35}"/>
                  </a:ext>
                </a:extLst>
              </p:cNvPr>
              <p:cNvSpPr/>
              <p:nvPr/>
            </p:nvSpPr>
            <p:spPr>
              <a:xfrm>
                <a:off x="9362687" y="5309053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383A32D-141D-475D-9537-329E98DE1371}"/>
                  </a:ext>
                </a:extLst>
              </p:cNvPr>
              <p:cNvSpPr/>
              <p:nvPr/>
            </p:nvSpPr>
            <p:spPr>
              <a:xfrm>
                <a:off x="9672248" y="5310630"/>
                <a:ext cx="360000" cy="2122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D577B6-B6B1-4592-8CDC-0CEED30D1E46}"/>
                  </a:ext>
                </a:extLst>
              </p:cNvPr>
              <p:cNvSpPr/>
              <p:nvPr/>
            </p:nvSpPr>
            <p:spPr>
              <a:xfrm>
                <a:off x="10034581" y="5304291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7E2C35-B860-48A6-A568-5D0E8AFC4D08}"/>
                  </a:ext>
                </a:extLst>
              </p:cNvPr>
              <p:cNvSpPr/>
              <p:nvPr/>
            </p:nvSpPr>
            <p:spPr>
              <a:xfrm>
                <a:off x="8678860" y="5310630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97B82-1323-4F09-A971-3A835F39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FCF2CD-0BCB-4A8C-9D2C-BF58D300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pPr lvl="1"/>
                <a:r>
                  <a:rPr lang="en-US" altLang="zh-CN" dirty="0"/>
                  <a:t>Select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neighbors as candidates of the selected word according to distance in the </a:t>
                </a:r>
                <a:r>
                  <a:rPr lang="en-US" altLang="zh-CN" dirty="0" err="1"/>
                  <a:t>GloVe</a:t>
                </a:r>
                <a:r>
                  <a:rPr lang="en-US" altLang="zh-CN" dirty="0"/>
                  <a:t> embedding space.</a:t>
                </a:r>
              </a:p>
              <a:p>
                <a:pPr lvl="1"/>
                <a:r>
                  <a:rPr lang="en-US" altLang="zh-CN" dirty="0"/>
                  <a:t>Filter out the top K appropriate candidate words by a language model.</a:t>
                </a:r>
              </a:p>
              <a:p>
                <a:pPr lvl="1"/>
                <a:r>
                  <a:rPr lang="en-US" altLang="zh-CN" dirty="0"/>
                  <a:t>Choose the candidate with the highest fitness score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FCF2CD-0BCB-4A8C-9D2C-BF58D300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53B08071-06EA-4649-A4BF-B2C507D58BFB}"/>
              </a:ext>
            </a:extLst>
          </p:cNvPr>
          <p:cNvGrpSpPr/>
          <p:nvPr/>
        </p:nvGrpSpPr>
        <p:grpSpPr>
          <a:xfrm>
            <a:off x="791936" y="4675751"/>
            <a:ext cx="10608128" cy="2121698"/>
            <a:chOff x="1182469" y="4475827"/>
            <a:chExt cx="10608128" cy="21216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1ABBC93-EC25-441C-8C8E-7F0F2FE7DFEF}"/>
                </a:ext>
              </a:extLst>
            </p:cNvPr>
            <p:cNvGrpSpPr/>
            <p:nvPr/>
          </p:nvGrpSpPr>
          <p:grpSpPr>
            <a:xfrm>
              <a:off x="1182469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31C1F07-063A-4B5C-BC56-CEA2FEB4BD7D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5C7C4F3-2200-4BC8-AD24-A7FEF942C2FF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94F228D-2934-456A-B762-799B84D4DDBF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983AA8E-1233-45F1-B5E2-9DC7B9FA1C12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967B16-ABD1-460D-B585-F8DD8D71DA63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5B8C89-5095-4842-9B89-73EEB9F7D6E4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213AA86-5102-48DE-AAA1-F1E38E16DB2E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4C54D26-0489-463D-B8CC-7A07D5D848F8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D202C9B-3FA7-478C-BD56-66F2A2F406BB}"/>
                </a:ext>
              </a:extLst>
            </p:cNvPr>
            <p:cNvGrpSpPr/>
            <p:nvPr/>
          </p:nvGrpSpPr>
          <p:grpSpPr>
            <a:xfrm>
              <a:off x="4989723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946E435-C320-4427-A1FC-7B27F07E56CE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8AD7B0B-184C-4D10-AFE6-3D09B0F2F2CB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0D314C9-D36D-41A4-95F4-1DA8FF089D8D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DC269AF-9506-466B-87B8-3F0EFA6969FE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B3052DC-4C29-421A-BA31-DD52B99FA653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4D253FD-6A86-4A13-84B7-7CF012CD552A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C0164E0-4CAD-4B00-9A47-08F10EC1C133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349210D-6A9E-4F7E-B575-D6E1FDFDC813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3292B7E-3AE0-4D3A-92E3-811FD9E53440}"/>
                </a:ext>
              </a:extLst>
            </p:cNvPr>
            <p:cNvGrpSpPr/>
            <p:nvPr/>
          </p:nvGrpSpPr>
          <p:grpSpPr>
            <a:xfrm rot="2700000">
              <a:off x="5709725" y="5127989"/>
              <a:ext cx="394931" cy="394931"/>
              <a:chOff x="8588829" y="3118296"/>
              <a:chExt cx="2125432" cy="212543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CDF23EC-A294-4356-9119-B244E07CE92B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30C70A-31F7-4D67-AAE4-AFD64AAB379D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557EF36-EFC5-4557-A959-E62A5CDA0BC6}"/>
                </a:ext>
              </a:extLst>
            </p:cNvPr>
            <p:cNvGrpSpPr/>
            <p:nvPr/>
          </p:nvGrpSpPr>
          <p:grpSpPr>
            <a:xfrm rot="2700000">
              <a:off x="5810617" y="5737423"/>
              <a:ext cx="394931" cy="394931"/>
              <a:chOff x="8588829" y="3118296"/>
              <a:chExt cx="2125432" cy="212543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1A3EEA-BD16-4502-84BB-88A59930B63C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BFB650A-B5E7-4E91-9F47-CB0F0CA46B6F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CDBA8DD-A737-4E07-8FF4-2CBE7D5D93B4}"/>
                </a:ext>
              </a:extLst>
            </p:cNvPr>
            <p:cNvGrpSpPr/>
            <p:nvPr/>
          </p:nvGrpSpPr>
          <p:grpSpPr>
            <a:xfrm rot="2700000">
              <a:off x="6451997" y="5380393"/>
              <a:ext cx="394931" cy="394931"/>
              <a:chOff x="8588829" y="3118296"/>
              <a:chExt cx="2125432" cy="212543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46425E-893F-4DE8-8A21-97AFA5164899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9E3F2E5-61A4-47DE-8D42-9148944E4000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9B11CBC-F776-4DB6-B0D1-ADA1AA670D36}"/>
                </a:ext>
              </a:extLst>
            </p:cNvPr>
            <p:cNvGrpSpPr/>
            <p:nvPr/>
          </p:nvGrpSpPr>
          <p:grpSpPr>
            <a:xfrm rot="2700000">
              <a:off x="6771789" y="5936214"/>
              <a:ext cx="394931" cy="394931"/>
              <a:chOff x="8588829" y="3118296"/>
              <a:chExt cx="2125432" cy="212543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F413AF2-E513-4539-ABFC-06A397BA876F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52B0332-1877-4714-AB39-E453B3A84C8E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69A2D27-F731-4293-9C21-FDF08359AFE8}"/>
                </a:ext>
              </a:extLst>
            </p:cNvPr>
            <p:cNvGrpSpPr/>
            <p:nvPr/>
          </p:nvGrpSpPr>
          <p:grpSpPr>
            <a:xfrm>
              <a:off x="8780692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76414A9-D61D-4FFE-9A46-9691C90776DF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7856712-37EF-497D-A777-05410742859F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9342303-3B69-4176-A298-68B21E1A6E65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41FF68BA-6E6C-40B6-BF95-BDA7585686FC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B2D3AF2-7075-4423-8FBA-DDA2FE55565D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5EEAD5A-E41F-4524-9553-A3D462630A89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1609F1F-3096-4C46-B9D9-791B40E4048A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4E9C7B5-0E22-476C-91A0-C3DEB81EE486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73F7B39-7A7E-490B-BCB8-22E1F24850EE}"/>
                </a:ext>
              </a:extLst>
            </p:cNvPr>
            <p:cNvGrpSpPr/>
            <p:nvPr/>
          </p:nvGrpSpPr>
          <p:grpSpPr>
            <a:xfrm rot="2700000">
              <a:off x="9500694" y="5127989"/>
              <a:ext cx="394931" cy="394931"/>
              <a:chOff x="8588829" y="3118296"/>
              <a:chExt cx="2125432" cy="212543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75218-1C68-4B03-802E-11FDC4A8DC8F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D21469-CFFD-488D-99E9-91B6AF668968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AED370-A0B6-4D31-8552-1DE2D157AD18}"/>
                </a:ext>
              </a:extLst>
            </p:cNvPr>
            <p:cNvGrpSpPr/>
            <p:nvPr/>
          </p:nvGrpSpPr>
          <p:grpSpPr>
            <a:xfrm rot="2700000">
              <a:off x="9601586" y="5737423"/>
              <a:ext cx="394931" cy="394931"/>
              <a:chOff x="8588829" y="3118296"/>
              <a:chExt cx="2125432" cy="212543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F1F6B65-15BB-499B-AB07-BC1EDB2319DE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DFAFE3-6E12-41A0-AB02-AE26203E1D7E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A29F8C-3368-4531-96AB-EF39CE00DF6B}"/>
                </a:ext>
              </a:extLst>
            </p:cNvPr>
            <p:cNvGrpSpPr/>
            <p:nvPr/>
          </p:nvGrpSpPr>
          <p:grpSpPr>
            <a:xfrm rot="2700000">
              <a:off x="10242966" y="5380393"/>
              <a:ext cx="394931" cy="394931"/>
              <a:chOff x="8588829" y="3118296"/>
              <a:chExt cx="2125432" cy="212543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7044E4B-A1CC-4594-B314-5FB826554AAE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CE0865D-BFD8-433E-A227-6A744E03E960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B7C0BAE-B09A-4108-B192-4E297B3B5711}"/>
                </a:ext>
              </a:extLst>
            </p:cNvPr>
            <p:cNvGrpSpPr/>
            <p:nvPr/>
          </p:nvGrpSpPr>
          <p:grpSpPr>
            <a:xfrm rot="2700000">
              <a:off x="10562758" y="5936214"/>
              <a:ext cx="394931" cy="394931"/>
              <a:chOff x="8588829" y="3118296"/>
              <a:chExt cx="2125432" cy="2125432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84B9B90-117C-482F-A775-B792B7836143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8D57379-BC5A-40CF-85F7-E5B5C0B67216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868A4CD-7528-4B43-9A06-10A5DA1E4509}"/>
                </a:ext>
              </a:extLst>
            </p:cNvPr>
            <p:cNvSpPr/>
            <p:nvPr/>
          </p:nvSpPr>
          <p:spPr>
            <a:xfrm>
              <a:off x="9907364" y="4757447"/>
              <a:ext cx="510725" cy="484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A3FEE4BD-C242-42FA-8115-7BFC0E92F43C}"/>
                </a:ext>
              </a:extLst>
            </p:cNvPr>
            <p:cNvSpPr/>
            <p:nvPr/>
          </p:nvSpPr>
          <p:spPr>
            <a:xfrm>
              <a:off x="4275334" y="5257049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C1FD06C7-9B83-4B75-A16C-039591D08693}"/>
                </a:ext>
              </a:extLst>
            </p:cNvPr>
            <p:cNvSpPr/>
            <p:nvPr/>
          </p:nvSpPr>
          <p:spPr>
            <a:xfrm>
              <a:off x="8084009" y="5226224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A85F752-4A15-468D-BE70-A5055E83AB2D}"/>
              </a:ext>
            </a:extLst>
          </p:cNvPr>
          <p:cNvGrpSpPr/>
          <p:nvPr/>
        </p:nvGrpSpPr>
        <p:grpSpPr>
          <a:xfrm>
            <a:off x="440866" y="3908387"/>
            <a:ext cx="11421817" cy="559254"/>
            <a:chOff x="29908" y="3826837"/>
            <a:chExt cx="11421817" cy="55925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53D7694-1B4D-4C34-A8B6-C480DC314FFA}"/>
                </a:ext>
              </a:extLst>
            </p:cNvPr>
            <p:cNvGrpSpPr/>
            <p:nvPr/>
          </p:nvGrpSpPr>
          <p:grpSpPr>
            <a:xfrm>
              <a:off x="29908" y="3886027"/>
              <a:ext cx="5268689" cy="440878"/>
              <a:chOff x="280306" y="3886196"/>
              <a:chExt cx="5268689" cy="4408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A23CB7-EADA-483A-BF71-553B4D238E9B}"/>
                  </a:ext>
                </a:extLst>
              </p:cNvPr>
              <p:cNvSpPr/>
              <p:nvPr/>
            </p:nvSpPr>
            <p:spPr>
              <a:xfrm>
                <a:off x="280306" y="3886199"/>
                <a:ext cx="1115788" cy="4408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72853F-3E24-44A5-B683-7DD2F774F7F8}"/>
                  </a:ext>
                </a:extLst>
              </p:cNvPr>
              <p:cNvSpPr/>
              <p:nvPr/>
            </p:nvSpPr>
            <p:spPr>
              <a:xfrm>
                <a:off x="1314449" y="3886198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really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7AA9B8-DCDC-43FD-9FB7-E468279C53F1}"/>
                  </a:ext>
                </a:extLst>
              </p:cNvPr>
              <p:cNvSpPr/>
              <p:nvPr/>
            </p:nvSpPr>
            <p:spPr>
              <a:xfrm>
                <a:off x="2348592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love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C264B0-2B06-4E86-B729-83A44C691BC6}"/>
                  </a:ext>
                </a:extLst>
              </p:cNvPr>
              <p:cNvSpPr/>
              <p:nvPr/>
            </p:nvSpPr>
            <p:spPr>
              <a:xfrm>
                <a:off x="3382735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this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DBC459-FA75-48AB-B956-46B7B79A69FD}"/>
                  </a:ext>
                </a:extLst>
              </p:cNvPr>
              <p:cNvSpPr/>
              <p:nvPr/>
            </p:nvSpPr>
            <p:spPr>
              <a:xfrm>
                <a:off x="4433207" y="3886196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movie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A99C03BC-3D7B-4F98-9CAF-3E93D6DEC80B}"/>
                </a:ext>
              </a:extLst>
            </p:cNvPr>
            <p:cNvSpPr/>
            <p:nvPr/>
          </p:nvSpPr>
          <p:spPr>
            <a:xfrm>
              <a:off x="5407456" y="3826837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E403C58E-A3B3-43DE-A2B8-A1DEC767A09A}"/>
                </a:ext>
              </a:extLst>
            </p:cNvPr>
            <p:cNvGrpSpPr/>
            <p:nvPr/>
          </p:nvGrpSpPr>
          <p:grpSpPr>
            <a:xfrm>
              <a:off x="6183036" y="3890266"/>
              <a:ext cx="5268689" cy="440878"/>
              <a:chOff x="280306" y="3886196"/>
              <a:chExt cx="5268689" cy="44087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8CF05C8-158A-44FD-B6E8-5796E86012ED}"/>
                  </a:ext>
                </a:extLst>
              </p:cNvPr>
              <p:cNvSpPr/>
              <p:nvPr/>
            </p:nvSpPr>
            <p:spPr>
              <a:xfrm>
                <a:off x="280306" y="3886199"/>
                <a:ext cx="1115788" cy="4408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16E0500-1BAF-456C-A9B0-A5CF969E2569}"/>
                  </a:ext>
                </a:extLst>
              </p:cNvPr>
              <p:cNvSpPr/>
              <p:nvPr/>
            </p:nvSpPr>
            <p:spPr>
              <a:xfrm>
                <a:off x="1314449" y="3886198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really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95777F5-7701-4B09-A953-F0569F1EB219}"/>
                  </a:ext>
                </a:extLst>
              </p:cNvPr>
              <p:cNvSpPr/>
              <p:nvPr/>
            </p:nvSpPr>
            <p:spPr>
              <a:xfrm>
                <a:off x="2348592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love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193C050-BAF5-4E17-8D33-C9F1E5E6349D}"/>
                  </a:ext>
                </a:extLst>
              </p:cNvPr>
              <p:cNvSpPr/>
              <p:nvPr/>
            </p:nvSpPr>
            <p:spPr>
              <a:xfrm>
                <a:off x="3382735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this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E414F19-10FB-46C1-809F-339051D987DF}"/>
                  </a:ext>
                </a:extLst>
              </p:cNvPr>
              <p:cNvSpPr/>
              <p:nvPr/>
            </p:nvSpPr>
            <p:spPr>
              <a:xfrm>
                <a:off x="4433207" y="3886196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movie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3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B2D5-C070-4734-861F-918648B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BE104-F49F-470C-9217-26510784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IMDB sentiment analysis – target classifier reaches 90% accuracy. </a:t>
            </a:r>
          </a:p>
          <a:p>
            <a:pPr lvl="1"/>
            <a:r>
              <a:rPr lang="en-US" altLang="zh-CN" dirty="0"/>
              <a:t>Review: 		This movie had terrible acting, terrible plot, and terrible choice of actors. (Leslie Nielsen ...come on!!!) the one part I considered slightly funny was the battling FBI/CIA agents, but because the audience was mainly kids they didn’t understand that theme.</a:t>
            </a:r>
          </a:p>
          <a:p>
            <a:pPr lvl="1"/>
            <a:r>
              <a:rPr lang="en-US" altLang="zh-CN" dirty="0"/>
              <a:t>Label: 		&lt;Negative&gt;</a:t>
            </a:r>
          </a:p>
          <a:p>
            <a:r>
              <a:rPr lang="en-US" altLang="zh-CN" dirty="0"/>
              <a:t>SNLI textual entailment – target classifier reaches 86%.</a:t>
            </a:r>
          </a:p>
          <a:p>
            <a:pPr lvl="1"/>
            <a:r>
              <a:rPr lang="en-US" altLang="zh-CN" dirty="0"/>
              <a:t>Premise: 	A runner wearing purple strives for the finish line.</a:t>
            </a:r>
          </a:p>
          <a:p>
            <a:pPr lvl="1"/>
            <a:r>
              <a:rPr lang="en-US" altLang="zh-CN" dirty="0"/>
              <a:t>Hypothesis:	A runner wants to head for the finish line.</a:t>
            </a:r>
          </a:p>
          <a:p>
            <a:pPr lvl="1"/>
            <a:r>
              <a:rPr lang="en-US" altLang="zh-CN" dirty="0"/>
              <a:t>Label: 		&lt;Entailment&gt;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2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94E5-9EAC-4935-85D4-BEE7A16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C2AFC-539D-4F47-ABCC-FDCAEF0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28358" cy="4351338"/>
          </a:xfrm>
        </p:spPr>
        <p:txBody>
          <a:bodyPr/>
          <a:lstStyle/>
          <a:p>
            <a:r>
              <a:rPr lang="en-US" altLang="zh-CN" dirty="0"/>
              <a:t>Adversarial attack results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012D8-1E69-4879-A907-AF622842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7" y="1286198"/>
            <a:ext cx="6787243" cy="54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BD48-C482-48D8-A5C8-4318A34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1282-DED1-4943-95E4-ACEE857D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training results</a:t>
            </a:r>
          </a:p>
          <a:p>
            <a:pPr lvl="1"/>
            <a:r>
              <a:rPr lang="en-US" altLang="zh-CN" dirty="0"/>
              <a:t>No performance improvement on IMDB</a:t>
            </a:r>
          </a:p>
          <a:p>
            <a:pPr lvl="1"/>
            <a:r>
              <a:rPr lang="en-US" altLang="zh-CN" dirty="0"/>
              <a:t>No robustness improvement on IMDB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Nothing works for genetic adversarial training on IMDB…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A8AE-C089-4D7A-AD03-A3E0D72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– White-Box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7614-03CC-4844-A297-0E80E3A5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5C9CA-BFE9-4B74-ACC4-1DCC24E7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1" y="2752158"/>
            <a:ext cx="8922397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4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3867-79F0-432B-B5C2-CC26790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0DEC-2B66-49C8-88E2-45317DDD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is a method for generating adversarial examples with character substitutions, insertions and deletions, in order to confuse a character-level classifier</a:t>
            </a:r>
          </a:p>
        </p:txBody>
      </p:sp>
    </p:spTree>
    <p:extLst>
      <p:ext uri="{BB962C8B-B14F-4D97-AF65-F5344CB8AC3E}">
        <p14:creationId xmlns:p14="http://schemas.microsoft.com/office/powerpoint/2010/main" val="419656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889E-B68B-4859-BDC4-E9219E2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4468B-D6E1-4646-A6F2-0A6CE51C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</a:p>
          <a:p>
            <a:r>
              <a:rPr lang="en-US" altLang="zh-CN" dirty="0"/>
              <a:t>Genetic Attack</a:t>
            </a:r>
          </a:p>
          <a:p>
            <a:pPr lvl="1"/>
            <a:r>
              <a:rPr lang="en-US" altLang="zh-CN" dirty="0" err="1"/>
              <a:t>Alzantot</a:t>
            </a:r>
            <a:r>
              <a:rPr lang="en-US" altLang="zh-CN" dirty="0"/>
              <a:t>, </a:t>
            </a:r>
            <a:r>
              <a:rPr lang="en-US" altLang="zh-CN" dirty="0" err="1"/>
              <a:t>Moustafa</a:t>
            </a:r>
            <a:r>
              <a:rPr lang="en-US" altLang="zh-CN" dirty="0"/>
              <a:t>, et al. "Generating natural language adversarial examples."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arXiv:1804.07998</a:t>
            </a:r>
            <a:r>
              <a:rPr lang="en-US" altLang="zh-CN" dirty="0"/>
              <a:t>(2018).</a:t>
            </a:r>
          </a:p>
          <a:p>
            <a:r>
              <a:rPr lang="en-US" altLang="zh-CN" dirty="0" err="1"/>
              <a:t>HotFlip</a:t>
            </a:r>
            <a:endParaRPr lang="en-US" altLang="zh-CN" dirty="0"/>
          </a:p>
          <a:p>
            <a:pPr lvl="1"/>
            <a:r>
              <a:rPr lang="en-US" altLang="zh-CN" dirty="0"/>
              <a:t>Ebrahimi, Javid, et al. "</a:t>
            </a:r>
            <a:r>
              <a:rPr lang="en-US" altLang="zh-CN" dirty="0" err="1"/>
              <a:t>Hotflip</a:t>
            </a:r>
            <a:r>
              <a:rPr lang="en-US" altLang="zh-CN" dirty="0"/>
              <a:t>: White-box adversarial examples for text classification."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arXiv:1712.06751</a:t>
            </a:r>
            <a:r>
              <a:rPr lang="en-US" altLang="zh-CN" dirty="0"/>
              <a:t> (2017).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89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4B91A-7BFB-42B6-99E2-02B665C7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51891-525B-4C58-B517-98F9FAEC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Loss function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Alphabet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Sentence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;⋯;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Word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the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Character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a one-hot vector</a:t>
                </a:r>
              </a:p>
              <a:p>
                <a:pPr lvl="2"/>
                <a:r>
                  <a:rPr lang="en-US" altLang="zh-CN" dirty="0"/>
                  <a:t>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word.</a:t>
                </a:r>
              </a:p>
              <a:p>
                <a:pPr lvl="1"/>
                <a:r>
                  <a:rPr lang="en-US" altLang="zh-CN" dirty="0"/>
                  <a:t>Maximum character length of a word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Sentence length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51891-525B-4C58-B517-98F9FAEC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4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FD129-DF5F-424F-B60B-2DFE105B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C5DA-946B-4752-9DD9-5AF427711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401437"/>
                <a:ext cx="12192000" cy="3775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C5DA-946B-4752-9DD9-5AF427711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01437"/>
                <a:ext cx="12192000" cy="3775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28A9E9-3C55-4452-8E8A-247B6E0A8E3D}"/>
              </a:ext>
            </a:extLst>
          </p:cNvPr>
          <p:cNvGrpSpPr/>
          <p:nvPr/>
        </p:nvGrpSpPr>
        <p:grpSpPr>
          <a:xfrm>
            <a:off x="2343150" y="2290313"/>
            <a:ext cx="1197433" cy="1192220"/>
            <a:chOff x="2245176" y="2130652"/>
            <a:chExt cx="1197433" cy="119222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5A648C-5C28-4DB4-9F54-1077B19EE0B7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4FF994-39DF-4803-A95D-5C474641EBDA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BE5C24-E45A-4C63-8298-18729EDC1CBC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1674D4-75AE-444F-B639-FA9B1BA54F74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BB32F7-C7BA-421C-9D98-0052204AE1BB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27C768-E9A5-4C0C-8587-A52C0C001394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C231C4-1AA0-408F-AD39-48A4B201DFE5}"/>
              </a:ext>
            </a:extLst>
          </p:cNvPr>
          <p:cNvGrpSpPr/>
          <p:nvPr/>
        </p:nvGrpSpPr>
        <p:grpSpPr>
          <a:xfrm>
            <a:off x="353771" y="2290313"/>
            <a:ext cx="1197433" cy="1192220"/>
            <a:chOff x="2245176" y="2130652"/>
            <a:chExt cx="1197433" cy="11922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DE053B-A6FC-493F-B1DB-8DF07A98B283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750935-2EB3-48AD-B8C8-6B52B86A9638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9E9FD1-6ADD-4180-B7AA-56E41EF3626C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7501A6B-6017-4E85-9DED-8E938C5E24E8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2CA7B7-FE5C-446C-8B8D-75ED61C3C5BE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F34594-FCDE-4338-A041-0CB872626F32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4075E-2775-4059-8461-832A52D9481C}"/>
              </a:ext>
            </a:extLst>
          </p:cNvPr>
          <p:cNvGrpSpPr/>
          <p:nvPr/>
        </p:nvGrpSpPr>
        <p:grpSpPr>
          <a:xfrm>
            <a:off x="4454992" y="2245295"/>
            <a:ext cx="1197433" cy="1192220"/>
            <a:chOff x="2245176" y="2130652"/>
            <a:chExt cx="1197433" cy="119222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6243452-2DA9-4A5D-91DF-F6BA2AC13470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FA4CCB-03B6-46BB-B74E-DB9844515FA5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o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1BA9A5-AFFE-4EAD-B959-CDFC486E9F8B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097A53-6637-4796-A888-56237ACF86A9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C8A7D7-8E33-4716-8043-F19CCD6C2140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0EFB24-FD7C-4B29-9FCF-E9E536D6D771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9370AC8-2855-4AE9-A30B-08D043CAD846}"/>
              </a:ext>
            </a:extLst>
          </p:cNvPr>
          <p:cNvGrpSpPr/>
          <p:nvPr/>
        </p:nvGrpSpPr>
        <p:grpSpPr>
          <a:xfrm>
            <a:off x="6545066" y="2318425"/>
            <a:ext cx="1197433" cy="1192220"/>
            <a:chOff x="2245176" y="2130652"/>
            <a:chExt cx="1197433" cy="11922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7C81015-79A8-4876-8515-C86077B289F1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25971F6-3F70-4017-BF7B-BE9DBB4117B3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DD7321-DC85-4222-8F11-53E459DC2DD0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D0AB84C-EF0E-4D1A-B495-B1C26824856B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5572D7-2498-4A91-ADE0-1E6F94E45C9B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FBF213-D090-426B-91A0-30FA022C2369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EFE004-A417-4722-B73F-491BDF6951F4}"/>
              </a:ext>
            </a:extLst>
          </p:cNvPr>
          <p:cNvGrpSpPr/>
          <p:nvPr/>
        </p:nvGrpSpPr>
        <p:grpSpPr>
          <a:xfrm>
            <a:off x="8697737" y="2292823"/>
            <a:ext cx="1197433" cy="1192220"/>
            <a:chOff x="2245176" y="2130652"/>
            <a:chExt cx="1197433" cy="119222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724EF92-A303-4F67-89BB-9F6D8F19E33E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m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F5F139-0CFC-430A-A3EB-BEA0D89F0B88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o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27E3E4-D6D4-4170-BD20-7BB18C037637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1DCA15D-D052-448E-A3DA-65F5258AA5C3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7B5945-5B23-49A7-9A24-93373E85D002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56B1FA9-0E7B-4707-A251-493C11FB2A2E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25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3867-79F0-432B-B5C2-CC26790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E0DEC-2B66-49C8-88E2-45317DDD1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Flip – replace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,⋯;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0,⋯,0,−1,0,⋯,0,1,0,⋯,0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 first-order approximation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𝑖𝑗𝑏</m:t>
                        </m:r>
                      </m:sub>
                    </m:sSub>
                  </m:oMath>
                </a14:m>
                <a:r>
                  <a:rPr lang="en-US" altLang="zh-CN" dirty="0"/>
                  <a:t> which increase the loss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𝑖𝑗𝑏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E0DEC-2B66-49C8-88E2-45317DDD1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1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3A9-CFEB-48EC-9D7C-9F3F0941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Insertion – insert a character at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position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-the character – right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-the character – right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… …</a:t>
                </a:r>
              </a:p>
              <a:p>
                <a:pPr lvl="1"/>
                <a:r>
                  <a:rPr lang="en-US" altLang="zh-CN" dirty="0"/>
                  <a:t>Until right shift all characters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9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3A9-CFEB-48EC-9D7C-9F3F0941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Deletion – delete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-the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-the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… …</a:t>
                </a:r>
              </a:p>
              <a:p>
                <a:pPr lvl="1"/>
                <a:r>
                  <a:rPr lang="en-US" altLang="zh-CN" dirty="0"/>
                  <a:t>Until left shift all characters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C3B8-CC04-4F8A-B8B2-7A790152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8CDDC-23D3-4E67-9EEF-5877FB3B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score for beam search / greedy search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step changes 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Scoring function is the sum of the gradients.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8CDDC-23D3-4E67-9EEF-5877FB3B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40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26DD-1D16-4590-A5E6-3D35EBC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9FA5C-D2C4-48AE-8529-9A741C49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AG’s news dataset – 4 class classification (World, Sports, </a:t>
            </a:r>
            <a:r>
              <a:rPr lang="en-US" altLang="zh-CN" dirty="0" err="1"/>
              <a:t>Besiness</a:t>
            </a:r>
            <a:r>
              <a:rPr lang="en-US" altLang="zh-CN" dirty="0"/>
              <a:t>, Science/Technology)</a:t>
            </a:r>
          </a:p>
          <a:p>
            <a:r>
              <a:rPr lang="en-US" altLang="zh-CN" dirty="0" err="1"/>
              <a:t>CharCNN</a:t>
            </a:r>
            <a:r>
              <a:rPr lang="en-US" altLang="zh-CN" dirty="0"/>
              <a:t>-LSTM is applied as the target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0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BE5-DDBD-46B4-AC4A-2DED63F2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B91FC-010E-4659-B55F-0A0BF95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attack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16843-5F36-446D-A11B-88DE64B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64" y="2716212"/>
            <a:ext cx="5804871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BE5-DDBD-46B4-AC4A-2DED63F2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B91FC-010E-4659-B55F-0A0BF95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training 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A825E-E607-4CF8-9B1E-F731D063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09" y="2525939"/>
            <a:ext cx="7201381" cy="29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7B5-E14A-4E56-9D5B-3A21B52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BAB69-F190-436B-AB17-B04C157B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Word-level </a:t>
            </a:r>
            <a:r>
              <a:rPr lang="en-US" altLang="zh-CN" dirty="0" err="1"/>
              <a:t>HotFlip</a:t>
            </a:r>
            <a:r>
              <a:rPr lang="en-US" altLang="zh-CN" dirty="0"/>
              <a:t> – 2% successful rate.</a:t>
            </a:r>
          </a:p>
          <a:p>
            <a:pPr lvl="1"/>
            <a:r>
              <a:rPr lang="en-US" altLang="zh-CN" dirty="0"/>
              <a:t>Cosine similarity between the two words &gt; threshold.</a:t>
            </a:r>
          </a:p>
          <a:p>
            <a:pPr lvl="1"/>
            <a:r>
              <a:rPr lang="en-US" altLang="zh-CN" dirty="0"/>
              <a:t>The two words must have the same POS.</a:t>
            </a:r>
          </a:p>
          <a:p>
            <a:pPr lvl="1"/>
            <a:r>
              <a:rPr lang="en-US" altLang="zh-CN" dirty="0"/>
              <a:t>Stop-words are not allowed to be replaced.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81606-F095-4917-956F-51DD5427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79" y="3684361"/>
            <a:ext cx="10063842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D8883-A18A-4670-9CE0-CF6C266B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0FBB-C577-443E-8249-A3ED912E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What are adversarial examples?</a:t>
            </a:r>
          </a:p>
          <a:p>
            <a:pPr lvl="1"/>
            <a:r>
              <a:rPr lang="en-US" altLang="zh-CN" dirty="0"/>
              <a:t>Close to the original examples (perturbations or noises);</a:t>
            </a:r>
          </a:p>
          <a:p>
            <a:pPr lvl="1"/>
            <a:r>
              <a:rPr lang="en-US" altLang="zh-CN" dirty="0"/>
              <a:t>Mislead the model to give erroneous outputs;</a:t>
            </a:r>
          </a:p>
          <a:p>
            <a:pPr lvl="1"/>
            <a:r>
              <a:rPr lang="en-US" altLang="zh-CN" dirty="0"/>
              <a:t>Human beings can hardly distinguish them from the original ones.</a:t>
            </a:r>
            <a:endParaRPr lang="zh-CN" altLang="en-US" dirty="0"/>
          </a:p>
          <a:p>
            <a:r>
              <a:rPr lang="en-US" altLang="zh-CN" dirty="0"/>
              <a:t>Adversarial attack – generating adversarial examples</a:t>
            </a:r>
          </a:p>
          <a:p>
            <a:pPr lvl="1"/>
            <a:r>
              <a:rPr lang="en-US" altLang="zh-CN" dirty="0"/>
              <a:t>Black-box attack – the target model is in a black box.</a:t>
            </a:r>
          </a:p>
          <a:p>
            <a:pPr lvl="1"/>
            <a:r>
              <a:rPr lang="en-US" altLang="zh-CN" dirty="0"/>
              <a:t>White-box attack – the attacker has full access of the target model.</a:t>
            </a:r>
          </a:p>
          <a:p>
            <a:r>
              <a:rPr lang="en-US" altLang="zh-CN" dirty="0"/>
              <a:t>Adversarial training – enhance performance &amp; robustness</a:t>
            </a:r>
          </a:p>
        </p:txBody>
      </p:sp>
    </p:spTree>
    <p:extLst>
      <p:ext uri="{BB962C8B-B14F-4D97-AF65-F5344CB8AC3E}">
        <p14:creationId xmlns:p14="http://schemas.microsoft.com/office/powerpoint/2010/main" val="30840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EF5D-9316-4997-A9D1-1FDA67F7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41F89-FBCD-4594-B8A8-5823307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tokenizer</a:t>
            </a:r>
          </a:p>
          <a:p>
            <a:pPr lvl="1"/>
            <a:r>
              <a:rPr lang="en-US" altLang="zh-CN" dirty="0">
                <a:hlinkClick r:id="rId2"/>
              </a:rPr>
              <a:t>https://github.com/LC-John/C-Tokenizer</a:t>
            </a:r>
            <a:endParaRPr lang="en-US" altLang="zh-CN" dirty="0"/>
          </a:p>
          <a:p>
            <a:pPr lvl="1"/>
            <a:r>
              <a:rPr lang="en-US" altLang="zh-CN" dirty="0" err="1"/>
              <a:t>Siton</a:t>
            </a:r>
            <a:r>
              <a:rPr lang="en-US" altLang="zh-CN" dirty="0"/>
              <a:t> /home1/</a:t>
            </a:r>
            <a:r>
              <a:rPr lang="en-US" altLang="zh-CN" dirty="0" err="1"/>
              <a:t>zhanghz</a:t>
            </a:r>
            <a:r>
              <a:rPr lang="en-US" altLang="zh-CN" dirty="0"/>
              <a:t>/C-Tokenizer/token </a:t>
            </a:r>
            <a:r>
              <a:rPr lang="en-US" altLang="zh-CN" dirty="0" err="1"/>
              <a:t>input.file</a:t>
            </a:r>
            <a:r>
              <a:rPr lang="en-US" altLang="zh-CN" dirty="0"/>
              <a:t> </a:t>
            </a:r>
            <a:r>
              <a:rPr lang="en-US" altLang="zh-CN" dirty="0" err="1"/>
              <a:t>output.file</a:t>
            </a:r>
            <a:endParaRPr lang="en-US" altLang="zh-CN" dirty="0"/>
          </a:p>
          <a:p>
            <a:r>
              <a:rPr lang="en-US" altLang="zh-CN" dirty="0"/>
              <a:t>Java tokenizer</a:t>
            </a:r>
          </a:p>
          <a:p>
            <a:pPr lvl="1"/>
            <a:r>
              <a:rPr lang="en-US" altLang="zh-CN" dirty="0">
                <a:hlinkClick r:id="rId3"/>
              </a:rPr>
              <a:t>https://github.com/LC-John/Java-Tokenizer</a:t>
            </a:r>
            <a:endParaRPr lang="en-US" altLang="zh-CN" dirty="0"/>
          </a:p>
          <a:p>
            <a:pPr lvl="1"/>
            <a:r>
              <a:rPr lang="en-US" altLang="zh-CN" dirty="0" err="1"/>
              <a:t>Siton</a:t>
            </a:r>
            <a:r>
              <a:rPr lang="en-US" altLang="zh-CN" dirty="0"/>
              <a:t> /home1/</a:t>
            </a:r>
            <a:r>
              <a:rPr lang="en-US" altLang="zh-CN" dirty="0" err="1"/>
              <a:t>zhanghz</a:t>
            </a:r>
            <a:r>
              <a:rPr lang="en-US" altLang="zh-CN" dirty="0"/>
              <a:t>/Java-Tokenizer/token </a:t>
            </a:r>
            <a:r>
              <a:rPr lang="en-US" altLang="zh-CN" dirty="0" err="1"/>
              <a:t>input.file</a:t>
            </a:r>
            <a:r>
              <a:rPr lang="en-US" altLang="zh-CN" dirty="0"/>
              <a:t> </a:t>
            </a:r>
            <a:r>
              <a:rPr lang="en-US" altLang="zh-CN" dirty="0" err="1"/>
              <a:t>output.file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09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1A592-7999-4CC3-9C85-206629F6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C4C59-CD51-466F-B457-D0CD653B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9C9A3EC8-3F80-49D7-9305-FD9E19EAED7F}"/>
              </a:ext>
            </a:extLst>
          </p:cNvPr>
          <p:cNvSpPr/>
          <p:nvPr/>
        </p:nvSpPr>
        <p:spPr>
          <a:xfrm>
            <a:off x="4291693" y="2196987"/>
            <a:ext cx="3608614" cy="3608614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4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911C-16F1-4D12-A14A-BD76CAF0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772F4-DC24-40E8-83B3-E6806690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Eg.</a:t>
            </a:r>
            <a:r>
              <a:rPr lang="en-US" altLang="zh-CN" dirty="0"/>
              <a:t> Adversarial examples for MNIST.</a:t>
            </a:r>
          </a:p>
          <a:p>
            <a:pPr lvl="1"/>
            <a:r>
              <a:rPr lang="en-US" altLang="zh-CN" dirty="0"/>
              <a:t>The classification model reaches 95% test accuracy on MNIST easily.</a:t>
            </a:r>
          </a:p>
          <a:p>
            <a:pPr lvl="1"/>
            <a:r>
              <a:rPr lang="en-US" altLang="zh-CN" dirty="0"/>
              <a:t>The model classifies the adversarial examples to “1” – “9”, respectively.</a:t>
            </a:r>
          </a:p>
        </p:txBody>
      </p:sp>
      <p:pic>
        <p:nvPicPr>
          <p:cNvPr id="4" name="Picture 2" descr="Original zero images">
            <a:extLst>
              <a:ext uri="{FF2B5EF4-FFF2-40B4-BE49-F238E27FC236}">
                <a16:creationId xmlns:a16="http://schemas.microsoft.com/office/drawing/2014/main" id="{E974BEC7-F384-408C-97D1-C07F3C9B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3761245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ranformation gif">
            <a:extLst>
              <a:ext uri="{FF2B5EF4-FFF2-40B4-BE49-F238E27FC236}">
                <a16:creationId xmlns:a16="http://schemas.microsoft.com/office/drawing/2014/main" id="{0B7F36D2-DB92-4CE3-8283-96E02587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4519388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ake images">
            <a:extLst>
              <a:ext uri="{FF2B5EF4-FFF2-40B4-BE49-F238E27FC236}">
                <a16:creationId xmlns:a16="http://schemas.microsoft.com/office/drawing/2014/main" id="{BA76A8FD-A640-45EA-81B1-00EAEFFB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43" y="5277531"/>
            <a:ext cx="5608854" cy="62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D62AE2-3B20-48B6-A121-5AE0082572C0}"/>
              </a:ext>
            </a:extLst>
          </p:cNvPr>
          <p:cNvSpPr txBox="1"/>
          <p:nvPr/>
        </p:nvSpPr>
        <p:spPr>
          <a:xfrm>
            <a:off x="838200" y="646483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https://github.com/LC-John/Simple-Adversarial-Examples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4A9AAC-AB46-46C8-8402-157AE7B19738}"/>
              </a:ext>
            </a:extLst>
          </p:cNvPr>
          <p:cNvSpPr txBox="1"/>
          <p:nvPr/>
        </p:nvSpPr>
        <p:spPr>
          <a:xfrm>
            <a:off x="1023255" y="3870877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0’s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D3FFD0-22C5-4873-B812-41F7B7E10883}"/>
              </a:ext>
            </a:extLst>
          </p:cNvPr>
          <p:cNvSpPr txBox="1"/>
          <p:nvPr/>
        </p:nvSpPr>
        <p:spPr>
          <a:xfrm>
            <a:off x="1023254" y="4629020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Generation process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79DD5B-0916-4065-8AE8-3086C3BF8382}"/>
              </a:ext>
            </a:extLst>
          </p:cNvPr>
          <p:cNvSpPr txBox="1"/>
          <p:nvPr/>
        </p:nvSpPr>
        <p:spPr>
          <a:xfrm>
            <a:off x="1023254" y="5327524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Adversarial examples (1-9)</a:t>
            </a:r>
          </a:p>
        </p:txBody>
      </p:sp>
    </p:spTree>
    <p:extLst>
      <p:ext uri="{BB962C8B-B14F-4D97-AF65-F5344CB8AC3E}">
        <p14:creationId xmlns:p14="http://schemas.microsoft.com/office/powerpoint/2010/main" val="20427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A1FC-CE8D-44FC-AC4C-61283AA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16CBC-A79D-40DD-8843-E6B484E8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generate adversarial examples for image classification</a:t>
                </a:r>
              </a:p>
              <a:p>
                <a:pPr lvl="1"/>
                <a:r>
                  <a:rPr lang="en-US" altLang="zh-CN" dirty="0"/>
                  <a:t>Fix the weights in the model</a:t>
                </a:r>
              </a:p>
              <a:p>
                <a:pPr lvl="1"/>
                <a:r>
                  <a:rPr lang="en-US" altLang="zh-CN" dirty="0"/>
                  <a:t>Perturb the examples iteratively by gradient descent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16CBC-A79D-40DD-8843-E6B484E8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Tranformation gif">
            <a:extLst>
              <a:ext uri="{FF2B5EF4-FFF2-40B4-BE49-F238E27FC236}">
                <a16:creationId xmlns:a16="http://schemas.microsoft.com/office/drawing/2014/main" id="{7E8D0DAB-EFE2-4836-8F54-50EA86AF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68" y="5156202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00BF-61D7-4707-BE57-A1AA5E5B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C948D-959C-4776-B21B-2AC717C03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CV – easy! Perturb the pixels!</a:t>
                </a:r>
              </a:p>
              <a:p>
                <a:pPr lvl="1"/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Apply the gradient to gradient descent</a:t>
                </a:r>
              </a:p>
              <a:p>
                <a:pPr lvl="1"/>
                <a:r>
                  <a:rPr lang="en-US" altLang="zh-CN" dirty="0"/>
                  <a:t>“Train” the examples</a:t>
                </a:r>
              </a:p>
              <a:p>
                <a:r>
                  <a:rPr lang="en-US" altLang="zh-CN" dirty="0"/>
                  <a:t>NLP – hard! Perturb the words…</a:t>
                </a:r>
              </a:p>
              <a:p>
                <a:pPr lvl="1"/>
                <a:r>
                  <a:rPr lang="en-US" altLang="zh-CN" dirty="0"/>
                  <a:t>Discrete sentence space </a:t>
                </a:r>
                <a:r>
                  <a:rPr lang="en-US" altLang="zh-CN" dirty="0" err="1"/>
                  <a:t>v.s</a:t>
                </a:r>
                <a:r>
                  <a:rPr lang="en-US" altLang="zh-CN" dirty="0"/>
                  <a:t>. gradient computation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Discrete word space </a:t>
                </a:r>
                <a:r>
                  <a:rPr lang="en-US" altLang="zh-CN" dirty="0" err="1"/>
                  <a:t>v.s</a:t>
                </a:r>
                <a:r>
                  <a:rPr lang="en-US" altLang="zh-CN" dirty="0"/>
                  <a:t> gradient descent</a:t>
                </a:r>
              </a:p>
              <a:p>
                <a:pPr lvl="1"/>
                <a:r>
                  <a:rPr lang="en-US" altLang="zh-CN" dirty="0"/>
                  <a:t>Human beings can easily distinguish the adversarial examples.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C948D-959C-4776-B21B-2AC717C03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9D4CF-7478-472A-A96F-44CFC9E0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for NLP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6ED83-5E74-4139-A05A-F800459A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Take a text classifier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as the target model for example.</a:t>
                </a:r>
              </a:p>
              <a:p>
                <a:r>
                  <a:rPr lang="en-US" altLang="zh-CN" dirty="0"/>
                  <a:t>Adversarial attack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𝑃𝑒𝑟𝑡𝑢𝑟𝑏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 Word-level perturbation includes replacement, insertion and deletion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6ED83-5E74-4139-A05A-F800459A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A2BC01F-821B-40E0-8045-F5422004CCF5}"/>
              </a:ext>
            </a:extLst>
          </p:cNvPr>
          <p:cNvSpPr/>
          <p:nvPr/>
        </p:nvSpPr>
        <p:spPr>
          <a:xfrm>
            <a:off x="838200" y="453934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38060-7071-4A2E-BAFD-3037D4A66D5E}"/>
              </a:ext>
            </a:extLst>
          </p:cNvPr>
          <p:cNvSpPr/>
          <p:nvPr/>
        </p:nvSpPr>
        <p:spPr>
          <a:xfrm>
            <a:off x="2035633" y="4539347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really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7F0701-E057-49A6-A711-EA5C2E39C1F5}"/>
              </a:ext>
            </a:extLst>
          </p:cNvPr>
          <p:cNvSpPr/>
          <p:nvPr/>
        </p:nvSpPr>
        <p:spPr>
          <a:xfrm>
            <a:off x="3233066" y="4539346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BBCC4B-513F-42B0-9BD9-10C11E812C74}"/>
              </a:ext>
            </a:extLst>
          </p:cNvPr>
          <p:cNvSpPr/>
          <p:nvPr/>
        </p:nvSpPr>
        <p:spPr>
          <a:xfrm>
            <a:off x="4430499" y="4539346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306AA5-8058-413F-84A3-CE3475C843B8}"/>
              </a:ext>
            </a:extLst>
          </p:cNvPr>
          <p:cNvSpPr/>
          <p:nvPr/>
        </p:nvSpPr>
        <p:spPr>
          <a:xfrm>
            <a:off x="5627932" y="4539345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2EB4DD-8F6E-4853-8104-4D5813ABE83B}"/>
              </a:ext>
            </a:extLst>
          </p:cNvPr>
          <p:cNvSpPr/>
          <p:nvPr/>
        </p:nvSpPr>
        <p:spPr>
          <a:xfrm>
            <a:off x="838200" y="5147815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EBF67-3E1F-498F-93AA-EFAB8C04A6CE}"/>
              </a:ext>
            </a:extLst>
          </p:cNvPr>
          <p:cNvSpPr/>
          <p:nvPr/>
        </p:nvSpPr>
        <p:spPr>
          <a:xfrm>
            <a:off x="2035633" y="5147814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FBAAE4-D9D7-4C02-936B-2FB69DB82452}"/>
              </a:ext>
            </a:extLst>
          </p:cNvPr>
          <p:cNvSpPr/>
          <p:nvPr/>
        </p:nvSpPr>
        <p:spPr>
          <a:xfrm>
            <a:off x="3233066" y="514781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582F-1666-49CD-A79E-7ADA58DC14F9}"/>
              </a:ext>
            </a:extLst>
          </p:cNvPr>
          <p:cNvSpPr/>
          <p:nvPr/>
        </p:nvSpPr>
        <p:spPr>
          <a:xfrm>
            <a:off x="4430499" y="5147813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E8454D-BF23-4619-950A-B7E393AF6038}"/>
              </a:ext>
            </a:extLst>
          </p:cNvPr>
          <p:cNvSpPr/>
          <p:nvPr/>
        </p:nvSpPr>
        <p:spPr>
          <a:xfrm>
            <a:off x="5627932" y="5147812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36991F-ACEF-4BBD-9C54-915800B0F0EB}"/>
              </a:ext>
            </a:extLst>
          </p:cNvPr>
          <p:cNvSpPr/>
          <p:nvPr/>
        </p:nvSpPr>
        <p:spPr>
          <a:xfrm>
            <a:off x="838200" y="5756279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84428-2647-40A8-87B5-045B60CB6B4C}"/>
              </a:ext>
            </a:extLst>
          </p:cNvPr>
          <p:cNvSpPr/>
          <p:nvPr/>
        </p:nvSpPr>
        <p:spPr>
          <a:xfrm>
            <a:off x="2035633" y="575627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87A59B-72EF-4FF4-B318-EA865D896C0D}"/>
              </a:ext>
            </a:extLst>
          </p:cNvPr>
          <p:cNvSpPr/>
          <p:nvPr/>
        </p:nvSpPr>
        <p:spPr>
          <a:xfrm>
            <a:off x="3233066" y="5756277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6905DC-38EF-4F04-B714-B348BA5863AA}"/>
              </a:ext>
            </a:extLst>
          </p:cNvPr>
          <p:cNvSpPr/>
          <p:nvPr/>
        </p:nvSpPr>
        <p:spPr>
          <a:xfrm>
            <a:off x="4430499" y="5756277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F87257-24EC-4613-AD20-E07C3FEEF122}"/>
              </a:ext>
            </a:extLst>
          </p:cNvPr>
          <p:cNvSpPr/>
          <p:nvPr/>
        </p:nvSpPr>
        <p:spPr>
          <a:xfrm>
            <a:off x="5627932" y="5756276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7DA7E2-65E6-468B-A8A2-0AEFF25AA3D7}"/>
              </a:ext>
            </a:extLst>
          </p:cNvPr>
          <p:cNvSpPr/>
          <p:nvPr/>
        </p:nvSpPr>
        <p:spPr>
          <a:xfrm>
            <a:off x="838200" y="6364740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42D7AF-2B6C-4452-9DAB-E78440A56E17}"/>
              </a:ext>
            </a:extLst>
          </p:cNvPr>
          <p:cNvSpPr/>
          <p:nvPr/>
        </p:nvSpPr>
        <p:spPr>
          <a:xfrm>
            <a:off x="2035633" y="6364739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A846CE-373A-430E-A486-7FB0D28C86B9}"/>
              </a:ext>
            </a:extLst>
          </p:cNvPr>
          <p:cNvSpPr/>
          <p:nvPr/>
        </p:nvSpPr>
        <p:spPr>
          <a:xfrm>
            <a:off x="3233066" y="636473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30992A-60A8-4FD2-98C2-8F7ED7C552D4}"/>
              </a:ext>
            </a:extLst>
          </p:cNvPr>
          <p:cNvSpPr/>
          <p:nvPr/>
        </p:nvSpPr>
        <p:spPr>
          <a:xfrm>
            <a:off x="4430499" y="636473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630804-508A-4BBC-B4BD-A7C31EDF00F8}"/>
              </a:ext>
            </a:extLst>
          </p:cNvPr>
          <p:cNvSpPr/>
          <p:nvPr/>
        </p:nvSpPr>
        <p:spPr>
          <a:xfrm>
            <a:off x="5627932" y="6364737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film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3C5DE9-FF3C-444E-881E-036C6C2C1FC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593527" y="4980222"/>
            <a:ext cx="0" cy="167592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8420BF-8F53-418C-B242-1FA723EE6ADA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988393" y="5588688"/>
            <a:ext cx="0" cy="167589"/>
          </a:xfrm>
          <a:prstGeom prst="straightConnector1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0D93778-A5C0-4892-A839-87AA332114A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6185826" y="6197151"/>
            <a:ext cx="0" cy="167586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DEBA2BD-1A22-40BD-AACF-DD382F2BE246}"/>
              </a:ext>
            </a:extLst>
          </p:cNvPr>
          <p:cNvSpPr txBox="1"/>
          <p:nvPr/>
        </p:nvSpPr>
        <p:spPr>
          <a:xfrm>
            <a:off x="9339938" y="4539345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93%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398E4D-8C1A-44AD-B701-7A700DBC1603}"/>
              </a:ext>
            </a:extLst>
          </p:cNvPr>
          <p:cNvSpPr txBox="1"/>
          <p:nvPr/>
        </p:nvSpPr>
        <p:spPr>
          <a:xfrm>
            <a:off x="9339938" y="5135947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79%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C75B61-02D6-44E8-A472-D4FAAC9EF210}"/>
              </a:ext>
            </a:extLst>
          </p:cNvPr>
          <p:cNvSpPr txBox="1"/>
          <p:nvPr/>
        </p:nvSpPr>
        <p:spPr>
          <a:xfrm>
            <a:off x="9339938" y="5730693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63%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99919C-A54A-4495-B472-8C00D1F4860B}"/>
              </a:ext>
            </a:extLst>
          </p:cNvPr>
          <p:cNvSpPr txBox="1"/>
          <p:nvPr/>
        </p:nvSpPr>
        <p:spPr>
          <a:xfrm>
            <a:off x="9339938" y="6324145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&lt;neg&gt; 59%</a:t>
            </a:r>
            <a:endParaRPr lang="zh-CN" altLang="en-US" sz="2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6911803-739B-42B6-B693-0446EDBBEC1B}"/>
              </a:ext>
            </a:extLst>
          </p:cNvPr>
          <p:cNvCxnSpPr>
            <a:stCxn id="8" idx="3"/>
            <a:endCxn id="35" idx="1"/>
          </p:cNvCxnSpPr>
          <p:nvPr/>
        </p:nvCxnSpPr>
        <p:spPr>
          <a:xfrm>
            <a:off x="6743720" y="4759783"/>
            <a:ext cx="2596218" cy="1039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5898F9-E30D-45A7-A171-10A3AAA32D70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 flipV="1">
            <a:off x="6743720" y="5366780"/>
            <a:ext cx="2596218" cy="147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69BBED-C9BF-456E-B906-1878D50B947D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6743720" y="5961526"/>
            <a:ext cx="2596218" cy="1518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D1D5B2-F298-473E-9CD3-65137D134346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 flipV="1">
            <a:off x="6743720" y="6554978"/>
            <a:ext cx="2596218" cy="3019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6E4E66C-29BE-4BC8-A84C-8FA1833CF6AF}"/>
              </a:ext>
            </a:extLst>
          </p:cNvPr>
          <p:cNvSpPr/>
          <p:nvPr/>
        </p:nvSpPr>
        <p:spPr>
          <a:xfrm>
            <a:off x="7154633" y="4539345"/>
            <a:ext cx="1747156" cy="226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Sentiment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Classifier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FB49-A805-48A5-86D3-03AE540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for NLP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9CC6-420D-4466-A308-BD27D9BD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Black-box attack – </a:t>
            </a:r>
            <a:r>
              <a:rPr lang="en-US" altLang="zh-CN" dirty="0" err="1"/>
              <a:t>eg.</a:t>
            </a:r>
            <a:r>
              <a:rPr lang="en-US" altLang="zh-CN" dirty="0"/>
              <a:t> Attacking an online spam mail classifier.</a:t>
            </a:r>
          </a:p>
          <a:p>
            <a:pPr lvl="1"/>
            <a:r>
              <a:rPr lang="en-US" altLang="zh-CN" dirty="0"/>
              <a:t>The attacker is not allowed to have access to the parameters, the hyper-parameters, even the architecture structures of the target model.</a:t>
            </a:r>
          </a:p>
          <a:p>
            <a:pPr lvl="1"/>
            <a:r>
              <a:rPr lang="en-US" altLang="zh-CN" dirty="0"/>
              <a:t>The attacker is only allowed to feed the sentence examples into the target model and receive the output probabilities.</a:t>
            </a:r>
            <a:endParaRPr lang="zh-CN" altLang="en-US" dirty="0"/>
          </a:p>
          <a:p>
            <a:r>
              <a:rPr lang="en-US" altLang="zh-CN" dirty="0"/>
              <a:t>White-box attack </a:t>
            </a:r>
          </a:p>
          <a:p>
            <a:pPr lvl="1"/>
            <a:r>
              <a:rPr lang="en-US" altLang="zh-CN" dirty="0"/>
              <a:t>The attacker have full access to the parameters, the hyper-parameters of the target model.</a:t>
            </a:r>
          </a:p>
          <a:p>
            <a:pPr lvl="1"/>
            <a:r>
              <a:rPr lang="en-US" altLang="zh-CN" dirty="0"/>
              <a:t>The attacker is allowed to feed the sentence examples into the target model and receive the output probabilities or the gradients of any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6667-E371-490E-B119-81AB6BA6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BB7CB-211B-4A17-B839-9DCC3F7F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Procedure</a:t>
            </a:r>
          </a:p>
          <a:p>
            <a:pPr lvl="1"/>
            <a:r>
              <a:rPr lang="en-US" altLang="zh-CN" dirty="0"/>
              <a:t>Train a model;</a:t>
            </a:r>
          </a:p>
          <a:p>
            <a:pPr lvl="1"/>
            <a:r>
              <a:rPr lang="en-US" altLang="zh-CN" dirty="0"/>
              <a:t>Generate adversarial examples with the training set;</a:t>
            </a:r>
          </a:p>
          <a:p>
            <a:pPr lvl="1"/>
            <a:r>
              <a:rPr lang="en-US" altLang="zh-CN" dirty="0"/>
              <a:t>Mix the training examples with the adversarial examples;</a:t>
            </a:r>
          </a:p>
          <a:p>
            <a:pPr lvl="1"/>
            <a:r>
              <a:rPr lang="en-US" altLang="zh-CN" dirty="0"/>
              <a:t>Train the target model from scratch on the updated training set.</a:t>
            </a:r>
          </a:p>
          <a:p>
            <a:r>
              <a:rPr lang="en-US" altLang="zh-CN" dirty="0"/>
              <a:t>Goal – modify the classification hyperplane.</a:t>
            </a:r>
          </a:p>
          <a:p>
            <a:pPr lvl="1"/>
            <a:r>
              <a:rPr lang="en-US" altLang="zh-CN" dirty="0"/>
              <a:t>Enhance performance – better test accuracies, PPLs, …</a:t>
            </a:r>
          </a:p>
          <a:p>
            <a:pPr lvl="1"/>
            <a:r>
              <a:rPr lang="en-US" altLang="zh-CN" dirty="0"/>
              <a:t>Enhance robustness – capable to defend the adversarial attack</a:t>
            </a:r>
          </a:p>
        </p:txBody>
      </p:sp>
    </p:spTree>
    <p:extLst>
      <p:ext uri="{BB962C8B-B14F-4D97-AF65-F5344CB8AC3E}">
        <p14:creationId xmlns:p14="http://schemas.microsoft.com/office/powerpoint/2010/main" val="375805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1360</Words>
  <Application>Microsoft Office PowerPoint</Application>
  <PresentationFormat>宽屏</PresentationFormat>
  <Paragraphs>249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Adversary – Attack &amp; Training</vt:lpstr>
      <vt:lpstr>Overview</vt:lpstr>
      <vt:lpstr>Adversarial Examples</vt:lpstr>
      <vt:lpstr>Adversarial Examples (2)</vt:lpstr>
      <vt:lpstr>Adversarial Examples (3)</vt:lpstr>
      <vt:lpstr>Adversarial Examples (4)</vt:lpstr>
      <vt:lpstr>Adversarial Attack for NLP</vt:lpstr>
      <vt:lpstr>Adversarial Attack for NLP (2)</vt:lpstr>
      <vt:lpstr>Adversarial Training</vt:lpstr>
      <vt:lpstr>Genetic Attack – Black-Box Attack</vt:lpstr>
      <vt:lpstr>Genetic Algorithm</vt:lpstr>
      <vt:lpstr>Genetic Attack</vt:lpstr>
      <vt:lpstr>Genetic Attack (2)</vt:lpstr>
      <vt:lpstr>Genetic Attack (3)</vt:lpstr>
      <vt:lpstr>Experimental Results</vt:lpstr>
      <vt:lpstr>Experimental Results (2)</vt:lpstr>
      <vt:lpstr>Experimental Results (3)</vt:lpstr>
      <vt:lpstr>HotFlip – White-Box Attack</vt:lpstr>
      <vt:lpstr>HotFlip</vt:lpstr>
      <vt:lpstr>Definitions</vt:lpstr>
      <vt:lpstr>Definitions (2)</vt:lpstr>
      <vt:lpstr>HotFlip (2)</vt:lpstr>
      <vt:lpstr>HotFlip (3)</vt:lpstr>
      <vt:lpstr>HotFlip (4)</vt:lpstr>
      <vt:lpstr>HotFlip (5)</vt:lpstr>
      <vt:lpstr>Experimental Results</vt:lpstr>
      <vt:lpstr>Experimental Results (2)</vt:lpstr>
      <vt:lpstr>Experimental Results (3)</vt:lpstr>
      <vt:lpstr>Experimental Results (4)</vt:lpstr>
      <vt:lpstr>Additional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- Attack &amp; Training</dc:title>
  <dc:creator>635615042@qq.com</dc:creator>
  <cp:lastModifiedBy>635615042@qq.com</cp:lastModifiedBy>
  <cp:revision>29</cp:revision>
  <dcterms:created xsi:type="dcterms:W3CDTF">2019-03-10T09:42:48Z</dcterms:created>
  <dcterms:modified xsi:type="dcterms:W3CDTF">2019-03-12T14:15:18Z</dcterms:modified>
</cp:coreProperties>
</file>