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3DFAA-AC63-4001-A778-A5C962ADF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B971D7-4A28-4675-952B-2F027D757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6A019-5089-4F2A-8D0F-7E42A316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F421-B9CF-4D0D-A45E-8CB7F558875D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6EB85-B94B-47DC-9DAC-BC062753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02720-2D78-457F-A2C3-F47A3670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ABA0-1B6C-4B78-AFC6-C14DFFB0D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53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A1092-08CF-4A3E-A941-E55ACA8B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B96B4B-4EB2-4A5A-AEA7-8898F8FC1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057DB-FED5-4D2A-A314-D18C9D9F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F421-B9CF-4D0D-A45E-8CB7F558875D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D836E-DC0E-4AD6-B763-F6FB9A75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D848C-6922-4009-974B-7BD58DF1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ABA0-1B6C-4B78-AFC6-C14DFFB0D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2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40D66C-A5BE-4C71-A91F-AE206990D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311105-A2B1-4689-83A6-53F83CBC9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977F90-D35A-4281-BDA6-F14C2DBC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F421-B9CF-4D0D-A45E-8CB7F558875D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3B98B-98AB-47DE-8D8F-1C58F03F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07E07-A498-44B2-A075-73992BBF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ABA0-1B6C-4B78-AFC6-C14DFFB0D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1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EA67C-BE2A-4493-8640-01C3B38B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5D4B3-8605-4180-9C58-81095CB6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D3B71-F603-43BB-8B9A-F061CE4F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F421-B9CF-4D0D-A45E-8CB7F558875D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276E5-AD8C-4B7F-AD5F-90FC2EE7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6BCC2-36E9-4215-B8E7-8DD78E53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ABA0-1B6C-4B78-AFC6-C14DFFB0D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8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8F26F-8A0D-485D-9295-4AB33566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140A53-1077-40A4-BE03-BD0763F92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BDFFB-BB81-405C-9E5B-724E14F0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F421-B9CF-4D0D-A45E-8CB7F558875D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80F15-4DDA-4281-9C2A-D372999D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D6F55-7A2C-49F9-97C2-0EAECF24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ABA0-1B6C-4B78-AFC6-C14DFFB0D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4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AD3A4-C802-4014-A30E-7FFC9C53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F0651-1BD8-4ADA-B3B6-512DCFE2A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63959E-CE77-4707-BF7C-231EE68A1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8FE691-878B-47D8-B5F2-88304288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F421-B9CF-4D0D-A45E-8CB7F558875D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84FC97-B7AB-4499-9955-653B643C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41C78-EE05-49B3-BA5B-3EB66C45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ABA0-1B6C-4B78-AFC6-C14DFFB0D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17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768CB-3EA6-403B-B1EE-E19481A7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C71EBC-2852-4CEC-91EE-C8EFEE507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F1AB5C-D240-42FE-999F-2F125927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FAC328-4A8F-4082-B635-0D3D611A8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4D9DAD-4BAD-455F-AFF4-23CBBFFFF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440846-CDE2-44C7-A7DD-84E6BEEF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F421-B9CF-4D0D-A45E-8CB7F558875D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D59B08-1168-427C-A0B8-EA79E551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A17B18-73D5-4C72-AF3E-952F3B15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ABA0-1B6C-4B78-AFC6-C14DFFB0D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6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EE667-5892-4E43-B3E6-1256AD52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4F8E41-A0C9-4BB4-A55D-72E0FD56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F421-B9CF-4D0D-A45E-8CB7F558875D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AD9ED8-20B5-46FA-AC75-B0A3082B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144926-5505-4073-A74F-84FB4D83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ABA0-1B6C-4B78-AFC6-C14DFFB0D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04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D1A2DE-F2DD-4958-A487-D0D2D867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F421-B9CF-4D0D-A45E-8CB7F558875D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293C6-D37F-4DFB-BFCF-814997BC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7C4203-6BC1-45EF-85C5-8B13C1CC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ABA0-1B6C-4B78-AFC6-C14DFFB0D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84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64C69-5CDA-4423-B4D5-9407F96E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BCF27-7CD5-4D67-ADD0-401CC0853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E30AD3-4E4C-4EE1-9B42-844D5B918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37C5C2-5101-4665-957A-C6A1F8C2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F421-B9CF-4D0D-A45E-8CB7F558875D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5264D0-41CD-4C57-9140-2838D5D8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B9D497-1FD9-4139-9658-739D3845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ABA0-1B6C-4B78-AFC6-C14DFFB0D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1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2CBD3-A173-4498-BE6D-A29D29A8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B6267C-EAB1-4695-A330-6BA0E3C16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32D7A8-555C-4A5B-8427-BE0CC7B11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ECCAA7-6678-4255-8E93-F7CAFA39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F421-B9CF-4D0D-A45E-8CB7F558875D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0E3F8D-8D33-4E0D-B72B-50E95122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EAAA68-8D16-4FD7-B0DA-A2458DC9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ABA0-1B6C-4B78-AFC6-C14DFFB0D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61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FA3B6C-24CB-4FD0-BF18-009E4C8F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75A07-FD01-4F19-A60E-65179A1C5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DF177-1DC6-4F86-8B81-8622AC03A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6F421-B9CF-4D0D-A45E-8CB7F558875D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50268C-BD6D-4389-9236-386826307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B2DA9-649E-46D9-B613-3B77FD92C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3ABA0-1B6C-4B78-AFC6-C14DFFB0D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7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97439-F672-4988-A947-1A0AD0914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Data2Vec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2344CD-D669-4E1F-BEC9-B9B6400AF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Huangzhao</a:t>
            </a:r>
            <a:r>
              <a:rPr lang="en-US" altLang="zh-CN" dirty="0"/>
              <a:t> Zhang</a:t>
            </a:r>
          </a:p>
          <a:p>
            <a:r>
              <a:rPr lang="en-US" altLang="zh-CN" dirty="0"/>
              <a:t>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1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A7EA7-A5E2-4896-9B44-1F277EFE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Data2Vec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F3B85-0BC8-46E7-9DF1-C7847098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Self-distillation</a:t>
            </a:r>
          </a:p>
          <a:p>
            <a:pPr lvl="1"/>
            <a:r>
              <a:rPr lang="en-US" altLang="zh-CN" dirty="0"/>
              <a:t>Teacher – Build representations of the full input data</a:t>
            </a:r>
          </a:p>
          <a:p>
            <a:pPr lvl="1"/>
            <a:r>
              <a:rPr lang="en-US" altLang="zh-CN" dirty="0"/>
              <a:t>Student – Encode a masked version of the input data</a:t>
            </a:r>
          </a:p>
          <a:p>
            <a:pPr lvl="1"/>
            <a:r>
              <a:rPr lang="en-US" altLang="zh-CN" dirty="0"/>
              <a:t>Distillation – The student learns the representations according to the teacher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A17431-9FA6-4240-9CAC-058B35FBB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931" y="4190260"/>
            <a:ext cx="8288138" cy="198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5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4248B-D2A0-4273-80AA-8926EC50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Data2Vec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495C9C-9EF6-40EF-9809-F550945365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Model architecture – Transformer</a:t>
                </a:r>
              </a:p>
              <a:p>
                <a:pPr lvl="1"/>
                <a:r>
                  <a:rPr lang="en-US" altLang="zh-CN" dirty="0"/>
                  <a:t>Computer vision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16×16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patch, linear tokenizer</a:t>
                </a:r>
              </a:p>
              <a:p>
                <a:pPr lvl="1"/>
                <a:r>
                  <a:rPr lang="en-US" altLang="zh-CN" dirty="0"/>
                  <a:t>Speech processing – 1D conv, 16kHz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50Hz</a:t>
                </a:r>
              </a:p>
              <a:p>
                <a:pPr lvl="1"/>
                <a:r>
                  <a:rPr lang="en-US" altLang="zh-CN" dirty="0"/>
                  <a:t>NLP – </a:t>
                </a:r>
                <a:r>
                  <a:rPr lang="en-US" altLang="zh-CN" dirty="0" err="1"/>
                  <a:t>Subword</a:t>
                </a:r>
                <a:r>
                  <a:rPr lang="en-US" altLang="zh-CN" dirty="0"/>
                  <a:t>, BPE.</a:t>
                </a:r>
              </a:p>
              <a:p>
                <a:r>
                  <a:rPr lang="en-US" altLang="zh-CN" dirty="0"/>
                  <a:t>Mask – [MASK]</a:t>
                </a:r>
              </a:p>
              <a:p>
                <a:r>
                  <a:rPr lang="en-US" altLang="zh-CN" dirty="0"/>
                  <a:t>Teacher parameterization – Exponentially moving average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Teacher parameter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Student parameter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Temperature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495C9C-9EF6-40EF-9809-F550945365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45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3DC5D-0143-4352-851F-7F682F64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Data2Vec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620558-D6F2-49F3-9E44-4A7EE5A2F1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Training target</a:t>
                </a:r>
              </a:p>
              <a:p>
                <a:pPr lvl="1"/>
                <a:r>
                  <a:rPr lang="en-US" altLang="zh-CN" dirty="0"/>
                  <a:t>Contextualized representation – The student learns representations with context information (due to self-attention) from the teacher</a:t>
                </a:r>
              </a:p>
              <a:p>
                <a:pPr lvl="1"/>
                <a:r>
                  <a:rPr lang="en-US" altLang="zh-CN" dirty="0"/>
                  <a:t>Target representation – Average of the normalized top-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layers of the teacher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Normalization –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altLang="zh-CN" dirty="0"/>
                  <a:t> prevents the model from collapsing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620558-D6F2-49F3-9E44-4A7EE5A2F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485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3DC5D-0143-4352-851F-7F682F64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Data2Vec (4)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620558-D6F2-49F3-9E44-4A7EE5A2F1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Objective – Smooth L1 loss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den>
                                </m:f>
                              </m: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620558-D6F2-49F3-9E44-4A7EE5A2F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69C5612-59FD-4CC6-B972-6BD6E786B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066" y="4326187"/>
            <a:ext cx="2835867" cy="18507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389A5E-2AC3-448D-BA49-93B5D7A53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933" y="4326187"/>
            <a:ext cx="2835867" cy="18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7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B829B-0026-4052-8F06-EDB9E672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Setup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F5A1BA-028B-42E4-96FD-AF54707840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Model – Transformer</a:t>
                </a:r>
              </a:p>
              <a:p>
                <a:pPr lvl="1"/>
                <a:r>
                  <a:rPr lang="en-US" altLang="zh-CN" dirty="0"/>
                  <a:t>Data2Vec Base –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=768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Data2Vec Large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=1024,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zh-CN" altLang="en-US" dirty="0"/>
              </a:p>
              <a:p>
                <a:r>
                  <a:rPr lang="en-US" altLang="zh-CN" dirty="0"/>
                  <a:t>Computer vision</a:t>
                </a:r>
              </a:p>
              <a:p>
                <a:pPr lvl="1"/>
                <a:r>
                  <a:rPr lang="en-US" altLang="zh-CN" dirty="0"/>
                  <a:t>Dataset – ImageNet</a:t>
                </a:r>
              </a:p>
              <a:p>
                <a:pPr lvl="1"/>
                <a:r>
                  <a:rPr lang="en-US" altLang="zh-CN" dirty="0"/>
                  <a:t>Image token – 224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224 pixels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14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14 patches (each 16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16 pixel)</a:t>
                </a:r>
              </a:p>
              <a:p>
                <a:pPr lvl="1"/>
                <a:r>
                  <a:rPr lang="en-US" altLang="zh-CN" dirty="0"/>
                  <a:t>Mask – 60% adjacent patches</a:t>
                </a:r>
              </a:p>
              <a:p>
                <a:pPr lvl="1"/>
                <a:r>
                  <a:rPr lang="en-US" altLang="zh-CN" dirty="0"/>
                  <a:t>Batch size – 2048 (base) &amp; 8192 (large)</a:t>
                </a:r>
              </a:p>
              <a:p>
                <a:pPr lvl="1"/>
                <a:r>
                  <a:rPr lang="en-US" altLang="zh-CN" dirty="0"/>
                  <a:t>Pretraining epoch – 800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F5A1BA-028B-42E4-96FD-AF54707840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93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B829B-0026-4052-8F06-EDB9E672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Setup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F5A1BA-028B-42E4-96FD-AF54707840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Speech processing</a:t>
                </a:r>
              </a:p>
              <a:p>
                <a:pPr lvl="1"/>
                <a:r>
                  <a:rPr lang="en-US" altLang="zh-CN" dirty="0"/>
                  <a:t>Dataset – </a:t>
                </a:r>
                <a:r>
                  <a:rPr lang="en-US" altLang="zh-CN" dirty="0" err="1"/>
                  <a:t>Librispeech</a:t>
                </a:r>
                <a:r>
                  <a:rPr lang="en-US" altLang="zh-CN" dirty="0"/>
                  <a:t> (LS)</a:t>
                </a:r>
              </a:p>
              <a:p>
                <a:pPr lvl="1"/>
                <a:r>
                  <a:rPr lang="en-US" altLang="zh-CN" dirty="0"/>
                  <a:t>Speech token – 16kHz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50Hz</a:t>
                </a:r>
              </a:p>
              <a:p>
                <a:pPr lvl="1"/>
                <a:r>
                  <a:rPr lang="en-US" altLang="zh-CN" dirty="0"/>
                  <a:t>Mask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=0.065</m:t>
                    </m:r>
                  </m:oMath>
                </a14:m>
                <a:r>
                  <a:rPr lang="en-US" altLang="zh-CN" dirty="0"/>
                  <a:t>, mask the subsequent ten tokens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∼49%</m:t>
                    </m:r>
                  </m:oMath>
                </a14:m>
                <a:r>
                  <a:rPr lang="en-US" altLang="zh-CN" dirty="0"/>
                  <a:t> masked</a:t>
                </a:r>
              </a:p>
              <a:p>
                <a:r>
                  <a:rPr lang="en-US" altLang="zh-CN" dirty="0"/>
                  <a:t>NLP</a:t>
                </a:r>
              </a:p>
              <a:p>
                <a:pPr lvl="1"/>
                <a:r>
                  <a:rPr lang="en-US" altLang="zh-CN" dirty="0"/>
                  <a:t>Dataset – Books Corpus &amp; English Wiki</a:t>
                </a:r>
              </a:p>
              <a:p>
                <a:pPr lvl="1"/>
                <a:r>
                  <a:rPr lang="en-US" altLang="zh-CN" dirty="0"/>
                  <a:t>Mask – Same as BERT + span mask (4 tokens)</a:t>
                </a:r>
              </a:p>
              <a:p>
                <a:pPr lvl="1"/>
                <a:r>
                  <a:rPr lang="en-US" altLang="zh-CN" dirty="0"/>
                  <a:t>Training – batch = 256, block = 512, 16 GPUs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F5A1BA-028B-42E4-96FD-AF54707840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743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CEB9E-106F-4002-96D9-E64B3E8C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4E45E-5727-4DF3-B61F-9FAC42C52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Computer vision – ImageNet-1K</a:t>
            </a:r>
          </a:p>
          <a:p>
            <a:r>
              <a:rPr lang="en-US" altLang="zh-CN" dirty="0"/>
              <a:t>Speech processing – LS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637302-1436-40D8-A7B3-DCAB38847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045" y="365125"/>
            <a:ext cx="3781755" cy="28118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A606C8-718E-451D-8ACE-5BA7F1DBC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88915"/>
            <a:ext cx="7783569" cy="238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46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65E84-52B9-45E8-92EF-1E943BC1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8052B-D40A-4843-BD10-FA39C1DD6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NLP – GLUE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D5ED67-BA94-4C8F-86C3-1436F9A8D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215" y="2816661"/>
            <a:ext cx="7783569" cy="23692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0724849-A04F-4A17-8198-A384A269301A}"/>
              </a:ext>
            </a:extLst>
          </p:cNvPr>
          <p:cNvSpPr txBox="1"/>
          <p:nvPr/>
        </p:nvSpPr>
        <p:spPr>
          <a:xfrm>
            <a:off x="363983" y="4323425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RoBERTa</a:t>
            </a:r>
            <a:endParaRPr lang="zh-CN" altLang="en-US" sz="24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E29FFE3-AE91-4602-9171-3135CDD3D35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720445" y="4554258"/>
            <a:ext cx="8807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867F496-764F-4BD1-802D-34D68894B3E0}"/>
              </a:ext>
            </a:extLst>
          </p:cNvPr>
          <p:cNvSpPr txBox="1"/>
          <p:nvPr/>
        </p:nvSpPr>
        <p:spPr>
          <a:xfrm>
            <a:off x="5085708" y="5715298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NLI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8E2D5B-CB4D-49F3-B836-D0E450F89383}"/>
              </a:ext>
            </a:extLst>
          </p:cNvPr>
          <p:cNvSpPr txBox="1"/>
          <p:nvPr/>
        </p:nvSpPr>
        <p:spPr>
          <a:xfrm>
            <a:off x="6263459" y="5715297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Sent Sim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83DAE2-E859-46FA-A71C-DC166F67DD2C}"/>
              </a:ext>
            </a:extLst>
          </p:cNvPr>
          <p:cNvSpPr txBox="1"/>
          <p:nvPr/>
        </p:nvSpPr>
        <p:spPr>
          <a:xfrm>
            <a:off x="8233381" y="5715297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Grammar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A8A7EA-A9BC-4144-8EB3-4DC5C0793783}"/>
              </a:ext>
            </a:extLst>
          </p:cNvPr>
          <p:cNvSpPr txBox="1"/>
          <p:nvPr/>
        </p:nvSpPr>
        <p:spPr>
          <a:xfrm>
            <a:off x="9836871" y="570629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Sentiment</a:t>
            </a:r>
            <a:endParaRPr lang="zh-CN" altLang="en-US" sz="2400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C3D8C901-934D-4B5E-B181-A30026EFF2F9}"/>
              </a:ext>
            </a:extLst>
          </p:cNvPr>
          <p:cNvSpPr/>
          <p:nvPr/>
        </p:nvSpPr>
        <p:spPr>
          <a:xfrm rot="16200000">
            <a:off x="5305298" y="4603176"/>
            <a:ext cx="230455" cy="1685870"/>
          </a:xfrm>
          <a:prstGeom prst="leftBrace">
            <a:avLst>
              <a:gd name="adj1" fmla="val 173979"/>
              <a:gd name="adj2" fmla="val 4947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66CBA91C-491A-4038-A172-7ABA0AA261FC}"/>
              </a:ext>
            </a:extLst>
          </p:cNvPr>
          <p:cNvSpPr/>
          <p:nvPr/>
        </p:nvSpPr>
        <p:spPr>
          <a:xfrm rot="16200000">
            <a:off x="7155758" y="4677289"/>
            <a:ext cx="230455" cy="1537645"/>
          </a:xfrm>
          <a:prstGeom prst="leftBrace">
            <a:avLst>
              <a:gd name="adj1" fmla="val 173979"/>
              <a:gd name="adj2" fmla="val 2984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71FB1F-AEB8-4509-BC6F-2FE9D2A702E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8470855" y="5330883"/>
            <a:ext cx="476824" cy="384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4D63B31-14E1-4AF4-8DF0-336177ED1783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8947679" y="5330884"/>
            <a:ext cx="1651580" cy="375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776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C3EF3-AFCC-498E-AA0F-4CD9AA7C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C7BB90-069A-433E-A6B4-71EB72501A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Ablation</a:t>
                </a:r>
              </a:p>
              <a:p>
                <a:pPr lvl="1"/>
                <a:r>
                  <a:rPr lang="en-US" altLang="zh-CN" dirty="0"/>
                  <a:t>Layer averaged target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Target feature type</a:t>
                </a:r>
              </a:p>
              <a:p>
                <a:pPr lvl="2"/>
                <a:r>
                  <a:rPr lang="en-US" altLang="zh-CN" dirty="0"/>
                  <a:t>WER – Word error rates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C7BB90-069A-433E-A6B4-71EB72501A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2F36381-BDAC-426A-8377-B5A9A2669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73534"/>
            <a:ext cx="6858740" cy="24034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F169AB-FECD-4DE1-8B74-3F94D532E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220" y="3809406"/>
            <a:ext cx="3314580" cy="236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61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2ED14-CBE9-4EB3-A8AA-6B370E39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THANK YOU!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D9F46-342B-46D5-B2C7-8E0D02D9C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37EE91DF-7336-4010-BDD1-4F3BC513D7CD}"/>
              </a:ext>
            </a:extLst>
          </p:cNvPr>
          <p:cNvSpPr/>
          <p:nvPr/>
        </p:nvSpPr>
        <p:spPr>
          <a:xfrm>
            <a:off x="4941903" y="2847197"/>
            <a:ext cx="2308194" cy="2308194"/>
          </a:xfrm>
          <a:prstGeom prst="smileyFac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07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99FCD-B293-4C70-9B65-3B63FA5EA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C72920-03D8-4CF0-98F7-3D34D3E4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3063081"/>
            <a:ext cx="9096375" cy="18764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0CEA4E5-7CFF-4E60-9B9D-B0D8E19F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67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0084-EFDE-447A-9CF2-6DBBD5FB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03E12-981A-4B51-87BF-C5482F3E4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Multimodality vs. self-supervision – Specific vs. general</a:t>
            </a:r>
          </a:p>
          <a:p>
            <a:pPr lvl="1"/>
            <a:r>
              <a:rPr lang="en-US" altLang="zh-CN" dirty="0"/>
              <a:t>NLP</a:t>
            </a:r>
          </a:p>
          <a:p>
            <a:pPr lvl="2"/>
            <a:r>
              <a:rPr lang="en-US" altLang="zh-CN" dirty="0"/>
              <a:t>Modality – Sentence</a:t>
            </a:r>
          </a:p>
          <a:p>
            <a:pPr lvl="2"/>
            <a:r>
              <a:rPr lang="en-US" altLang="zh-CN" dirty="0"/>
              <a:t>Self-supervision – Word</a:t>
            </a:r>
          </a:p>
          <a:p>
            <a:pPr lvl="1"/>
            <a:r>
              <a:rPr lang="en-US" altLang="zh-CN" dirty="0"/>
              <a:t>Computer vision</a:t>
            </a:r>
          </a:p>
          <a:p>
            <a:pPr lvl="2"/>
            <a:r>
              <a:rPr lang="en-US" altLang="zh-CN" dirty="0"/>
              <a:t>Modality – Image</a:t>
            </a:r>
          </a:p>
          <a:p>
            <a:pPr lvl="2"/>
            <a:r>
              <a:rPr lang="en-US" altLang="zh-CN" dirty="0"/>
              <a:t>Self-supervision – Patch</a:t>
            </a:r>
          </a:p>
          <a:p>
            <a:pPr lvl="1"/>
            <a:r>
              <a:rPr lang="en-US" altLang="zh-CN" dirty="0"/>
              <a:t>Speech processing</a:t>
            </a:r>
          </a:p>
          <a:p>
            <a:pPr lvl="2"/>
            <a:r>
              <a:rPr lang="en-US" altLang="zh-CN" dirty="0"/>
              <a:t>Modality – Wave</a:t>
            </a:r>
          </a:p>
          <a:p>
            <a:pPr lvl="2"/>
            <a:r>
              <a:rPr lang="en-US" altLang="zh-CN" dirty="0"/>
              <a:t>Self-supervision – Sound unit</a:t>
            </a:r>
          </a:p>
          <a:p>
            <a:pPr lvl="1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22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0084-EFDE-447A-9CF2-6DBBD5FB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03E12-981A-4B51-87BF-C5482F3E4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Multimodality vs. self-supervision – Specific vs. general</a:t>
            </a:r>
          </a:p>
          <a:p>
            <a:pPr lvl="1"/>
            <a:r>
              <a:rPr lang="en-US" altLang="zh-CN" dirty="0"/>
              <a:t>NLP</a:t>
            </a:r>
          </a:p>
          <a:p>
            <a:pPr lvl="2"/>
            <a:r>
              <a:rPr lang="en-US" altLang="zh-CN" dirty="0"/>
              <a:t>Modality – Sentence</a:t>
            </a:r>
          </a:p>
          <a:p>
            <a:pPr lvl="2"/>
            <a:r>
              <a:rPr lang="en-US" altLang="zh-CN" dirty="0"/>
              <a:t>Self-supervision – Word</a:t>
            </a:r>
          </a:p>
          <a:p>
            <a:pPr lvl="1"/>
            <a:r>
              <a:rPr lang="en-US" altLang="zh-CN" dirty="0"/>
              <a:t>Computer vision</a:t>
            </a:r>
          </a:p>
          <a:p>
            <a:pPr lvl="2"/>
            <a:r>
              <a:rPr lang="en-US" altLang="zh-CN" dirty="0"/>
              <a:t>Modality – Image</a:t>
            </a:r>
          </a:p>
          <a:p>
            <a:pPr lvl="2"/>
            <a:r>
              <a:rPr lang="en-US" altLang="zh-CN" dirty="0"/>
              <a:t>Self-supervision – Patch</a:t>
            </a:r>
          </a:p>
          <a:p>
            <a:pPr lvl="1"/>
            <a:r>
              <a:rPr lang="en-US" altLang="zh-CN" dirty="0"/>
              <a:t>Speech processing</a:t>
            </a:r>
          </a:p>
          <a:p>
            <a:pPr lvl="2"/>
            <a:r>
              <a:rPr lang="en-US" altLang="zh-CN" dirty="0"/>
              <a:t>Modality – Wave</a:t>
            </a:r>
          </a:p>
          <a:p>
            <a:pPr lvl="2"/>
            <a:r>
              <a:rPr lang="en-US" altLang="zh-CN" dirty="0"/>
              <a:t>Self-supervision – Sound unit</a:t>
            </a:r>
          </a:p>
          <a:p>
            <a:pPr lvl="1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38E59C-92E7-4F70-964D-60B44D6F1873}"/>
              </a:ext>
            </a:extLst>
          </p:cNvPr>
          <p:cNvSpPr/>
          <p:nvPr/>
        </p:nvSpPr>
        <p:spPr>
          <a:xfrm>
            <a:off x="1322772" y="3346882"/>
            <a:ext cx="3417903" cy="1074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8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72B24-C3D6-424B-A940-B71D787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Computer Vision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2F1BA-94CA-4A79-811F-A70C15BDE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8B41FE-9E4D-4BB9-AA55-F48754818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2939256"/>
            <a:ext cx="74104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3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005BC-B4F2-4C4E-8A56-B50E8CAB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Computer Vision (2)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315D18-4CEC-464A-8BC8-24A91F958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120"/>
          <a:stretch/>
        </p:blipFill>
        <p:spPr>
          <a:xfrm>
            <a:off x="5907513" y="168752"/>
            <a:ext cx="6284488" cy="32602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DC4145-F23C-43A9-8EA0-A3285328AF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/>
                  <a:t>BEiT</a:t>
                </a:r>
              </a:p>
              <a:p>
                <a:pPr lvl="1"/>
                <a:r>
                  <a:rPr lang="en-US" altLang="zh-CN" b="0" dirty="0"/>
                  <a:t>Image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dirty="0"/>
                  <a:t>Patch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b="0" dirty="0"/>
                  <a:t>Token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err="1"/>
                  <a:t>dVAE</a:t>
                </a:r>
                <a:r>
                  <a:rPr lang="en-US" altLang="zh-CN" dirty="0"/>
                  <a:t> – Tokenizer + decoder</a:t>
                </a:r>
              </a:p>
              <a:p>
                <a:pPr lvl="2"/>
                <a:r>
                  <a:rPr lang="en-US" altLang="zh-CN" dirty="0"/>
                  <a:t>Patch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Discrete token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Reconstructed patch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DC4145-F23C-43A9-8EA0-A3285328A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0" cy="4351338"/>
              </a:xfrm>
              <a:blipFill>
                <a:blip r:embed="rId3"/>
                <a:stretch>
                  <a:fillRect l="-986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06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0084-EFDE-447A-9CF2-6DBBD5FB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03E12-981A-4B51-87BF-C5482F3E4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Multimodality vs. self-supervision – Specific vs. general</a:t>
            </a:r>
          </a:p>
          <a:p>
            <a:pPr lvl="1"/>
            <a:r>
              <a:rPr lang="en-US" altLang="zh-CN" dirty="0"/>
              <a:t>NLP</a:t>
            </a:r>
          </a:p>
          <a:p>
            <a:pPr lvl="2"/>
            <a:r>
              <a:rPr lang="en-US" altLang="zh-CN" dirty="0"/>
              <a:t>Modality – Sentence</a:t>
            </a:r>
          </a:p>
          <a:p>
            <a:pPr lvl="2"/>
            <a:r>
              <a:rPr lang="en-US" altLang="zh-CN" dirty="0"/>
              <a:t>Self-supervision – Word</a:t>
            </a:r>
          </a:p>
          <a:p>
            <a:pPr lvl="1"/>
            <a:r>
              <a:rPr lang="en-US" altLang="zh-CN" dirty="0"/>
              <a:t>Computer vision</a:t>
            </a:r>
          </a:p>
          <a:p>
            <a:pPr lvl="2"/>
            <a:r>
              <a:rPr lang="en-US" altLang="zh-CN" dirty="0"/>
              <a:t>Modality – Image</a:t>
            </a:r>
          </a:p>
          <a:p>
            <a:pPr lvl="2"/>
            <a:r>
              <a:rPr lang="en-US" altLang="zh-CN" dirty="0"/>
              <a:t>Self-supervision – Patch</a:t>
            </a:r>
          </a:p>
          <a:p>
            <a:pPr lvl="1"/>
            <a:r>
              <a:rPr lang="en-US" altLang="zh-CN" dirty="0"/>
              <a:t>Speech processing</a:t>
            </a:r>
          </a:p>
          <a:p>
            <a:pPr lvl="2"/>
            <a:r>
              <a:rPr lang="en-US" altLang="zh-CN" dirty="0"/>
              <a:t>Modality – Wave</a:t>
            </a:r>
          </a:p>
          <a:p>
            <a:pPr lvl="2"/>
            <a:r>
              <a:rPr lang="en-US" altLang="zh-CN" dirty="0"/>
              <a:t>Self-supervision – Sound unit</a:t>
            </a:r>
          </a:p>
          <a:p>
            <a:pPr lvl="1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38E59C-92E7-4F70-964D-60B44D6F1873}"/>
              </a:ext>
            </a:extLst>
          </p:cNvPr>
          <p:cNvSpPr/>
          <p:nvPr/>
        </p:nvSpPr>
        <p:spPr>
          <a:xfrm>
            <a:off x="1322772" y="4447713"/>
            <a:ext cx="4021585" cy="1074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19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87ED1-D4CE-44BD-A752-2F735A07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Speech Processing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52BD0-D7E3-4CF4-A707-EAF306301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D082B0-0427-49CD-A1FF-41D57757E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339306"/>
            <a:ext cx="92964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7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87ED1-D4CE-44BD-A752-2F735A07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Speech Processing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252BD0-D7E3-4CF4-A707-EAF306301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Pseudo-labeling</a:t>
                </a:r>
              </a:p>
              <a:p>
                <a:pPr lvl="1"/>
                <a:r>
                  <a:rPr lang="en-US" altLang="zh-CN" dirty="0"/>
                  <a:t>Teacher model – Train on a small labeled dataset &amp; create pseudo labels</a:t>
                </a:r>
              </a:p>
              <a:p>
                <a:pPr lvl="1"/>
                <a:r>
                  <a:rPr lang="en-US" altLang="zh-CN" dirty="0"/>
                  <a:t>Student model – Train on a large pseudo-labeled dataset</a:t>
                </a:r>
              </a:p>
              <a:p>
                <a:r>
                  <a:rPr lang="en-US" altLang="zh-CN" dirty="0"/>
                  <a:t>Masked prediction</a:t>
                </a:r>
              </a:p>
              <a:p>
                <a:pPr lvl="1"/>
                <a:r>
                  <a:rPr lang="en-US" altLang="zh-CN" dirty="0"/>
                  <a:t>Temporal speech data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Mask – Partial corruption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252BD0-D7E3-4CF4-A707-EAF306301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99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534</Words>
  <Application>Microsoft Office PowerPoint</Application>
  <PresentationFormat>宽屏</PresentationFormat>
  <Paragraphs>115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Data2Vec</vt:lpstr>
      <vt:lpstr>PowerPoint 演示文稿</vt:lpstr>
      <vt:lpstr>Motivation</vt:lpstr>
      <vt:lpstr>Motivation</vt:lpstr>
      <vt:lpstr>Computer Vision</vt:lpstr>
      <vt:lpstr>Computer Vision (2)</vt:lpstr>
      <vt:lpstr>Motivation</vt:lpstr>
      <vt:lpstr>Speech Processing</vt:lpstr>
      <vt:lpstr>Speech Processing (2)</vt:lpstr>
      <vt:lpstr>Data2Vec</vt:lpstr>
      <vt:lpstr>Data2Vec (2)</vt:lpstr>
      <vt:lpstr>Data2Vec (3)</vt:lpstr>
      <vt:lpstr>Data2Vec (4)</vt:lpstr>
      <vt:lpstr>Experimental Setup</vt:lpstr>
      <vt:lpstr>Experimental Setup (2)</vt:lpstr>
      <vt:lpstr>Results</vt:lpstr>
      <vt:lpstr>Results (2)</vt:lpstr>
      <vt:lpstr>Results (3)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Data2Vec</dc:title>
  <dc:creator>DrLC</dc:creator>
  <cp:lastModifiedBy>DrLC</cp:lastModifiedBy>
  <cp:revision>14</cp:revision>
  <dcterms:created xsi:type="dcterms:W3CDTF">2022-02-07T06:13:13Z</dcterms:created>
  <dcterms:modified xsi:type="dcterms:W3CDTF">2022-02-09T01:49:09Z</dcterms:modified>
</cp:coreProperties>
</file>