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B7D33-267A-4462-8A53-7F362112B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CED196-4B90-4765-8436-AC67D6035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D7974-1D19-4755-8550-565BAD34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78C13-B707-4F66-9944-BB819A1D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D46E5-02D7-47D5-91E1-7BF3CC23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9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A4166-B7E8-4E0E-A172-7F44F733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EC1A0-284C-4253-81E0-01193818F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82470-78FE-4223-81F7-3E441C60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4479E-49D1-45F0-8306-AA3C2B11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77D3-7F24-44D2-B9AD-10CAA85F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0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A211B9-3A14-416E-937F-5BABBB3AA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85B59-F77E-4783-A5DA-59C5F99FF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6F087-646C-486E-ABDC-8B49DBA2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D2584-C944-4C7D-90E9-8440C361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040F3-B7BD-4B3C-9F02-1DDFDA7F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5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2AD97-E159-4628-B01E-907E9CD6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8DDE9-4492-4324-B150-EC3760A6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A1F3F-7312-4D18-9574-776197DF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CE24F-48A5-4228-AE7C-2D9705B8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C2C61-DCE2-4295-A823-806A8529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7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8B7F1-819F-42CF-B74F-CC4172E6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966602-8DC8-4C44-8F73-789F2DC9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076DC-A5EB-4DE9-A362-39C7CAD1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D6428-F97C-42B3-B4BB-1E09DE62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B003B-DB38-4200-AF82-9C0AF970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D680F-66FD-476C-879A-39A6C47E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BF5F8-EA78-497F-B2B9-F5C192169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2CBFE1-9D7B-43F2-A227-AEEA599C7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5AC57-DC1C-45AD-A272-81FCACC0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2A8E4-2ABC-4FD4-B33B-5988E50E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5ACDD-770B-489E-9683-8D40A79E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1C292-7698-49AF-BD4F-A8A1F241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238B1-B10A-4083-BF01-DDE14509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75B8F3-5D5F-4411-87C8-91F311485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2A5694-1B67-472F-B9BB-C37A4E27E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300D29-DE7C-4243-9BA4-CB6EAFE87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C125E-1412-46A5-8C52-8BC8C7CA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1F5E93-C6B1-415B-95A5-7A8D1D96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922628-53B3-4796-98BA-6A5B14D1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3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B4D81-7044-4494-9F5C-B5909D46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093219-AE3C-4810-A0D0-8A5012F4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FFAAA4-8833-4D92-A224-6AEBF4A3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C2A86-75B8-4682-8DA8-0B98C9B8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2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217182-8265-44C4-BB1F-F302D9E6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7DD6E-29E5-4847-8770-7BD7BA92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E3098E-BF36-4478-B9A9-9770C6D1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5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58345-4E90-469B-A120-600A7648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1E6EC-39FC-4E12-9E14-8A143F24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D5C34-EEC6-4D65-9286-D4D72140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23166-B155-4363-BD88-78DDB010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95D13-C7DD-4A96-A850-981B0D3A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47CDE-ECED-4B10-8303-B1FC9367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2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A3021-7B98-4902-8AD0-A6E0A5BD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A636F6-5892-4F68-8680-BA5F47C37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3D1B25-B5E8-4149-9773-F9EF6D77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DA80D-E144-4EC2-BB43-E2ACF617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A0A23-5318-450E-9191-823C2E88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91AB2-899A-4C9A-A0FE-0793DA71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4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AA7260-497C-4EAA-B586-2A135E61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E7716-F6D0-4233-B780-A240C8D23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2621F-8890-402F-96EE-9323D458B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6CE8-8CF8-4788-8840-2075C2534AD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5D2D9-3E4E-40DB-982B-B546761D2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4A733-A975-4EDE-88C0-652F12D9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1EAC-C78F-4766-B23C-CDF66E93F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3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18B02-8A6C-41A9-B8C6-7E716B9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Nearest Neighbor Search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33DCBE-3804-43C9-8552-87EDA6357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Huangzhao</a:t>
            </a:r>
            <a:r>
              <a:rPr lang="en-US" altLang="zh-CN" dirty="0"/>
              <a:t> Zhang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20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22298-D50A-4594-843C-6DAF0F3E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Quantization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0CB44A-1693-4AF1-AD3B-798BF1E28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Quantizer – Partitioning the representation space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b="0" dirty="0"/>
                  <a:t>D-dimensional ve</a:t>
                </a:r>
                <a:r>
                  <a:rPr lang="en-US" altLang="zh-CN" dirty="0"/>
                  <a:t>ctor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b="0" dirty="0"/>
                  <a:t>Codebook (centroid set)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Reproduction value (centroid)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Index set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Voronoi cell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0CB44A-1693-4AF1-AD3B-798BF1E28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7EE912E-D06A-4B8C-922C-5D4654CA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93" y="3429000"/>
            <a:ext cx="3513207" cy="25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3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5EE0-29A8-4E8C-A20C-1CF48AD7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Quantization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EFE62A-073F-4F02-B192-0CEB75AC8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Reconstruction –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’s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reconstructed by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Quality – MSE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Optimal quantizer – Lloyd conditions</a:t>
                </a:r>
              </a:p>
              <a:p>
                <a:pPr lvl="1"/>
                <a:r>
                  <a:rPr lang="en-US" altLang="zh-CN" dirty="0"/>
                  <a:t>A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must be quantized to its nearest centroid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reconstruction value must be the expectation of the vectors lying in the Voronoi cell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K-means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EFE62A-073F-4F02-B192-0CEB75AC8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40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5EE0-29A8-4E8C-A20C-1CF48AD7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Quantization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EFE62A-073F-4F02-B192-0CEB75AC8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Curse of dimensionality</a:t>
                </a:r>
              </a:p>
              <a:p>
                <a:pPr lvl="1"/>
                <a:r>
                  <a:rPr lang="en-US" altLang="zh-CN" dirty="0"/>
                  <a:t>Suppose code width = 64 bit, then there are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altLang="zh-CN" dirty="0"/>
                  <a:t> centroids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It is impossible to use Lloyd’s algorithm</a:t>
                </a:r>
              </a:p>
              <a:p>
                <a:r>
                  <a:rPr lang="en-US" altLang="zh-CN" dirty="0"/>
                  <a:t>It is impossible to store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values representing the centroids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EFE62A-073F-4F02-B192-0CEB75AC8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6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D33CD-2988-4352-97F0-E43B68F8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Quantization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317AAA-F125-4001-81E1-141787234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PQ – Split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err="1"/>
                  <a:t>subvectors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Sub-quantizer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Sub-codebook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Sub-reproduction value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Sub-index set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317AAA-F125-4001-81E1-141787234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大括号 3">
            <a:extLst>
              <a:ext uri="{FF2B5EF4-FFF2-40B4-BE49-F238E27FC236}">
                <a16:creationId xmlns:a16="http://schemas.microsoft.com/office/drawing/2014/main" id="{8D4B7B0E-ACAC-49E8-87CE-223E3B5D40D0}"/>
              </a:ext>
            </a:extLst>
          </p:cNvPr>
          <p:cNvSpPr/>
          <p:nvPr/>
        </p:nvSpPr>
        <p:spPr>
          <a:xfrm rot="5400000">
            <a:off x="1906001" y="2115034"/>
            <a:ext cx="212204" cy="1246293"/>
          </a:xfrm>
          <a:prstGeom prst="leftBrace">
            <a:avLst>
              <a:gd name="adj1" fmla="val 14682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878875F-C61E-4442-9711-ADD96B89509C}"/>
              </a:ext>
            </a:extLst>
          </p:cNvPr>
          <p:cNvSpPr/>
          <p:nvPr/>
        </p:nvSpPr>
        <p:spPr>
          <a:xfrm rot="16200000">
            <a:off x="4030079" y="2366374"/>
            <a:ext cx="212204" cy="1913045"/>
          </a:xfrm>
          <a:prstGeom prst="leftBrace">
            <a:avLst>
              <a:gd name="adj1" fmla="val 14682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4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BDB57-E6DC-436E-A409-A9C9FCC5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Quantization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A54A91-C68C-4C05-8B09-FD98F729A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Reproduction – Concatenation</a:t>
                </a:r>
              </a:p>
              <a:p>
                <a:pPr lvl="1"/>
                <a:r>
                  <a:rPr lang="en-US" altLang="zh-CN" dirty="0"/>
                  <a:t>Index set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Codebook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Number of centroids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Storage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centroids, each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code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A54A91-C68C-4C05-8B09-FD98F729A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5EE33EB-2702-47D4-ABB2-DA267F46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813419"/>
            <a:ext cx="4191000" cy="20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0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18411-1922-486E-9758-D8034F07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 by Quantization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77F10-BC04-465F-8B60-8882EA449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Symmetric distance 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Asymmetric distance 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77F10-BC04-465F-8B60-8882EA449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1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18411-1922-486E-9758-D8034F07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 by Quantization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77F10-BC04-465F-8B60-8882EA449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/>
              <a:lstStyle/>
              <a:p>
                <a:r>
                  <a:rPr lang="en-US" altLang="zh-CN" dirty="0"/>
                  <a:t>SDC –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ADC –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77F10-BC04-465F-8B60-8882EA449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986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ACD39C-4112-4AB3-9149-7964C045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89" y="2931064"/>
            <a:ext cx="4380309" cy="3245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2D254E-08C3-43FC-9888-7221070B1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3659734"/>
            <a:ext cx="4562478" cy="25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8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18411-1922-486E-9758-D8034F07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 by Quantization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77F10-BC04-465F-8B60-8882EA449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/>
              <a:lstStyle/>
              <a:p>
                <a:r>
                  <a:rPr lang="en-US" altLang="zh-CN" dirty="0"/>
                  <a:t>Distance error –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 vs.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𝑀𝑆𝐷𝐸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Triangular inequality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𝑀𝑆𝐷𝐸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77F10-BC04-465F-8B60-8882EA449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986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5D59F5E-97E8-454A-B618-32A289C7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086" y="1825625"/>
            <a:ext cx="1509712" cy="13766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98D11AE-040A-409B-A0EB-DF87BC536853}"/>
                  </a:ext>
                </a:extLst>
              </p:cNvPr>
              <p:cNvSpPr/>
              <p:nvPr/>
            </p:nvSpPr>
            <p:spPr>
              <a:xfrm>
                <a:off x="8834478" y="1027906"/>
                <a:ext cx="3357522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98D11AE-040A-409B-A0EB-DF87BC536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478" y="1027906"/>
                <a:ext cx="3357522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42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8B15B-83C6-4E9A-BEC0-331D8AB5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IVFADC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2E41FC-A3D3-4127-8369-ADD47E122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Inverted file with asymmetric distance computation</a:t>
                </a:r>
              </a:p>
              <a:p>
                <a:pPr lvl="1"/>
                <a:r>
                  <a:rPr lang="en-US" altLang="zh-CN" dirty="0"/>
                  <a:t>Besides PQ …</a:t>
                </a:r>
              </a:p>
              <a:p>
                <a:pPr lvl="1"/>
                <a:r>
                  <a:rPr lang="en-US" altLang="zh-CN" dirty="0"/>
                  <a:t>Coarse quantizer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centroids</a:t>
                </a:r>
              </a:p>
              <a:p>
                <a:pPr lvl="1"/>
                <a:r>
                  <a:rPr lang="en-US" altLang="zh-CN" dirty="0"/>
                  <a:t>Residual vector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Inverted file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2E41FC-A3D3-4127-8369-ADD47E122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EC962AB-1E74-4400-9A06-8E812FBF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3381159"/>
            <a:ext cx="4686300" cy="27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2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8B15B-83C6-4E9A-BEC0-331D8AB5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IVFADC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2E41FC-A3D3-4127-8369-ADD47E122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Coarse quantizer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centroids,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Residual vector – Offset in the Voronoi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(PQ)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Reconstruction –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Distance –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2E41FC-A3D3-4127-8369-ADD47E122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17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DA909-F15E-4963-9ED3-D062E600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557896-8F97-4410-B676-C5835549E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Nearest neighbor search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Query vector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Finite set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Distance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Brute force complexity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𝑛𝐷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557896-8F97-4410-B676-C5835549E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6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241AF-BEB3-409E-B29E-9AA21F4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IVFADC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111047-E683-4904-8226-32F3F804C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Indexing – Inverted file structure</a:t>
                </a:r>
              </a:p>
              <a:p>
                <a:pPr lvl="1"/>
                <a:r>
                  <a:rPr lang="en-US" altLang="zh-CN" dirty="0"/>
                  <a:t>Dataset to index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Inverted list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Entry – Identifier + encoded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111047-E683-4904-8226-32F3F804C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1FD12CD-6135-4F1F-89EB-AE5D02AA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50" y="365126"/>
            <a:ext cx="4385250" cy="261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83041C-C9A4-4735-A764-6EE972D5B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475" y="3153569"/>
            <a:ext cx="2219325" cy="847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972075-9E72-49A0-9104-7BA960AFB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2" y="4262436"/>
            <a:ext cx="4014788" cy="22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4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DBD89-1AB4-47FD-90DF-B3D436DF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IVFADC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0D2376-7AA0-43B2-BF85-EDD2FE2EA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58854" cy="4351338"/>
              </a:xfrm>
            </p:spPr>
            <p:txBody>
              <a:bodyPr/>
              <a:lstStyle/>
              <a:p>
                <a:r>
                  <a:rPr lang="en-US" altLang="zh-CN" dirty="0"/>
                  <a:t>Non-exhaustive NN search</a:t>
                </a:r>
              </a:p>
              <a:p>
                <a:pPr lvl="1"/>
                <a:r>
                  <a:rPr lang="en-US" altLang="zh-CN" dirty="0"/>
                  <a:t>Only scan a subset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To be more accurate, scan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’s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nearest centroids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0D2376-7AA0-43B2-BF85-EDD2FE2EA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58854" cy="4351338"/>
              </a:xfrm>
              <a:blipFill>
                <a:blip r:embed="rId2"/>
                <a:stretch>
                  <a:fillRect l="-1600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DB6B784-D745-40F6-A817-9F161786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50" y="4266722"/>
            <a:ext cx="4385250" cy="191024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D1D7E25-5B4D-4339-83C5-1449B8C82DF1}"/>
              </a:ext>
            </a:extLst>
          </p:cNvPr>
          <p:cNvGrpSpPr/>
          <p:nvPr/>
        </p:nvGrpSpPr>
        <p:grpSpPr>
          <a:xfrm>
            <a:off x="7697054" y="1333500"/>
            <a:ext cx="3656746" cy="4843463"/>
            <a:chOff x="1076325" y="1333500"/>
            <a:chExt cx="5048250" cy="66865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022583D-319A-461E-AA3D-6D33F332E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325" y="1333500"/>
              <a:ext cx="5019675" cy="16764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1909C44-E4D4-499A-8F92-13DD1AC54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6325" y="3009900"/>
              <a:ext cx="5048250" cy="501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56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4DC71-9B97-4557-B705-94C85CC9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529299-1634-4F4E-8C7A-09D6173B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742F70-7996-44F8-A215-06878B464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28" y="3017838"/>
            <a:ext cx="6262744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9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F814-01C4-4C22-8827-DE0AB839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3DCCF-F24A-4490-ADD3-42152090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09BF34-C342-40B5-8F7B-12D0A8E6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948656"/>
            <a:ext cx="90582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76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CB90A-5193-4922-BA3E-B6894751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604950-AACD-49B5-BB4A-0B478AE1F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Sparse retriever – BM25 based on </a:t>
                </a:r>
                <a:r>
                  <a:rPr lang="en-US" altLang="zh-CN" dirty="0" err="1"/>
                  <a:t>ElasticSearch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Code token 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BOW representation</a:t>
                </a:r>
              </a:p>
              <a:p>
                <a:pPr lvl="1"/>
                <a:r>
                  <a:rPr lang="en-US" altLang="zh-CN" dirty="0"/>
                  <a:t>Lexical similarity score</a:t>
                </a:r>
              </a:p>
              <a:p>
                <a:r>
                  <a:rPr lang="en-US" altLang="zh-CN" dirty="0"/>
                  <a:t>Dense retriever – Contrastive pretraining</a:t>
                </a:r>
              </a:p>
              <a:p>
                <a:r>
                  <a:rPr lang="en-US" altLang="zh-CN" dirty="0"/>
                  <a:t>Hybrid retriever – Linear combination of BM25 and the dense retriever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25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604950-AACD-49B5-BB4A-0B478AE1F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226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0991D-E970-4A20-9F70-207F4C0F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 Retriever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E41C58-9B40-457A-BEA9-705FE3500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Partial code</a:t>
                </a:r>
              </a:p>
              <a:p>
                <a:r>
                  <a:rPr lang="en-US" altLang="zh-CN" dirty="0"/>
                  <a:t>Transformer encoder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Shared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𝐶𝐿𝑆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representation</a:t>
                </a:r>
              </a:p>
              <a:p>
                <a:pPr lvl="1"/>
                <a:r>
                  <a:rPr lang="en-US" altLang="zh-CN" dirty="0"/>
                  <a:t>Similarity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Contrastive loss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𝑠𝑖𝑚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E41C58-9B40-457A-BEA9-705FE3500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9C1A28F-DB1A-4C0C-A332-8855F5DD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365125"/>
            <a:ext cx="4229100" cy="34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38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47CFE-284B-4AAD-9C50-BCEDE60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 Retriever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3B46C-A518-4B04-9466-9B40AA5B0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Positive pair – Searching semantically equivalent code requires extra code compilation and execution costs</a:t>
            </a:r>
          </a:p>
          <a:p>
            <a:r>
              <a:rPr lang="en-US" altLang="zh-CN" dirty="0"/>
              <a:t>Data augmentation</a:t>
            </a:r>
          </a:p>
          <a:p>
            <a:pPr lvl="1"/>
            <a:r>
              <a:rPr lang="en-US" altLang="zh-CN" dirty="0"/>
              <a:t>Identifier renaming – Mask all IDs + </a:t>
            </a:r>
            <a:r>
              <a:rPr lang="en-US" altLang="zh-CN" dirty="0" err="1"/>
              <a:t>GraphCodeBERT</a:t>
            </a:r>
            <a:r>
              <a:rPr lang="en-US" altLang="zh-CN" dirty="0"/>
              <a:t> top-10 prediction</a:t>
            </a:r>
          </a:p>
          <a:p>
            <a:pPr lvl="1"/>
            <a:r>
              <a:rPr lang="en-US" altLang="zh-CN" dirty="0"/>
              <a:t>Dead code insertion – Predefined dead code template set</a:t>
            </a:r>
          </a:p>
          <a:p>
            <a:r>
              <a:rPr lang="en-US" altLang="zh-CN" dirty="0"/>
              <a:t>Input format – Token sequence + API sequence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68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D3D9-AE95-4216-A7B4-FF2E6A3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 Retriever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117CA-FAB7-4DEC-9FF0-CFECBE15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B1164B-71E9-49A6-B6D1-16870D85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825625"/>
            <a:ext cx="6962775" cy="47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47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9FE10-5C66-4033-A1EC-FEB455F3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A08A94-92FF-42DB-A023-77B8D4599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Fragment alignment</a:t>
                </a:r>
              </a:p>
              <a:p>
                <a:pPr lvl="1"/>
                <a:r>
                  <a:rPr lang="en-US" altLang="zh-CN" dirty="0"/>
                  <a:t>Searching result – code fragment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Next fragment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Input sequence for the generator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𝑐𝑜𝑛𝑐𝑎𝑡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CodeGPT</a:t>
                </a:r>
                <a:r>
                  <a:rPr lang="en-US" altLang="zh-CN" dirty="0"/>
                  <a:t>-adapted as the generator</a:t>
                </a:r>
              </a:p>
              <a:p>
                <a:pPr lvl="1"/>
                <a:r>
                  <a:rPr lang="en-US" altLang="zh-CN" dirty="0"/>
                  <a:t>Python</a:t>
                </a:r>
              </a:p>
              <a:p>
                <a:pPr lvl="1"/>
                <a:r>
                  <a:rPr lang="en-US" altLang="zh-CN" dirty="0"/>
                  <a:t>Java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A08A94-92FF-42DB-A023-77B8D4599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247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28DC-9BB0-40F4-9244-AC88E33A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Clone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96BD6-04C5-4CBC-8B0F-AE18CF40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Zero-shot on </a:t>
            </a:r>
            <a:r>
              <a:rPr lang="en-US" altLang="zh-CN" dirty="0" err="1"/>
              <a:t>CodeNet</a:t>
            </a:r>
            <a:r>
              <a:rPr lang="en-US" altLang="zh-CN" dirty="0"/>
              <a:t> Java / Python</a:t>
            </a:r>
          </a:p>
          <a:p>
            <a:endParaRPr lang="en-US" altLang="zh-CN" dirty="0"/>
          </a:p>
          <a:p>
            <a:r>
              <a:rPr lang="en-US" altLang="zh-CN" dirty="0"/>
              <a:t>BM25 performs well</a:t>
            </a:r>
          </a:p>
          <a:p>
            <a:pPr lvl="1"/>
            <a:r>
              <a:rPr lang="en-US" altLang="zh-CN" dirty="0"/>
              <a:t>Semantically related codes are likely to be lexically similar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D61AB-3FD5-4A4C-A86B-2C6D74A9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4643761"/>
            <a:ext cx="5915025" cy="15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1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6CB8F-4371-430E-BD9D-9075066D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KD-Tree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B26FC-C391-49BA-B1BA-09025011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367FD-26AD-49AE-AF1C-6551CFF8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3010694"/>
            <a:ext cx="46291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7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C7620-AC6A-4080-9B3B-2AB08D26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Completion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AE8C9-9EF5-4FD5-84BB-B92F3DF0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3FD78B-8D31-41BE-B426-26D598D9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59183" cy="19234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4C365F-15FC-4141-980C-1D9EDF27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561" y="4408851"/>
            <a:ext cx="3410459" cy="17681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A47F41-5DBC-4688-8821-CD5C72A1A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747" y="1889680"/>
            <a:ext cx="3395663" cy="1339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BEF4FF-B3A8-4A57-9EE5-B14DC43C4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747" y="4076939"/>
            <a:ext cx="3394053" cy="21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5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C7620-AC6A-4080-9B3B-2AB08D26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Completion Results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AE8C9-9EF5-4FD5-84BB-B92F3DF0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413BA5-B708-4635-840C-D7C229DC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211" y="315912"/>
            <a:ext cx="5361138" cy="61769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02DD40-9A86-4EA5-B725-634D0B55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6480"/>
            <a:ext cx="5359390" cy="37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00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1616E-440E-416B-AD97-7DFF3B9F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0751E-EA63-4B83-8E2F-B0BD608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4C2E42C2-48F4-4E21-9F21-41DA822D60D9}"/>
              </a:ext>
            </a:extLst>
          </p:cNvPr>
          <p:cNvSpPr/>
          <p:nvPr/>
        </p:nvSpPr>
        <p:spPr>
          <a:xfrm>
            <a:off x="5062537" y="2967831"/>
            <a:ext cx="2066925" cy="2066925"/>
          </a:xfrm>
          <a:prstGeom prst="smileyFac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8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6CB8F-4371-430E-BD9D-9075066D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KD-Tree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3B26FC-C391-49BA-B1BA-090250118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Construction – Partitioning along axes</a:t>
                </a:r>
              </a:p>
              <a:p>
                <a:r>
                  <a:rPr lang="en-US" altLang="zh-CN" dirty="0"/>
                  <a:t>Searching – </a:t>
                </a:r>
                <a:r>
                  <a:rPr lang="en-US" altLang="zh-CN" dirty="0" err="1"/>
                  <a:t>Eg.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2.1,3.1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7,2</m:t>
                        </m:r>
                      </m:e>
                    </m:d>
                  </m:oMath>
                </a14:m>
                <a:r>
                  <a:rPr lang="en-US" altLang="zh-CN" dirty="0"/>
                  <a:t>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7−2.1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2−3.1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≈6.3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b="0" dirty="0"/>
                  <a:t>X-axis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2.1&lt;7</m:t>
                    </m:r>
                  </m:oMath>
                </a14:m>
                <a:r>
                  <a:rPr lang="en-US" altLang="zh-CN" dirty="0"/>
                  <a:t>, go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(5,4)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</m:oMath>
                </a14:m>
                <a:r>
                  <a:rPr lang="en-US" altLang="zh-CN" dirty="0"/>
                  <a:t>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−2.1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−3.1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3.0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Y-axis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3.1&lt;4</m:t>
                    </m:r>
                  </m:oMath>
                </a14:m>
                <a:r>
                  <a:rPr lang="en-US" altLang="zh-CN" dirty="0"/>
                  <a:t>, go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/>
                      <m:t> –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2−2.1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3−3.1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≈0.1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Backtracking – go back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/>
                  <a:t>Y-</a:t>
                </a:r>
                <a:r>
                  <a:rPr lang="en-US" altLang="zh-CN" b="0" dirty="0" err="1"/>
                  <a:t>splition</a:t>
                </a:r>
                <a:r>
                  <a:rPr lang="en-US" altLang="zh-CN" b="0" dirty="0"/>
                  <a:t>=4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3.1−4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End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2.1,3.1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3B26FC-C391-49BA-B1BA-090250118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F756D185-195C-4AC8-8DF9-0A9B1CFE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960" y="3313524"/>
            <a:ext cx="3607840" cy="17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540A267-376C-44E3-82CB-5F5866E73C78}"/>
              </a:ext>
            </a:extLst>
          </p:cNvPr>
          <p:cNvGrpSpPr/>
          <p:nvPr/>
        </p:nvGrpSpPr>
        <p:grpSpPr>
          <a:xfrm>
            <a:off x="8804118" y="365125"/>
            <a:ext cx="2549682" cy="2536764"/>
            <a:chOff x="8804118" y="2091533"/>
            <a:chExt cx="2549682" cy="2536764"/>
          </a:xfrm>
        </p:grpSpPr>
        <p:pic>
          <p:nvPicPr>
            <p:cNvPr id="1026" name="Picture 2" descr="preview">
              <a:extLst>
                <a:ext uri="{FF2B5EF4-FFF2-40B4-BE49-F238E27FC236}">
                  <a16:creationId xmlns:a16="http://schemas.microsoft.com/office/drawing/2014/main" id="{89A8374B-945B-4C11-B178-ECE2F7EDC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4118" y="2091533"/>
              <a:ext cx="2549682" cy="2536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255839-017D-4283-9ACC-2DABD527D206}"/>
                </a:ext>
              </a:extLst>
            </p:cNvPr>
            <p:cNvSpPr txBox="1"/>
            <p:nvPr/>
          </p:nvSpPr>
          <p:spPr>
            <a:xfrm flipH="1">
              <a:off x="10132227" y="3789994"/>
              <a:ext cx="41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①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4A617D3-EDDE-4A4C-BD9F-40DABBE6EA17}"/>
                </a:ext>
              </a:extLst>
            </p:cNvPr>
            <p:cNvSpPr txBox="1"/>
            <p:nvPr/>
          </p:nvSpPr>
          <p:spPr>
            <a:xfrm flipH="1">
              <a:off x="9925746" y="3204483"/>
              <a:ext cx="41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②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B1BCE6-1AE2-4134-8F78-643FCBEAA9DB}"/>
                </a:ext>
              </a:extLst>
            </p:cNvPr>
            <p:cNvSpPr txBox="1"/>
            <p:nvPr/>
          </p:nvSpPr>
          <p:spPr>
            <a:xfrm flipH="1">
              <a:off x="10690705" y="2806404"/>
              <a:ext cx="41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②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E0307D3-48B8-436F-B29B-550258FD1FDA}"/>
                </a:ext>
              </a:extLst>
            </p:cNvPr>
            <p:cNvSpPr txBox="1"/>
            <p:nvPr/>
          </p:nvSpPr>
          <p:spPr>
            <a:xfrm flipH="1">
              <a:off x="9549880" y="3594336"/>
              <a:ext cx="41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③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AAF19E9-7A5B-4F57-B427-E1A89F43F791}"/>
                </a:ext>
              </a:extLst>
            </p:cNvPr>
            <p:cNvSpPr txBox="1"/>
            <p:nvPr/>
          </p:nvSpPr>
          <p:spPr>
            <a:xfrm flipH="1">
              <a:off x="9512785" y="2756097"/>
              <a:ext cx="41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③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9E5224-E90C-4EF7-A24D-1AA9640CEE73}"/>
                </a:ext>
              </a:extLst>
            </p:cNvPr>
            <p:cNvSpPr txBox="1"/>
            <p:nvPr/>
          </p:nvSpPr>
          <p:spPr>
            <a:xfrm flipH="1">
              <a:off x="10736231" y="3963668"/>
              <a:ext cx="41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1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E6653-0BFD-4685-973C-2C01ABD5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KD-Tree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75657-18A2-47F0-914B-37FFA72A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Curse of dimensionality – For high dimensions, KD-tree turns out to be not more efficient than the brute force exhaustive distance calculation.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7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2F7CD-8F6D-4213-969F-A1E827F6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Approximate Nearest Neighbor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89F8C-141E-4A0F-9273-EA43428D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ANN – Find the NN with high probability, instead of probability 1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Locality-Sensitive Hashing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93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979E8-D83D-4EC1-AC6D-D5CCEB01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Locality-Sensitive Hashing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9CF9F-9640-4FD6-A93A-57A94347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CD6034-4E08-455C-B6B0-366A6DF9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048669"/>
            <a:ext cx="5905500" cy="1952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B4AA5F-5EB1-40E2-9574-955B893B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4636691"/>
            <a:ext cx="4914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3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A6F9B-D73C-4B75-BB84-0569FB4A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Locality-Sensitive Hashing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15C13-27B2-4B75-A750-FA3CA2554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7490" cy="4351338"/>
          </a:xfrm>
        </p:spPr>
        <p:txBody>
          <a:bodyPr/>
          <a:lstStyle/>
          <a:p>
            <a:r>
              <a:rPr lang="en-US" altLang="zh-CN" dirty="0"/>
              <a:t>LSH – Hash similar items into the same hashing buckets with high probability</a:t>
            </a:r>
          </a:p>
          <a:p>
            <a:pPr lvl="1"/>
            <a:r>
              <a:rPr lang="en-US" altLang="zh-CN" dirty="0" err="1"/>
              <a:t>Eg.</a:t>
            </a:r>
            <a:r>
              <a:rPr lang="en-US" altLang="zh-CN" dirty="0"/>
              <a:t>, Hashing attention in Reformer</a:t>
            </a:r>
          </a:p>
          <a:p>
            <a:r>
              <a:rPr lang="en-US" altLang="zh-CN" dirty="0"/>
              <a:t>ANN searching – Compute with only items in the same LSH bucket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4274CE-F326-49AA-BD83-42D87078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90" y="2528847"/>
            <a:ext cx="6148110" cy="29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8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11563-2A6D-47E5-97A9-30FE9810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56129-46EF-42D8-843E-14D6BA0A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3124200"/>
            <a:ext cx="6086475" cy="609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E8D16C-F6B1-4EFE-9515-BBB18ED1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57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5662</TotalTime>
  <Words>950</Words>
  <Application>Microsoft Office PowerPoint</Application>
  <PresentationFormat>宽屏</PresentationFormat>
  <Paragraphs>164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Cambria Math</vt:lpstr>
      <vt:lpstr>Office 主题​​</vt:lpstr>
      <vt:lpstr>Nearest Neighbor Search</vt:lpstr>
      <vt:lpstr>Problem</vt:lpstr>
      <vt:lpstr>KD-Tree</vt:lpstr>
      <vt:lpstr>KD-Tree (2)</vt:lpstr>
      <vt:lpstr>KD-Tree (3)</vt:lpstr>
      <vt:lpstr>Approximate Nearest Neighbor Search</vt:lpstr>
      <vt:lpstr>Locality-Sensitive Hashing</vt:lpstr>
      <vt:lpstr>Locality-Sensitive Hashing (2)</vt:lpstr>
      <vt:lpstr>PowerPoint 演示文稿</vt:lpstr>
      <vt:lpstr>Vector Quantization</vt:lpstr>
      <vt:lpstr>Vector Quantization (2)</vt:lpstr>
      <vt:lpstr>Vector Quantization (3)</vt:lpstr>
      <vt:lpstr>Product Quantization</vt:lpstr>
      <vt:lpstr>Product Quantization (2)</vt:lpstr>
      <vt:lpstr>Distance by Quantization</vt:lpstr>
      <vt:lpstr>Distance by Quantization (2)</vt:lpstr>
      <vt:lpstr>Distance by Quantization (3)</vt:lpstr>
      <vt:lpstr>IVFADC</vt:lpstr>
      <vt:lpstr>IVFADC (2)</vt:lpstr>
      <vt:lpstr>IVFADC (3)</vt:lpstr>
      <vt:lpstr>IVFADC (4)</vt:lpstr>
      <vt:lpstr>PowerPoint 演示文稿</vt:lpstr>
      <vt:lpstr>ReACC</vt:lpstr>
      <vt:lpstr>Retriever</vt:lpstr>
      <vt:lpstr>Dense Retriever</vt:lpstr>
      <vt:lpstr>Dense Retriever (2)</vt:lpstr>
      <vt:lpstr>Dense Retriever (3)</vt:lpstr>
      <vt:lpstr>Generator</vt:lpstr>
      <vt:lpstr>Code Clone Results</vt:lpstr>
      <vt:lpstr>Code Completion Results</vt:lpstr>
      <vt:lpstr>Code Completion Results (2)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Search</dc:title>
  <dc:creator>DrLC</dc:creator>
  <cp:lastModifiedBy>DrLC</cp:lastModifiedBy>
  <cp:revision>36</cp:revision>
  <dcterms:created xsi:type="dcterms:W3CDTF">2022-03-25T06:45:41Z</dcterms:created>
  <dcterms:modified xsi:type="dcterms:W3CDTF">2022-03-29T05:08:08Z</dcterms:modified>
</cp:coreProperties>
</file>