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2" r:id="rId18"/>
    <p:sldId id="261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7B553-988D-4CBE-B3F2-26082DA73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3C8255-875B-4EF4-9368-2B7C571C6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34472-2DD3-408B-A4A8-E13E380D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1264-9278-479C-9873-90A8CCE3C4FA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A6A41-EE13-47EA-8511-B7920916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72DDE-8C0E-4F23-95E6-DCEBCFF1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709B-953A-4786-8F27-303496E52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9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5F777-DB52-483D-8F5E-B3A78F37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2FC72-FEDB-4529-994F-E9C6D3B95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E2D4A-CCC8-4699-AD86-64D8FC3B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1264-9278-479C-9873-90A8CCE3C4FA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1B242-8CE4-41DA-92D6-6C4C4405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7FF1E-9807-45CF-9EEE-9767B0C9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709B-953A-4786-8F27-303496E52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36FD99-DBE6-446A-A8DD-ABB69D7FF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9015A8-BF69-4311-B19C-584C1C366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49BD7-0CFA-4A2E-AFA2-37FFA6FE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1264-9278-479C-9873-90A8CCE3C4FA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24ADA-FA1F-4A44-91AF-FC77EAE4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988E3-BEC7-422D-BBAE-AB16FD23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709B-953A-4786-8F27-303496E52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68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6221D-044F-472C-BD4C-9E030AD9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6A031-FF2F-428D-853D-0EF892C7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D6191-1625-4182-AF35-BD39AB1E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1264-9278-479C-9873-90A8CCE3C4FA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80CF3-F87F-464E-8554-CED67927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63E0C-805D-4157-903B-4AEEEE69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709B-953A-4786-8F27-303496E52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37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33809-DCF7-4F19-ADF6-80FD2330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07E6F-6E6A-4992-A149-825BCD906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8CDB3-B06B-4058-B735-FF4E00DF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1264-9278-479C-9873-90A8CCE3C4FA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54E66-6EAC-487D-A001-7C880430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B8D41-1590-4439-A100-5F83FBB6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709B-953A-4786-8F27-303496E52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3DDDB-F9DF-4FF7-8733-90471639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85E30-D71F-472C-822C-66C60D63C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89C85-67A7-410A-BB16-76362C653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4D658-1EF4-4C20-A5F0-62109DAA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1264-9278-479C-9873-90A8CCE3C4FA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0EFF2D-7199-466C-9B35-81162A99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1D8423-0223-4843-A5DE-ADEB4162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709B-953A-4786-8F27-303496E52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6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F1F07-6E5B-4452-B539-C68A1E74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1C1871-9D75-46F5-A90D-830189890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AAD2DF-E307-46B0-A764-C4C96D20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F7616-31FD-4B97-BC94-553FEEC1F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3B84A5-29C4-4FBD-B0CE-6E1F0EDD9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C141AB-D2F9-4C5A-A8DF-93C66A21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1264-9278-479C-9873-90A8CCE3C4FA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E659D-7B11-48BA-94DB-08270D5E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814474-09C3-4972-AE45-98812FC1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709B-953A-4786-8F27-303496E52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4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E9543-64AC-4990-934A-9A76057F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8740FE-E4EE-4AF9-BE96-2504B568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1264-9278-479C-9873-90A8CCE3C4FA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AE700A-517A-4A30-802E-58D51C91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B3235C-7CC0-4E49-8410-ED19C754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709B-953A-4786-8F27-303496E52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7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2595CE-D0D7-4402-8EDE-3630E292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1264-9278-479C-9873-90A8CCE3C4FA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4BF0D5-B04E-47FC-B15E-923CB90D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3C9F75-557A-4B22-998C-E991543A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709B-953A-4786-8F27-303496E52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4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7B1BF-2E1B-4EF7-BC3E-ED1B2FDE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E68EF-1F1C-4750-BDA6-2E0EC1A76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82B70C-6EAB-49C0-B20E-D85AFB2C1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FA63FF-CC58-4982-90D0-279D1309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1264-9278-479C-9873-90A8CCE3C4FA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DB1761-6CD2-46B3-B0E8-902AE207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E5A45-2E88-44C8-A32D-53C06C77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709B-953A-4786-8F27-303496E52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7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88099-0465-4E1F-A8E0-B850CF3A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21BFC0-62FD-4756-912E-A79144A5E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86137C-D5E0-4702-8B35-1601D3642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359B3-A86B-44EB-83C5-B1731054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1264-9278-479C-9873-90A8CCE3C4FA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90F4F-46EF-4784-AC50-FEEF135B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8BB755-09C6-4E69-BE9B-30F796BE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709B-953A-4786-8F27-303496E52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1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F45319-5021-4AFE-B7AE-A3ECE011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A326E-ACBE-470A-BFE0-6078BDF6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2BB91-C0BE-4DF6-8695-6620477F4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1264-9278-479C-9873-90A8CCE3C4FA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BCDE2-38FD-4B0B-A076-1DCC85B2B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42956-F0E0-4890-95C8-C55BDAC2D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709B-953A-4786-8F27-303496E52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2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C6EDD-3FF9-4B09-9433-AD5E2C4C9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Adversarial Attack Detection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AC937F-2D63-41CD-8C63-FC9B40E24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Huangzhao</a:t>
            </a:r>
            <a:r>
              <a:rPr lang="en-US" altLang="zh-CN" dirty="0"/>
              <a:t> Zhang</a:t>
            </a:r>
          </a:p>
          <a:p>
            <a:r>
              <a:rPr lang="en-US" altLang="zh-CN" dirty="0"/>
              <a:t>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90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A94A0-B6B8-43D9-8699-6A1976AA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9AAE68-2557-4CA2-B5C3-9A842DE1E3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62700" cy="4351338"/>
              </a:xfrm>
            </p:spPr>
            <p:txBody>
              <a:bodyPr/>
              <a:lstStyle/>
              <a:p>
                <a:r>
                  <a:rPr lang="en-US" altLang="zh-CN" dirty="0"/>
                  <a:t>Embedding estimator</a:t>
                </a:r>
              </a:p>
              <a:p>
                <a:pPr lvl="1"/>
                <a:r>
                  <a:rPr lang="en-US" altLang="zh-CN" dirty="0"/>
                  <a:t>Assumption – Replacing the perturbed word with a synonymous word is sufficient for the downstream models to make the correct prediction</a:t>
                </a:r>
              </a:p>
              <a:p>
                <a:pPr lvl="1"/>
                <a:endParaRPr lang="en-US" altLang="zh-CN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– the dimension size which is consistent with the embedding corpus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9AAE68-2557-4CA2-B5C3-9A842DE1E3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62700" cy="4351338"/>
              </a:xfrm>
              <a:blipFill>
                <a:blip r:embed="rId2"/>
                <a:stretch>
                  <a:fillRect l="-1726" t="-2521" r="-2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BF99837-5E1D-4CB2-9931-BFB8A2786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2482056"/>
            <a:ext cx="41529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5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92C12-9AF8-456E-BD3C-5CFC6501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12B230-CE23-419F-87B4-93F50A1877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Token recovery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-NN search – Estimated embedding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Recovered token</a:t>
                </a:r>
              </a:p>
              <a:p>
                <a:pPr lvl="1"/>
                <a:r>
                  <a:rPr lang="en-US" altLang="zh-CN" dirty="0"/>
                  <a:t>Hierarchical navigable small world graphs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12B230-CE23-419F-87B4-93F50A187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C7EDF96-3EF8-42E7-9CD8-C99647CA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3395663"/>
            <a:ext cx="41338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1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4BAF3-0990-4D45-82F7-7063FF61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 (4)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C7D85F-0FFF-49A8-B63B-8C2D8656A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Training &amp; optimization</a:t>
                </a:r>
              </a:p>
              <a:p>
                <a:pPr lvl="1"/>
                <a:r>
                  <a:rPr lang="en-US" altLang="zh-CN" dirty="0"/>
                  <a:t>Perturbation discriminator – Random adversarial example,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𝐶𝐸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Embedding estimator 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dirty="0"/>
                  <a:t>-gram MLM,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𝑜𝑟𝑖𝑔𝑖𝑛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Hierarchical navigable SWGs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one-time construction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C7D85F-0FFF-49A8-B63B-8C2D8656A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53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C2784-14EC-40F8-860E-BBAFDBC0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F3559-5DE5-409A-808F-B8C91A23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Dataset</a:t>
            </a:r>
          </a:p>
          <a:p>
            <a:pPr lvl="1"/>
            <a:r>
              <a:rPr lang="en-US" altLang="zh-CN" dirty="0"/>
              <a:t>SST-2 &amp; IMDb</a:t>
            </a:r>
          </a:p>
          <a:p>
            <a:r>
              <a:rPr lang="en-US" altLang="zh-CN" dirty="0"/>
              <a:t>Attack</a:t>
            </a:r>
          </a:p>
          <a:p>
            <a:pPr lvl="1"/>
            <a:r>
              <a:rPr lang="en-US" altLang="zh-CN" dirty="0"/>
              <a:t>Character-level – Insertion, deletion, swap (adjacent)</a:t>
            </a:r>
          </a:p>
          <a:p>
            <a:pPr lvl="1"/>
            <a:r>
              <a:rPr lang="en-US" altLang="zh-CN" dirty="0"/>
              <a:t>Word-level – random, embed</a:t>
            </a:r>
            <a:endParaRPr lang="zh-CN" altLang="en-US" dirty="0"/>
          </a:p>
          <a:p>
            <a:r>
              <a:rPr lang="en-US" altLang="zh-CN" dirty="0"/>
              <a:t>Subject model</a:t>
            </a:r>
          </a:p>
          <a:p>
            <a:pPr lvl="1"/>
            <a:r>
              <a:rPr lang="en-US" altLang="zh-CN" dirty="0"/>
              <a:t>BERT</a:t>
            </a:r>
          </a:p>
          <a:p>
            <a:r>
              <a:rPr lang="en-US" altLang="zh-CN" dirty="0"/>
              <a:t>Baseline</a:t>
            </a:r>
          </a:p>
          <a:p>
            <a:pPr lvl="1"/>
            <a:r>
              <a:rPr lang="en-US" altLang="zh-CN" dirty="0"/>
              <a:t>Adversarial data augmentation</a:t>
            </a:r>
          </a:p>
          <a:p>
            <a:pPr lvl="1"/>
            <a:r>
              <a:rPr lang="en-US" altLang="zh-CN" dirty="0"/>
              <a:t>Adversarial training</a:t>
            </a:r>
          </a:p>
          <a:p>
            <a:pPr lvl="1"/>
            <a:r>
              <a:rPr lang="en-US" altLang="zh-CN" dirty="0"/>
              <a:t>Spelling correction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151F66-15B1-4B50-8D55-1BE053D24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5" y="4271963"/>
            <a:ext cx="4086225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FD8947-A2E7-4294-B32A-4CC3DA20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1004888"/>
            <a:ext cx="40862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1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4EAFE-AB0F-4030-9160-4CDFF80E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89AF4-B2A0-4627-B129-9EF298F4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5FF2A0-C00C-48F7-A175-7EB8F4A2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972469"/>
            <a:ext cx="80200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2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508E1-30B7-4629-AD95-2B9E612C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CCEAF-01FB-4E0D-8831-9C93686A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728071-87B2-45E7-B56B-8F15A296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958181"/>
            <a:ext cx="8039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1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E7523-DA9A-4D1C-8739-9B5C94CA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7653D-3126-436A-9EF1-D512CA5E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D9CE65-7446-4E42-AA20-5A034666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144044"/>
            <a:ext cx="8515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86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2760E-1DA4-4860-85CB-967829CC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8DA33-8441-4496-A96B-31AF2A4B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097BEF-6454-46C0-B8FC-37A19519D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319337"/>
            <a:ext cx="78867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8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C701E-69F0-4C67-A9F0-72FD80B8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Frequency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EAD927-0212-45ED-A9E2-4C0D821A6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81750" cy="4351338"/>
              </a:xfrm>
            </p:spPr>
            <p:txBody>
              <a:bodyPr/>
              <a:lstStyle/>
              <a:p>
                <a:r>
                  <a:rPr lang="en-US" altLang="zh-CN" dirty="0"/>
                  <a:t>Log frequency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computed from the training set</a:t>
                </a:r>
              </a:p>
              <a:p>
                <a:r>
                  <a:rPr lang="en-US" altLang="zh-CN" dirty="0"/>
                  <a:t>Bayesian hypothesis testing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– Frequencies of replaced words differ from the frequencies of the adversarial substitutions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– There is no such difference</a:t>
                </a:r>
              </a:p>
              <a:p>
                <a:r>
                  <a:rPr lang="en-US" altLang="zh-CN" dirty="0"/>
                  <a:t>Cohen’s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effect size</a:t>
                </a:r>
              </a:p>
              <a:p>
                <a:pPr lvl="1"/>
                <a:r>
                  <a:rPr lang="en-US" altLang="zh-CN" dirty="0"/>
                  <a:t>A larger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indicates a higher magnitude of the frequency difference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EAD927-0212-45ED-A9E2-4C0D821A6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81750" cy="4351338"/>
              </a:xfrm>
              <a:blipFill>
                <a:blip r:embed="rId2"/>
                <a:stretch>
                  <a:fillRect l="-1721" t="-2521" r="-1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183BBDD-C80E-43AD-AAEB-F4E2A506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50" y="2586831"/>
            <a:ext cx="41338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87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89DDE-2AC1-4978-973C-75FBAF7E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Frequency-Guided Word Substitution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29691-A5E4-4062-BFFE-3BEA76CB7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FGWS – Frequency-based adversarial example detection</a:t>
                </a:r>
              </a:p>
              <a:p>
                <a:pPr lvl="1"/>
                <a:r>
                  <a:rPr lang="en-US" altLang="zh-CN" dirty="0"/>
                  <a:t>Frequency threshold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Substitutable subset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Replacement candidate set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consists of synonym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Word replacement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Sequence replacement – Replace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to 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Adversary threshold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Adversary detection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considered adversarial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29691-A5E4-4062-BFFE-3BEA76CB7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701A9-ACE6-4761-B6F6-ED83C703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72DCA-7918-41A0-B18B-DE4825A5F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Robust generalization bound – NeurIPs’22</a:t>
            </a:r>
          </a:p>
          <a:p>
            <a:pPr lvl="1"/>
            <a:r>
              <a:rPr lang="en-US" altLang="zh-CN" dirty="0"/>
              <a:t>The exponential curse of dimensionality is inescapable</a:t>
            </a:r>
          </a:p>
          <a:p>
            <a:r>
              <a:rPr lang="en-US" altLang="zh-CN" dirty="0"/>
              <a:t>DISP – EMNLP’19</a:t>
            </a:r>
          </a:p>
          <a:p>
            <a:pPr lvl="1"/>
            <a:r>
              <a:rPr lang="en-US" altLang="zh-CN" dirty="0"/>
              <a:t>Additional model for adversary detection and fixing</a:t>
            </a:r>
          </a:p>
          <a:p>
            <a:r>
              <a:rPr lang="en-US" altLang="zh-CN" dirty="0"/>
              <a:t>FGWS – EACL’21</a:t>
            </a:r>
          </a:p>
          <a:p>
            <a:pPr lvl="1"/>
            <a:r>
              <a:rPr lang="en-US" altLang="zh-CN" dirty="0"/>
              <a:t>Word-frequency-based adversary detection and fixing</a:t>
            </a:r>
          </a:p>
          <a:p>
            <a:r>
              <a:rPr lang="en-US" altLang="zh-CN" dirty="0"/>
              <a:t>WDR – ACL’22</a:t>
            </a:r>
          </a:p>
          <a:p>
            <a:pPr lvl="1"/>
            <a:r>
              <a:rPr lang="en-US" altLang="zh-CN" dirty="0"/>
              <a:t>Leave-one-out logits-based adversary detection and fixing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119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473E-C0A8-48AD-98CD-65393F67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5CE382-F947-412F-8AEC-A0AEC3C906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Dataset</a:t>
                </a:r>
              </a:p>
              <a:p>
                <a:pPr lvl="1"/>
                <a:r>
                  <a:rPr lang="en-US" altLang="zh-CN" dirty="0"/>
                  <a:t>SST-2 &amp; IMDb</a:t>
                </a:r>
              </a:p>
              <a:p>
                <a:r>
                  <a:rPr lang="en-US" altLang="zh-CN" dirty="0"/>
                  <a:t>Attack</a:t>
                </a:r>
              </a:p>
              <a:p>
                <a:pPr lvl="1"/>
                <a:r>
                  <a:rPr lang="en-US" altLang="zh-CN" dirty="0"/>
                  <a:t>Random, prioritized, genetic, PWWS</a:t>
                </a:r>
              </a:p>
              <a:p>
                <a:r>
                  <a:rPr lang="en-US" altLang="zh-CN" dirty="0"/>
                  <a:t>Subject model</a:t>
                </a:r>
              </a:p>
              <a:p>
                <a:pPr lvl="1"/>
                <a:r>
                  <a:rPr lang="en-US" altLang="zh-CN" dirty="0" err="1"/>
                  <a:t>RoBERTa</a:t>
                </a:r>
                <a:r>
                  <a:rPr lang="en-US" altLang="zh-CN" dirty="0"/>
                  <a:t>, LSTM, CNN</a:t>
                </a:r>
              </a:p>
              <a:p>
                <a:r>
                  <a:rPr lang="en-US" altLang="zh-CN" dirty="0"/>
                  <a:t>Baseline</a:t>
                </a:r>
              </a:p>
              <a:p>
                <a:pPr lvl="1"/>
                <a:r>
                  <a:rPr lang="en-US" altLang="zh-CN" dirty="0"/>
                  <a:t>DISP</a:t>
                </a:r>
              </a:p>
              <a:p>
                <a:pPr lvl="1"/>
                <a:r>
                  <a:rPr lang="en-US" altLang="zh-CN" dirty="0"/>
                  <a:t>NWS – Naïve word substitution, OOV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synonym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5CE382-F947-412F-8AEC-A0AEC3C90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775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9D460-CAE0-495C-93F9-14653237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99F4-4F81-4D44-B572-49C81528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AEFFB9-9F47-42F0-BC23-C1AF5E12D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2253456"/>
            <a:ext cx="85248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5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9D460-CAE0-495C-93F9-14653237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99F4-4F81-4D44-B572-49C81528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D0891B-BEE0-40D1-BAFE-A1EF6CBD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825625"/>
            <a:ext cx="4152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6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3B75C-BFCC-4C56-8402-AA2D4840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B97AC-81FE-4123-B43F-F8114FF2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C9A3A9-8286-44E4-AB2B-1CCD4C1EB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8382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2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728C-EF09-4E3B-9AA6-030714D9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Word-Level Differential Reaction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0F173-0712-4076-B9A3-F9BA5757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model’s reaction to original and adversarial samples is going to differ even if the inputs are similar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BD7A5F-3BFF-4AD5-A4C0-AFB05769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3057572"/>
            <a:ext cx="83343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8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3F9CD-3239-48F9-A38E-564F7E93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WDR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06D43D-4999-46B3-919C-23E05288A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Leave-one-out prediction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𝑊𝐷𝑅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\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Removing adversary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prediction flipping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𝑊𝐷𝑅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Removing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prediction unchanged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𝑊𝐷𝑅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06D43D-4999-46B3-919C-23E05288A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35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3F9CD-3239-48F9-A38E-564F7E93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WDR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6D43D-4999-46B3-919C-23E05288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138BD3-E722-49FF-A17C-5489081F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2034381"/>
            <a:ext cx="8524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54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86714-5BA3-48E7-B0A1-8A4D71B3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WDR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14B5EF-E3E2-49ED-9C32-B64469208F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Model-agnostic detector</a:t>
                </a:r>
              </a:p>
              <a:p>
                <a:pPr lvl="1"/>
                <a:r>
                  <a:rPr lang="en-US" altLang="zh-CN" dirty="0"/>
                  <a:t>Take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𝑊𝐷𝑅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as input</a:t>
                </a:r>
              </a:p>
              <a:p>
                <a:pPr lvl="1"/>
                <a:r>
                  <a:rPr lang="en-US" altLang="zh-CN" dirty="0"/>
                  <a:t>Binary prediction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𝐴𝐷𝑉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𝑂𝑅𝐼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Pipeline</a:t>
                </a:r>
              </a:p>
              <a:p>
                <a:pPr lvl="1"/>
                <a:r>
                  <a:rPr lang="en-US" altLang="zh-CN" dirty="0"/>
                  <a:t>S1 – Generation of adversarial examples</a:t>
                </a:r>
              </a:p>
              <a:p>
                <a:pPr lvl="1"/>
                <a:r>
                  <a:rPr lang="en-US" altLang="zh-CN" dirty="0"/>
                  <a:t>S2 – WDR computation</a:t>
                </a:r>
              </a:p>
              <a:p>
                <a:pPr lvl="1"/>
                <a:r>
                  <a:rPr lang="en-US" altLang="zh-CN" dirty="0"/>
                  <a:t>S3 – Detector training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14B5EF-E3E2-49ED-9C32-B64469208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131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59264-1E32-435E-84F0-27C170EB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A4911-5F0B-41C9-96A3-F355AC41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</a:p>
          <a:p>
            <a:pPr lvl="1"/>
            <a:r>
              <a:rPr lang="en-US" altLang="zh-CN" dirty="0"/>
              <a:t>Binary sentimental analysis – IMDb, RTMR, &amp; YELP</a:t>
            </a:r>
          </a:p>
          <a:p>
            <a:pPr lvl="1"/>
            <a:r>
              <a:rPr lang="en-US" altLang="zh-CN" dirty="0"/>
              <a:t>Topic classification – AG News</a:t>
            </a:r>
            <a:endParaRPr lang="zh-CN" altLang="en-US" dirty="0"/>
          </a:p>
          <a:p>
            <a:r>
              <a:rPr lang="en-US" altLang="zh-CN" dirty="0"/>
              <a:t>Subject model</a:t>
            </a:r>
          </a:p>
          <a:p>
            <a:pPr lvl="1"/>
            <a:r>
              <a:rPr lang="en-US" altLang="zh-CN" dirty="0" err="1"/>
              <a:t>DistilBERT</a:t>
            </a:r>
            <a:r>
              <a:rPr lang="en-US" altLang="zh-CN" dirty="0"/>
              <a:t> (mainly), CNN, LSTM, &amp; BERT</a:t>
            </a:r>
          </a:p>
          <a:p>
            <a:r>
              <a:rPr lang="en-US" altLang="zh-CN" dirty="0"/>
              <a:t>Attack algorithm</a:t>
            </a:r>
          </a:p>
          <a:p>
            <a:pPr lvl="1"/>
            <a:r>
              <a:rPr lang="en-US" altLang="zh-CN" dirty="0"/>
              <a:t>PWWS, Improved GA (IGA), </a:t>
            </a:r>
            <a:r>
              <a:rPr lang="en-US" altLang="zh-CN" dirty="0" err="1"/>
              <a:t>TextFooler</a:t>
            </a:r>
            <a:r>
              <a:rPr lang="en-US" altLang="zh-CN" dirty="0"/>
              <a:t>, &amp; BERT-based adversarial example (BAE)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4283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EED96-D244-437C-A39F-0668A31C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93FE8-FACC-4335-8C6F-40CD4CFC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7055DA-65EF-4565-878E-10807992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87" y="2391569"/>
            <a:ext cx="41624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5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3FFD0-CD3B-4D76-81F8-A6FC8106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97FECD-69B1-4859-929D-D3CD4CDC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107" y="2621897"/>
            <a:ext cx="7247785" cy="16142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1AE9BC-251C-4B24-9837-46D015A0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704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EED96-D244-437C-A39F-0668A31C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93FE8-FACC-4335-8C6F-40CD4CFC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7A477D-4B21-4C37-8415-2DD8DC06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690688"/>
            <a:ext cx="84867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91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EED96-D244-437C-A39F-0668A31C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93FE8-FACC-4335-8C6F-40CD4CFC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95119B-B294-4245-8D64-3E825EEBE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66687"/>
            <a:ext cx="85439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B0A3D-BA53-437D-9B8E-1C821135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Separated Data &amp; Robust Classifier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64289E-08DE-4955-8B98-F6287D7EC3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Supposing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we say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-separated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norm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≤+∞</m:t>
                    </m:r>
                  </m:oMath>
                </a14:m>
                <a:r>
                  <a:rPr lang="en-US" altLang="zh-CN" dirty="0"/>
                  <a:t>) if</a:t>
                </a:r>
              </a:p>
              <a:p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800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This assumption is necessary to ensure the existence of a robust classifier</a:t>
                </a:r>
              </a:p>
              <a:p>
                <a:r>
                  <a:rPr lang="en-US" altLang="zh-CN" dirty="0"/>
                  <a:t>Without this separated condition, it is clear that there is no robust classifier even if a non-robust classifier always exists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64289E-08DE-4955-8B98-F6287D7EC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51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18E9D-48C0-49CC-82EC-617A97D2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4E7B02-DB2E-4DBD-8D63-2782FD32C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r>
                  <a:rPr lang="en-US" altLang="zh-CN" dirty="0"/>
                  <a:t>Focusing on binary classification problems with separated data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, the conclusions are:</a:t>
                </a:r>
              </a:p>
              <a:p>
                <a:pPr lvl="1"/>
                <a:r>
                  <a:rPr lang="en-US" altLang="zh-CN" dirty="0"/>
                  <a:t>An over-parameterized </a:t>
                </a:r>
                <a:r>
                  <a:rPr lang="en-US" altLang="zh-CN" dirty="0" err="1"/>
                  <a:t>ReLU</a:t>
                </a:r>
                <a:r>
                  <a:rPr lang="en-US" altLang="zh-CN" dirty="0"/>
                  <a:t> network with reasonable size can achieve 100% robust training accuracy</a:t>
                </a:r>
              </a:p>
              <a:p>
                <a:pPr lvl="1"/>
                <a:r>
                  <a:rPr lang="en-US" altLang="zh-CN" dirty="0"/>
                  <a:t>In contrast with the robust training error, mere separability of data does not imply that low robust test error can be attained by neural networks, unless their size is exponential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To achieve low robust test error, 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lower bound on the network size is inevitable</a:t>
                </a:r>
              </a:p>
              <a:p>
                <a:pPr lvl="1"/>
                <a:r>
                  <a:rPr lang="en-US" altLang="zh-CN" b="1" dirty="0"/>
                  <a:t>The curse of dimensionality is inescapable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4E7B02-DB2E-4DBD-8D63-2782FD32C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 b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4909830-6457-4CB2-B586-BD2F54C7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02" y="250586"/>
            <a:ext cx="7224100" cy="19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3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1EB9-ACD8-4E3A-89F3-C97C83DF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9E07-A973-46CD-A806-D6990C82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93D3C3-881A-4BBD-98EC-7E7B8CFC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390775"/>
            <a:ext cx="59626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8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08E18-CBD0-44B9-9A9C-6D98DE6D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Statement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ABD19E-5359-45AA-A0BF-325C4F3D3C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Adversarial defense</a:t>
                </a:r>
              </a:p>
              <a:p>
                <a:pPr lvl="1"/>
                <a:r>
                  <a:rPr lang="en-US" altLang="zh-CN" dirty="0"/>
                  <a:t>The NLP classification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takes text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tokens as input, and produces the prediction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Attacker – The malicious attacker can add a few inconspicuous perturbations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to generate an adversarial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so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Perturbation – Insertion or deletion of a character in a token, or replacement of a token with its synonym</a:t>
                </a:r>
              </a:p>
              <a:p>
                <a:pPr lvl="1"/>
                <a:r>
                  <a:rPr lang="en-US" altLang="zh-CN" dirty="0"/>
                  <a:t>Defense – Preserve the model performance by recovering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ABD19E-5359-45AA-A0BF-325C4F3D3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15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6D1B7-46AD-44B1-BF74-062A84E6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DIScriminate</a:t>
            </a:r>
            <a:r>
              <a:rPr lang="en-US" altLang="zh-CN" dirty="0"/>
              <a:t> Perturbation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9AD86-3E58-46AD-94DD-F6C56F13A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DISP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89360E-E8FB-4EA8-808D-FBFF23AA5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867694"/>
            <a:ext cx="68199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4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C79CE-DE6A-461D-A064-C9C3FDE3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9235FB-7C1D-404F-8C93-B32596912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10325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Perturbation discriminator – Classify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) is perturbed</a:t>
                </a:r>
              </a:p>
              <a:p>
                <a:pPr lvl="1"/>
                <a:r>
                  <a:rPr lang="en-US" altLang="zh-CN" dirty="0"/>
                  <a:t>Contextualized LM – BERT generates representation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altLang="zh-CN" dirty="0"/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Binary logistic classifier – Predict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perturbed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</m:sSub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Potential perturbation set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is the set of tokens with positive prediction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9235FB-7C1D-404F-8C93-B32596912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10325" cy="4351338"/>
              </a:xfrm>
              <a:blipFill>
                <a:blip r:embed="rId2"/>
                <a:stretch>
                  <a:fillRect l="-1713" t="-2521" r="-1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BF7807C-A1A5-49EE-9554-3A30868C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2515394"/>
            <a:ext cx="41052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834</Words>
  <Application>Microsoft Office PowerPoint</Application>
  <PresentationFormat>宽屏</PresentationFormat>
  <Paragraphs>132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Cambria Math</vt:lpstr>
      <vt:lpstr>Office 主题​​</vt:lpstr>
      <vt:lpstr>Adversarial Attack Detection</vt:lpstr>
      <vt:lpstr>Overview</vt:lpstr>
      <vt:lpstr>PowerPoint 演示文稿</vt:lpstr>
      <vt:lpstr>Separated Data &amp; Robust Classifier</vt:lpstr>
      <vt:lpstr>Conclusion</vt:lpstr>
      <vt:lpstr>PowerPoint 演示文稿</vt:lpstr>
      <vt:lpstr>Problem Statement</vt:lpstr>
      <vt:lpstr>DIScriminate Perturbation</vt:lpstr>
      <vt:lpstr>DISP</vt:lpstr>
      <vt:lpstr>DISP (2)</vt:lpstr>
      <vt:lpstr>DISP (3)</vt:lpstr>
      <vt:lpstr>DISP (4)</vt:lpstr>
      <vt:lpstr>Experimental Setup</vt:lpstr>
      <vt:lpstr>Experimental Result</vt:lpstr>
      <vt:lpstr>Experimental Result (2)</vt:lpstr>
      <vt:lpstr>Experimental Result (3)</vt:lpstr>
      <vt:lpstr>PowerPoint 演示文稿</vt:lpstr>
      <vt:lpstr>Word Frequency</vt:lpstr>
      <vt:lpstr>Frequency-Guided Word Substitution</vt:lpstr>
      <vt:lpstr>Experimental Setup</vt:lpstr>
      <vt:lpstr>Experimental Result</vt:lpstr>
      <vt:lpstr>Experimental Result (2)</vt:lpstr>
      <vt:lpstr>PowerPoint 演示文稿</vt:lpstr>
      <vt:lpstr>Word-Level Differential Reaction</vt:lpstr>
      <vt:lpstr>WDR</vt:lpstr>
      <vt:lpstr>WDR (2)</vt:lpstr>
      <vt:lpstr>WDR (3)</vt:lpstr>
      <vt:lpstr>Experimental Setup</vt:lpstr>
      <vt:lpstr>Experimental Result</vt:lpstr>
      <vt:lpstr>Experimental Result (2)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Attack Detection</dc:title>
  <dc:creator>DrLC</dc:creator>
  <cp:lastModifiedBy>DrLC</cp:lastModifiedBy>
  <cp:revision>25</cp:revision>
  <dcterms:created xsi:type="dcterms:W3CDTF">2022-10-18T06:39:21Z</dcterms:created>
  <dcterms:modified xsi:type="dcterms:W3CDTF">2022-10-19T08:33:46Z</dcterms:modified>
</cp:coreProperties>
</file>