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89" r:id="rId5"/>
    <p:sldId id="259" r:id="rId6"/>
    <p:sldId id="260" r:id="rId7"/>
    <p:sldId id="261" r:id="rId8"/>
    <p:sldId id="262" r:id="rId9"/>
    <p:sldId id="263" r:id="rId10"/>
    <p:sldId id="266" r:id="rId11"/>
    <p:sldId id="265" r:id="rId12"/>
    <p:sldId id="264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32816-76BF-4FBC-A762-2DEA8B9A5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6810A6-2290-4FFF-801F-5D209E25F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895B11-8065-4B63-B6E7-F7E349CF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B1A5B-2038-40E4-A573-BB5A594E7145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16766F-E909-4523-85FB-4AA946B18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91A03B-CEF0-43B2-9010-43BC0328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EF86-E773-49FC-8AEC-080FDEA72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889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0BE51-765D-43A0-8D5E-B40E802CA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76CE70-CB6B-4086-8F80-4B9CD0DBC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96AAB8-A687-4840-91DA-009788D6B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B1A5B-2038-40E4-A573-BB5A594E7145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8B0E4E-945A-42F3-BD27-07969788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9D10A8-2B56-40C5-9F27-FDF7155E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EF86-E773-49FC-8AEC-080FDEA72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39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A1846D-0263-4652-B805-03EF8A04D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009174-DAAC-439A-BAD0-6B712882D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C8697B-75CE-435C-9802-65FBB978C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B1A5B-2038-40E4-A573-BB5A594E7145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423E01-3FC9-4A43-AD1C-7CA5256E6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A0B148-9620-499A-B64D-D6FAB617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EF86-E773-49FC-8AEC-080FDEA72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55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2028B-C506-4EB5-98A8-4F8910064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20D46A-6457-4183-A8F0-912BA8D99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927E25-BDAE-4222-A7C5-A72A982E9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B1A5B-2038-40E4-A573-BB5A594E7145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BB9F23-CF5F-46B1-85B7-CBE3EA495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DE3B43-2942-46ED-99F5-AC26BF86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EF86-E773-49FC-8AEC-080FDEA72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54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1C8AC-40D5-405A-8706-F514CD887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99CE9E-2D92-4567-9BD0-DE208FA5D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14847D-046A-477F-8209-5D55D0F6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B1A5B-2038-40E4-A573-BB5A594E7145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EDA6FF-BB5C-45D9-9BC2-D0E4F5D78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2723B4-4AD1-4A1F-A4FB-73FC840D1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EF86-E773-49FC-8AEC-080FDEA72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07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FDCE0-4738-4B0D-ADB1-35B17E037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F8F0F4-3C81-48C1-BE5B-569588A86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4F9D51-3AE5-4FF5-BB00-197812752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4E9817-05C4-4ABF-BBAC-78F625EC6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B1A5B-2038-40E4-A573-BB5A594E7145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95A4CD-87BC-4941-947A-9E662FB13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1FA7A6-6807-4B03-BD9B-690287608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EF86-E773-49FC-8AEC-080FDEA72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00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D78D07-C9DD-4AEC-BF70-A3993C919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170238-5D21-4A92-B19E-E57B36420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9D2226-5026-4553-8B5F-763A9279F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70885B-1C6D-4E8C-8235-1CB9A7AB3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A894E0-6A79-462E-9794-08BA1699B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E5A81A-DC64-4D20-A5B4-6E25588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B1A5B-2038-40E4-A573-BB5A594E7145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D00743-65F3-4341-8E9A-0B3C4D25E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A9B6C0-B8D0-43B0-9D31-B22626523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EF86-E773-49FC-8AEC-080FDEA72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433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BD46D-A7CB-4EAF-A9BC-9A2F99B3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8375F3-34AC-493E-AE97-0AA2ADB3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B1A5B-2038-40E4-A573-BB5A594E7145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BF6E99-B096-4CAD-97CF-F476CC78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231D99-6373-4262-BB11-A1B202048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EF86-E773-49FC-8AEC-080FDEA72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30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D46A41-70E8-4044-9182-CA5250D2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B1A5B-2038-40E4-A573-BB5A594E7145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EB88FB-B868-47A3-A8EF-300DCF0D9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9D73CA-D790-49EE-A345-D7A69C073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EF86-E773-49FC-8AEC-080FDEA72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23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FFEA8-466D-4EDD-8547-760371D9B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49773-D6AA-40DB-855D-BF161EAA6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BEF369-9ACC-41F4-986D-5435440E4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CC5C34-8AFB-4EE1-B448-C074D3466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B1A5B-2038-40E4-A573-BB5A594E7145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42F18D-114A-4AEB-A6AF-DF207A719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D04AAA-D2AE-45EC-9BD1-DB61569A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EF86-E773-49FC-8AEC-080FDEA72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89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FB22B-E8A8-45C3-9FCA-529829ECA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C8E91A-1128-4761-9357-F9145B26C5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DD6428-F47C-4910-BFB2-A3435E4BD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E166BF-F38C-422D-8D63-08DF38148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B1A5B-2038-40E4-A573-BB5A594E7145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FE6C5A-AD19-4DFA-B121-60306E26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B31794-8934-4EAB-9B8D-24AD7086A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EF86-E773-49FC-8AEC-080FDEA72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73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AE2424-12EF-4978-8CE3-D6A914C0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133E58-D2F9-4F32-884B-7BFA105E3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D15FF2-5396-41C7-A008-A789F3340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B1A5B-2038-40E4-A573-BB5A594E7145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E52F93-B447-473E-96A2-80FD152A7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909E10-A0EF-43EA-81FB-C87DCC64D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1EF86-E773-49FC-8AEC-080FDEA729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05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65BE8-57BE-4F62-A630-DC2430D252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Diffusion Models for Adversarial Purification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85B719-F2F4-4444-AE3F-B51DACD625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Huangzhao</a:t>
            </a:r>
            <a:r>
              <a:rPr lang="en-US" altLang="zh-CN" dirty="0"/>
              <a:t> Zhang</a:t>
            </a:r>
          </a:p>
          <a:p>
            <a:r>
              <a:rPr lang="en-US" altLang="zh-CN" dirty="0"/>
              <a:t>zhang_hz@pku.edu.cn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0097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70119-38EF-4B00-BA76-B42F1FB62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Forward Diffusion Process (3)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629D81-526F-4F69-BEFE-B2B79ADABF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Forward diffusion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ra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Therefore, for any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rad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∏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rad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nary>
                                <m:naryPr>
                                  <m:chr m:val="∏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Usually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⋯&gt;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629D81-526F-4F69-BEFE-B2B79ADABF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921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1AC17-94C7-4C0C-B7F8-8AA1CDC6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Reverse Diffusion Process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77600D-06D2-4CD5-9F2A-FD8760A431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Reverse diffusion – Sample from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to recreate the true sample from the Gaussian noise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Gaussian input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Gaussian assumption –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 is small enough,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will be Gaussian</a:t>
                </a:r>
              </a:p>
              <a:p>
                <a:pPr lvl="1"/>
                <a:r>
                  <a:rPr lang="en-US" altLang="zh-CN" dirty="0"/>
                  <a:t>Model estimation –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is hard to estimation, therefore we train a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zh-CN" dirty="0"/>
                  <a:t> to approximate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to run the reverse process</a:t>
                </a:r>
              </a:p>
              <a:p>
                <a:pPr lvl="1"/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0: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77600D-06D2-4CD5-9F2A-FD8760A431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825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0D78E-985A-4758-B74B-DDCA28940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Reverse Diffusion Process (2)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875B60-B92D-4DFD-8071-BEA23E8B97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CN" dirty="0"/>
                  <a:t>Tractable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when conditioned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̃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ad>
                                                <m:radPr>
                                                  <m:degHide m:val="on"/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radPr>
                                                <m:deg/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rad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ad>
                                                <m:radPr>
                                                  <m:degHide m:val="on"/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radPr>
                                                <m:deg/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acc>
                                                        <m:accPr>
                                                          <m:chr m:val="̅"/>
                                                          <m:ctrlPr>
                                                            <a:rPr lang="en-US" altLang="zh-CN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r>
                                                            <a:rPr lang="en-US" altLang="zh-CN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𝛼</m:t>
                                                          </m:r>
                                                        </m:e>
                                                      </m:acc>
                                                    </m:e>
                                                    <m:sub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rad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ad>
                                                <m:radPr>
                                                  <m:degHide m:val="on"/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radPr>
                                                <m:deg/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acc>
                                                        <m:accPr>
                                                          <m:chr m:val="̅"/>
                                                          <m:ctrlPr>
                                                            <a:rPr lang="en-US" altLang="zh-CN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r>
                                                            <a:rPr lang="en-US" altLang="zh-CN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𝛼</m:t>
                                                          </m:r>
                                                        </m:e>
                                                      </m:acc>
                                                    </m:e>
                                                    <m:sub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rad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rad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altLang="zh-CN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altLang="zh-CN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</m:e>
                                      </m:rad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ad>
                                                <m:radPr>
                                                  <m:degHide m:val="on"/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radPr>
                                                <m:deg/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acc>
                                                        <m:accPr>
                                                          <m:chr m:val="̅"/>
                                                          <m:ctrlPr>
                                                            <a:rPr lang="en-US" altLang="zh-CN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r>
                                                            <a:rPr lang="en-US" altLang="zh-CN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𝛼</m:t>
                                                          </m:r>
                                                        </m:e>
                                                      </m:acc>
                                                    </m:e>
                                                    <m:sub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rad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zh-CN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zh-CN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zh-CN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e>
                                          </m:rad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zh-CN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̅"/>
                                                      <m:ctrlPr>
                                                        <a:rPr lang="en-US" altLang="zh-CN" b="0" i="1" smtClean="0">
                                                          <a:solidFill>
                                                            <a:srgbClr val="0070C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altLang="zh-CN" b="0" i="1" smtClean="0">
                                                          <a:solidFill>
                                                            <a:srgbClr val="0070C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𝛼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zh-CN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zh-CN" b="0" i="1" smtClean="0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875B60-B92D-4DFD-8071-BEA23E8B97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0ED0726-787F-4B4C-AE5B-FFE7328E5A57}"/>
                  </a:ext>
                </a:extLst>
              </p:cNvPr>
              <p:cNvSpPr/>
              <p:nvPr/>
            </p:nvSpPr>
            <p:spPr>
              <a:xfrm>
                <a:off x="8075691" y="674989"/>
                <a:ext cx="4116309" cy="7058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rad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rad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0ED0726-787F-4B4C-AE5B-FFE7328E5A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691" y="674989"/>
                <a:ext cx="4116309" cy="705834"/>
              </a:xfrm>
              <a:prstGeom prst="rect">
                <a:avLst/>
              </a:prstGeom>
              <a:blipFill>
                <a:blip r:embed="rId3"/>
                <a:stretch>
                  <a:fillRect b="-6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598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0D78E-985A-4758-B74B-DDCA28940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Reverse Diffusion Process (3)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875B60-B92D-4DFD-8071-BEA23E8B97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200" dirty="0"/>
                  <a:t>Tractable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200" dirty="0"/>
                  <a:t> when conditioned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200" dirty="0"/>
                  <a:t> –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2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22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̃"/>
                            <m:ctrlPr>
                              <a:rPr lang="zh-CN" altLang="en-US" sz="22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200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  <m:d>
                          <m:dPr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2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zh-CN" altLang="en-US" sz="22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2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  <m:r>
                          <a:rPr lang="zh-CN" altLang="en-US" sz="22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altLang="zh-CN" sz="2200" dirty="0"/>
              </a:p>
              <a:p>
                <a:pPr lvl="1"/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m:rPr>
                          <m:aln/>
                        </m:rPr>
                        <a:rPr lang="en-US" altLang="zh-CN" sz="19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9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9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19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9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9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900" i="1" dirty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zh-CN" altLang="en-US" sz="190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19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900" i="1" dirty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zh-CN" altLang="en-US" sz="190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19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19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9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900" i="1" dirty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CN" sz="19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zh-CN" altLang="en-US" sz="19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sz="1900" i="1" dirty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zh-CN" altLang="en-US" sz="190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zh-CN" altLang="en-US" sz="1900" i="1" dirty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altLang="zh-CN" sz="19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9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900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sz="19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19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900" b="0" i="1" dirty="0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9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9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9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9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9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19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900" b="0" i="1" dirty="0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9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19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9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19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900" b="0" dirty="0"/>
              </a:p>
              <a:p>
                <a:pPr marL="457200" lvl="1" indent="0">
                  <a:buNone/>
                </a:pPr>
                <a:br>
                  <a:rPr lang="en-US" altLang="zh-CN" sz="19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altLang="zh-CN" sz="19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9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9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9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19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9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9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9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altLang="zh-CN" sz="19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zh-CN" sz="19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9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19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rad>
                            </m:num>
                            <m:den>
                              <m:sSub>
                                <m:sSubPr>
                                  <m:ctrlPr>
                                    <a:rPr lang="en-US" altLang="zh-CN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zh-CN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zh-CN" sz="19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19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9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19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9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rad>
                            </m:num>
                            <m:den>
                              <m:r>
                                <a:rPr lang="en-US" altLang="zh-CN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sz="19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9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zh-CN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1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19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9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19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9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9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900" i="1" dirty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zh-CN" altLang="en-US" sz="190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19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900" i="1" dirty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zh-CN" altLang="en-US" sz="190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19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19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9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900" i="1" dirty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CN" sz="19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zh-CN" altLang="en-US" sz="19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sz="1900" i="1" dirty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zh-CN" altLang="en-US" sz="1900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zh-CN" altLang="en-US" sz="1900" i="1" dirty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sz="19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9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zh-CN" sz="19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9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19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rad>
                            </m:num>
                            <m:den>
                              <m:sSub>
                                <m:sSubPr>
                                  <m:ctrlPr>
                                    <a:rPr lang="en-US" altLang="zh-CN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zh-CN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zh-CN" sz="19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19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9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19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9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rad>
                            </m:num>
                            <m:den>
                              <m:r>
                                <a:rPr lang="en-US" altLang="zh-CN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sz="19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9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zh-CN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altLang="zh-CN" sz="19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900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sz="19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19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900" b="0" i="1" dirty="0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9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9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900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sz="19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19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900" b="0" i="1" dirty="0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9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19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9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19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sz="19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900" b="0" i="0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1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rad>
                          <m:d>
                            <m:dPr>
                              <m:ctrlPr>
                                <a:rPr lang="en-US" altLang="zh-CN" sz="1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900" b="0" i="1" dirty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sz="19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sz="19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900" b="0" i="1" dirty="0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9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900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sz="1900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sz="19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19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900" b="0" i="1" dirty="0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9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19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9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9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9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9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1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sz="19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9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rad>
                          <m:sSub>
                            <m:sSubPr>
                              <m:ctrlPr>
                                <a:rPr lang="en-US" altLang="zh-CN" sz="19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900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19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900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sz="19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19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900" b="0" i="1" dirty="0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9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19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9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9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875B60-B92D-4DFD-8071-BEA23E8B97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15E3D46-79AE-4B11-9C98-D6A282AF0AFD}"/>
                  </a:ext>
                </a:extLst>
              </p:cNvPr>
              <p:cNvSpPr/>
              <p:nvPr/>
            </p:nvSpPr>
            <p:spPr>
              <a:xfrm>
                <a:off x="-1" y="5623157"/>
                <a:ext cx="6096001" cy="11076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altLang="zh-CN" sz="1400" i="1">
                          <a:latin typeface="Cambria Math" panose="02040503050406030204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zh-CN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zh-CN" sz="1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sz="1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altLang="zh-CN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1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zh-CN" sz="14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sz="14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sz="1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zh-CN" sz="1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  <m:sSubSup>
                                    <m:sSubSupPr>
                                      <m:ctrlPr>
                                        <a:rPr lang="en-US" altLang="zh-CN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altLang="zh-CN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CN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1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1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zh-CN" sz="1400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i="1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400" i="1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400" i="1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e>
                                          </m:rad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altLang="zh-CN" sz="1400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400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400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zh-CN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1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1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zh-CN" sz="1400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sz="1400" i="1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̅"/>
                                                      <m:ctrlPr>
                                                        <a:rPr lang="en-US" altLang="zh-CN" sz="1400" i="1">
                                                          <a:solidFill>
                                                            <a:srgbClr val="0070C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altLang="zh-CN" sz="1400" i="1">
                                                          <a:solidFill>
                                                            <a:srgbClr val="0070C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𝛼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altLang="zh-CN" sz="1400" i="1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lang="en-US" altLang="zh-CN" sz="1400" i="1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b>
                                              </m:sSub>
                                            </m:e>
                                          </m:rad>
                                        </m:num>
                                        <m:den>
                                          <m:r>
                                            <a:rPr lang="en-US" altLang="zh-CN" sz="1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1400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zh-CN" sz="1400" i="1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sz="1400" i="1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sz="1400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zh-CN" sz="1400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altLang="zh-CN" sz="1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15E3D46-79AE-4B11-9C98-D6A282AF0A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5623157"/>
                <a:ext cx="6096001" cy="11076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912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0D78E-985A-4758-B74B-DDCA28940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Reverse Diffusion Process (4)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875B60-B92D-4DFD-8071-BEA23E8B97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200" dirty="0"/>
                  <a:t>Tractable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200" dirty="0"/>
                  <a:t> when conditioned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200" dirty="0"/>
                  <a:t> – 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2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22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̃"/>
                            <m:ctrlPr>
                              <a:rPr lang="zh-CN" altLang="en-US" sz="22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200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  <m:d>
                          <m:dPr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200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zh-CN" altLang="en-US" sz="22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2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  <m:r>
                          <a:rPr lang="zh-CN" altLang="en-US" sz="22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altLang="zh-CN" sz="2200" dirty="0"/>
              </a:p>
              <a:p>
                <a:pPr lvl="1"/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zh-CN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sz="19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9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900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rad>
                      <m:r>
                        <a:rPr lang="en-US" altLang="zh-CN" sz="19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sz="19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sz="19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9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9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9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9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rad>
                          <m:r>
                            <a:rPr lang="en-US" altLang="zh-CN" sz="19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</m:oMath>
                  </m:oMathPara>
                </a14:m>
                <a:endParaRPr lang="en-US" altLang="zh-CN" sz="1900" dirty="0"/>
              </a:p>
              <a:p>
                <a:pPr marL="0" indent="0">
                  <a:buNone/>
                </a:pPr>
                <a:endParaRPr lang="en-US" altLang="zh-CN" sz="1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sz="2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200" i="1" dirty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2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 dirty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zh-CN" altLang="en-US" sz="22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rad>
                          <m:d>
                            <m:dPr>
                              <m:ctrlP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en-US" sz="2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200" i="1" dirty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sz="22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sz="2200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en-US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00" i="1" dirty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20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en-US" sz="2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200" i="1" dirty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sz="22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sz="2200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rad>
                          <m:sSub>
                            <m:sSubPr>
                              <m:ctrlP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zh-CN" altLang="en-US" sz="22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en-US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00" i="1" dirty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en-US" sz="2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200" i="1" dirty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sz="22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2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zh-CN" altLang="en-US" sz="22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en-US" sz="2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200" i="1" dirty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sz="22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rad>
                          <m:r>
                            <a:rPr lang="zh-CN" altLang="en-US" sz="2200" i="1" dirty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 dirty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zh-CN" altLang="en-US" sz="22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rad>
                          <m:d>
                            <m:dPr>
                              <m:ctrlP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en-US" sz="2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200" i="1" dirty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sz="22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sz="2200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en-US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00" i="1" dirty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2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dirty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en-US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200" i="1" dirty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2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dirty="0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zh-CN" altLang="en-US" sz="22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2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zh-CN" altLang="en-US" sz="22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zh-CN" alt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200" i="1" dirty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en-US" sz="2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200" i="1" dirty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sz="22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rad>
                          <m:r>
                            <a:rPr lang="zh-CN" altLang="en-US" sz="2200" i="1" dirty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000" i="1" dirty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 dirty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000" b="0" i="1" dirty="0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sz="20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  <m:sSub>
                            <m:sSubPr>
                              <m:ctrlP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9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875B60-B92D-4DFD-8071-BEA23E8B97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15E3D46-79AE-4B11-9C98-D6A282AF0AFD}"/>
                  </a:ext>
                </a:extLst>
              </p:cNvPr>
              <p:cNvSpPr/>
              <p:nvPr/>
            </p:nvSpPr>
            <p:spPr>
              <a:xfrm>
                <a:off x="8339091" y="365125"/>
                <a:ext cx="3852909" cy="10320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acc>
                      <m:d>
                        <m:d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altLang="zh-CN" sz="1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rad>
                          <m:d>
                            <m:d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sz="1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400" b="0" i="1" dirty="0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rad>
                          <m:sSub>
                            <m:sSubPr>
                              <m:ctrlP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15E3D46-79AE-4B11-9C98-D6A282AF0A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091" y="365125"/>
                <a:ext cx="3852909" cy="10320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C886DD8-7F5E-4167-AF1F-CA4DAB0570AE}"/>
                  </a:ext>
                </a:extLst>
              </p:cNvPr>
              <p:cNvSpPr/>
              <p:nvPr/>
            </p:nvSpPr>
            <p:spPr>
              <a:xfrm>
                <a:off x="612560" y="4556319"/>
                <a:ext cx="2725445" cy="19365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14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400" i="1" dirty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zh-CN" altLang="en-US" sz="14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rad>
                          <m:d>
                            <m:dPr>
                              <m:ctrlPr>
                                <a:rPr lang="en-US" altLang="zh-CN" sz="1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i="1" dirty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en-US" sz="1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1400" i="1" dirty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sz="14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sz="1400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en-US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400" i="1" dirty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14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CN" altLang="en-US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400" i="1" dirty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14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14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zh-CN" altLang="en-US" sz="14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C886DD8-7F5E-4167-AF1F-CA4DAB0570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60" y="4556319"/>
                <a:ext cx="2725445" cy="19365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640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0D78E-985A-4758-B74B-DDCA28940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Variational Lower Bound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875B60-B92D-4DFD-8071-BEA23E8B97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CN" dirty="0"/>
                  <a:t>Max likelihood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Variational lower bound</a:t>
                </a:r>
              </a:p>
              <a:p>
                <a:pPr marL="457200" lvl="1" indent="0">
                  <a:buNone/>
                </a:pP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1: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1: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1: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1: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f>
                                    <m:fPr>
                                      <m:type m:val="li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0: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den>
                              </m:f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1: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0: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1: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0: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0: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1: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0: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𝑉𝐿𝐵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875B60-B92D-4DFD-8071-BEA23E8B97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067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0D78E-985A-4758-B74B-DDCA28940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Variational Lower Bound (2)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875B60-B92D-4DFD-8071-BEA23E8B97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Variational lower bound – Jensen’s Inequality</a:t>
                </a:r>
              </a:p>
              <a:p>
                <a:pPr marL="457200" lvl="1" indent="0">
                  <a:buNone/>
                </a:pP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subHide m:val="on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0: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1: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subHide m:val="on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1: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0: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1: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1: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1: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</m:sSub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0: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1: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0: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1: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0: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1: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0: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𝑉𝐿𝐵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875B60-B92D-4DFD-8071-BEA23E8B97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2645E6D-71F1-434D-847D-4ECC619A72A0}"/>
                  </a:ext>
                </a:extLst>
              </p:cNvPr>
              <p:cNvSpPr txBox="1"/>
              <p:nvPr/>
            </p:nvSpPr>
            <p:spPr>
              <a:xfrm>
                <a:off x="8682361" y="4261283"/>
                <a:ext cx="22518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2645E6D-71F1-434D-847D-4ECC619A7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361" y="4261283"/>
                <a:ext cx="2251899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179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ABCAA-2109-4BB2-AA4A-225ABFF2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Variational Lower Bound (3)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2FE86C-8E17-4DE2-8618-F18AB80959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𝑉𝐿𝐵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0: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1: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0: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∏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∏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𝐾𝐿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2FE86C-8E17-4DE2-8618-F18AB80959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89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ABCAA-2109-4BB2-AA4A-225ABFF2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Variational Lower Bound (4)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D6AD4D18-4A5D-4629-BC58-ED103C7954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VLB component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𝑉𝐿𝐵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/>
                  <a:t> – Constant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/>
                  <a:t> – Model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– Modeled by a separate discrete decoder</a:t>
                </a:r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D6AD4D18-4A5D-4629-BC58-ED103C7954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54EF950-840D-4D5E-B10D-84EA134062E2}"/>
                  </a:ext>
                </a:extLst>
              </p:cNvPr>
              <p:cNvSpPr/>
              <p:nvPr/>
            </p:nvSpPr>
            <p:spPr>
              <a:xfrm>
                <a:off x="1508094" y="5204261"/>
                <a:ext cx="9175811" cy="972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𝑉𝐿𝐵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𝐾𝐿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54EF950-840D-4D5E-B10D-84EA134062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094" y="5204261"/>
                <a:ext cx="9175811" cy="972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46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21EE98E-97AB-4F26-B435-F5D00515FA5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Parameterization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21EE98E-97AB-4F26-B435-F5D00515FA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FD5C09-8F4F-4477-B3EB-6B66F9C69E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CN" dirty="0"/>
                  <a:t>Goal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</a:p>
              <a:p>
                <a:r>
                  <a:rPr lang="en-US" altLang="zh-CN" dirty="0"/>
                  <a:t>Model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Training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rad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  <m:t>1−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̅"/>
                                                      <m:ctrlPr>
                                                        <a:rPr lang="en-US" altLang="zh-CN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altLang="zh-CN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𝛼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altLang="zh-CN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e>
                                          </m:rad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zh-CN" altLang="en-US" i="1" dirty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rad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altLang="zh-CN" i="1" dirty="0">
                                                  <a:latin typeface="Cambria Math" panose="02040503050406030204" pitchFamily="18" charset="0"/>
                                                </a:rPr>
                                                <m:t>1−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̅"/>
                                                      <m:ctrlPr>
                                                        <a:rPr lang="en-US" altLang="zh-CN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altLang="zh-CN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𝛼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altLang="zh-CN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e>
                                          </m:rad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rad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rad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FD5C09-8F4F-4477-B3EB-6B66F9C69E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FB9CECF-9D16-4E64-BADF-B18A03C0AC6D}"/>
                  </a:ext>
                </a:extLst>
              </p:cNvPr>
              <p:cNvSpPr/>
              <p:nvPr/>
            </p:nvSpPr>
            <p:spPr>
              <a:xfrm>
                <a:off x="8779185" y="5405699"/>
                <a:ext cx="2756588" cy="4321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FB9CECF-9D16-4E64-BADF-B18A03C0AC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185" y="5405699"/>
                <a:ext cx="2756588" cy="4321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54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7ED93-6FD3-4508-B89A-B1EEF9D19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1F9DDF-6B47-4257-A9EF-FBB3C9726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FCCEBF-9D7D-4BB8-BF9F-B666EE0DE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2624137"/>
            <a:ext cx="97345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91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21EE98E-97AB-4F26-B435-F5D00515FA5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Parameterization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(2)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21EE98E-97AB-4F26-B435-F5D00515FA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FD5C09-8F4F-4477-B3EB-6B66F9C69E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rad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rad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Simplification – Ignore the weighting term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𝑠𝑖𝑚𝑝𝑙𝑒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rad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𝛼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rad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b="0" dirty="0"/>
              </a:p>
              <a:p>
                <a:r>
                  <a:rPr lang="en-US" altLang="zh-CN" dirty="0"/>
                  <a:t>Training &amp; Inference</a:t>
                </a:r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FD5C09-8F4F-4477-B3EB-6B66F9C69E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D71D5F9-2226-4CBE-9935-D1AFEEB8B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150" y="4544905"/>
            <a:ext cx="67246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49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01C4A-1B79-49FF-8A27-76E2080F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8D373B-D6B1-4F4D-95CD-EF0CF2A42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Done with diffusion model!</a:t>
            </a:r>
          </a:p>
          <a:p>
            <a:r>
              <a:rPr lang="en-US" altLang="zh-CN" dirty="0"/>
              <a:t>Back to adversarial purification…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1056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BB7EA-5FD9-4197-9D43-E1B050D1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Diffusion Model for Adversarial Purification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F6FFF1-968A-4830-85F9-E761B5F14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53100" cy="4351338"/>
          </a:xfrm>
        </p:spPr>
        <p:txBody>
          <a:bodyPr/>
          <a:lstStyle/>
          <a:p>
            <a:r>
              <a:rPr lang="en-US" altLang="zh-CN" dirty="0"/>
              <a:t>Adversary – Noise-like perturbation</a:t>
            </a:r>
          </a:p>
          <a:p>
            <a:r>
              <a:rPr lang="en-US" altLang="zh-CN" dirty="0"/>
              <a:t>Forward process – Add noise</a:t>
            </a:r>
          </a:p>
          <a:p>
            <a:r>
              <a:rPr lang="en-US" altLang="zh-CN" dirty="0"/>
              <a:t>Reverse process – Remove noise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F682E1-F3E2-43F4-BCF9-8BBD11F96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0" y="1920081"/>
            <a:ext cx="47625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937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B08AB-B993-469B-9F95-F7525CF1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Continuous Time Diffusion Model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787AB8-C841-4262-9E5E-A1C8333838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Forward diffusion process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Unknown data distribution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Initial value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Drift coefficient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Diffusion coefficient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Standard Wiener process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Stochastic differential equation (SDE) with positive time increments in a fixed time horizon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𝑑𝑤</m:t>
                      </m:r>
                    </m:oMath>
                  </m:oMathPara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dirty="0"/>
                  <a:t> can be properly designed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787AB8-C841-4262-9E5E-A1C8333838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7E5FB30-60EF-4315-83EC-FAFDDC0DD913}"/>
                  </a:ext>
                </a:extLst>
              </p:cNvPr>
              <p:cNvSpPr txBox="1"/>
              <p:nvPr/>
            </p:nvSpPr>
            <p:spPr>
              <a:xfrm>
                <a:off x="8371643" y="2223948"/>
                <a:ext cx="3820357" cy="1777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Cambria Math" panose="02040503050406030204" pitchFamily="18" charset="0"/>
                  </a:rPr>
                  <a:t>VP-SDE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≔−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≔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Linear time-dependent noise scale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7E5FB30-60EF-4315-83EC-FAFDDC0DD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643" y="2223948"/>
                <a:ext cx="3820357" cy="1777346"/>
              </a:xfrm>
              <a:prstGeom prst="rect">
                <a:avLst/>
              </a:prstGeom>
              <a:blipFill>
                <a:blip r:embed="rId3"/>
                <a:stretch>
                  <a:fillRect l="-1276" t="-2405" b="-20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1896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B08AB-B993-469B-9F95-F7525CF1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Continuous Time Diffusion Model (2)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787AB8-C841-4262-9E5E-A1C8333838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Reverse diffusion process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Initial value –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Reverse-time SDE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sub>
                          </m:sSub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Ideally,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dirty="0"/>
                  <a:t> has the same distribution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Parameterized NN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estimates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∇</m:t>
                                              </m:r>
                                            </m:e>
                                            <m:sub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</m:sub>
                                          </m:sSub>
                                          <m:func>
                                            <m:func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acc>
                                                    <m:accPr>
                                                      <m:chr m:val="̃"/>
                                                      <m:ctrlP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altLang="zh-CN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</m:acc>
                                                  <m:r>
                                                    <a:rPr lang="en-US" altLang="zh-CN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|</m:t>
                                                  </m:r>
                                                  <m:r>
                                                    <a:rPr lang="en-US" altLang="zh-CN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acc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CN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– Transition probability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≔</m:t>
                    </m:r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CN" dirty="0"/>
                  <a:t> through the forward SDE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787AB8-C841-4262-9E5E-A1C8333838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A561CC69-EE4A-4A18-B957-A6CEB6913172}"/>
              </a:ext>
            </a:extLst>
          </p:cNvPr>
          <p:cNvSpPr/>
          <p:nvPr/>
        </p:nvSpPr>
        <p:spPr>
          <a:xfrm>
            <a:off x="5575176" y="2778707"/>
            <a:ext cx="1580225" cy="62143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8361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545C0-E865-4A13-B2E9-040A0A6F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Diffusion Purification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93DD84-7411-45AD-95D1-E30DCF9301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Why diffusion purification works?</a:t>
                </a:r>
              </a:p>
              <a:p>
                <a:pPr lvl="1"/>
                <a:r>
                  <a:rPr lang="en-US" altLang="zh-CN" dirty="0"/>
                  <a:t>Forward SDE – Add noise to remove the local structures of data</a:t>
                </a:r>
              </a:p>
              <a:p>
                <a:pPr lvl="1"/>
                <a:r>
                  <a:rPr lang="en-US" altLang="zh-CN" dirty="0"/>
                  <a:t>Adversarial perturbation – Small local structures added to data</a:t>
                </a:r>
              </a:p>
              <a:p>
                <a:pPr lvl="1"/>
                <a:r>
                  <a:rPr lang="en-US" altLang="zh-CN" dirty="0"/>
                  <a:t>The adversarial perturbations will be “washed out” by the increasingly added noise</a:t>
                </a:r>
              </a:p>
              <a:p>
                <a:pPr lvl="1"/>
                <a:r>
                  <a:rPr lang="en-US" altLang="zh-CN" dirty="0"/>
                  <a:t>Theorem – The clean distribution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and the adversarial distribution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get closer over the forward diffusion process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 are respective distributions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dirty="0"/>
                  <a:t> 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93DD84-7411-45AD-95D1-E30DCF9301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712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E5474-5064-478E-B95B-DE254C960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Diffusion Purification (2)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DAE65E-FC0F-413E-AF56-185FF7A251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Forward SDE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ϵ</m:t>
                      </m:r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e>
                          </m:nary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Reverse SDE – SDE solver </a:t>
                </a:r>
                <a:r>
                  <a:rPr lang="en-US" altLang="zh-CN" dirty="0" err="1"/>
                  <a:t>sdeint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𝑠𝑑𝑒𝑖𝑛𝑡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𝑟𝑒𝑣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𝑟𝑒𝑣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𝑟𝑒𝑣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𝑟𝑒𝑣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≔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DAE65E-FC0F-413E-AF56-185FF7A251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524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95BB4-707D-419D-9C8D-97790807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Diffusion Purification (3)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9DEB21-3087-4A24-B143-48D32118A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092083" cy="4351338"/>
              </a:xfrm>
            </p:spPr>
            <p:txBody>
              <a:bodyPr/>
              <a:lstStyle/>
              <a:p>
                <a:r>
                  <a:rPr lang="en-US" altLang="zh-CN" dirty="0"/>
                  <a:t>Choice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en-US" altLang="zh-CN" b="0" dirty="0"/>
                  <a:t>Large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/>
                  <a:t> – Remove local adversarial perturbation</a:t>
                </a:r>
              </a:p>
              <a:p>
                <a:pPr lvl="1"/>
                <a:r>
                  <a:rPr lang="en-US" altLang="zh-CN" dirty="0"/>
                  <a:t>Not too large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/>
                  <a:t> – Otherwise the global label semantics will be removed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9DEB21-3087-4A24-B143-48D32118A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092083" cy="4351338"/>
              </a:xfrm>
              <a:blipFill>
                <a:blip r:embed="rId2"/>
                <a:stretch>
                  <a:fillRect l="-2156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DD20BC76-9AD1-4FF1-AE72-6602B2370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523875"/>
            <a:ext cx="472440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932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42123D-07CB-4A5A-9209-751F5D5E0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. Adaptive Attack to </a:t>
            </a:r>
            <a:r>
              <a:rPr lang="en-US" altLang="zh-CN" dirty="0" err="1"/>
              <a:t>DiffPure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53AA4-56E0-4F2C-B53E-99362E425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DiffPure</a:t>
            </a:r>
            <a:r>
              <a:rPr lang="en-US" altLang="zh-CN" dirty="0"/>
              <a:t> </a:t>
            </a:r>
            <a:r>
              <a:rPr lang="en-US" altLang="zh-CN" i="1" dirty="0" err="1"/>
              <a:t>v.s</a:t>
            </a:r>
            <a:r>
              <a:rPr lang="en-US" altLang="zh-CN" i="1" dirty="0"/>
              <a:t>.</a:t>
            </a:r>
            <a:r>
              <a:rPr lang="en-US" altLang="zh-CN" dirty="0"/>
              <a:t> adversarial training</a:t>
            </a:r>
          </a:p>
          <a:p>
            <a:pPr lvl="1"/>
            <a:r>
              <a:rPr lang="en-US" altLang="zh-CN" dirty="0"/>
              <a:t>Adaptive attack requires computing full gradients of the defense system</a:t>
            </a:r>
          </a:p>
          <a:p>
            <a:pPr lvl="1"/>
            <a:r>
              <a:rPr lang="en-US" altLang="zh-CN" dirty="0"/>
              <a:t>The gradient through the SDE is hard to compute</a:t>
            </a:r>
          </a:p>
          <a:p>
            <a:endParaRPr lang="en-US" altLang="zh-CN" dirty="0"/>
          </a:p>
          <a:p>
            <a:r>
              <a:rPr lang="en-US" altLang="zh-CN" dirty="0"/>
              <a:t>The gradient through an SDE can be obtained by solving another augmented SDE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7395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008C6-142D-4CE7-94D8-DB852F0B0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Result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106FF0-8F9C-4545-A086-A1088E6B3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Comparison with the SOTA adversarial training defense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59AE81-B8B5-46C9-A286-058DD28C9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98" y="2914938"/>
            <a:ext cx="3596220" cy="308039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A77A2C-05C0-40CD-B0C6-80FD43528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360" y="2914938"/>
            <a:ext cx="3625280" cy="32620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183730B-0988-4D2D-B84C-C0E7642EB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2682" y="2914938"/>
            <a:ext cx="3625280" cy="285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6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443EB-B99C-4A47-A267-6557B8A5A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Defending NN against Adversary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D31576-04B3-4D95-BD55-B7340EBBD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Adversarial training</a:t>
            </a:r>
          </a:p>
          <a:p>
            <a:pPr lvl="1"/>
            <a:r>
              <a:rPr lang="en-US" altLang="zh-CN" dirty="0"/>
              <a:t>Standard defense – Very effective</a:t>
            </a:r>
          </a:p>
          <a:p>
            <a:pPr lvl="1"/>
            <a:r>
              <a:rPr lang="en-US" altLang="zh-CN" dirty="0"/>
              <a:t>Attack dependent</a:t>
            </a:r>
          </a:p>
          <a:p>
            <a:pPr lvl="1"/>
            <a:r>
              <a:rPr lang="en-US" altLang="zh-CN" dirty="0"/>
              <a:t>High computational overhead</a:t>
            </a:r>
          </a:p>
          <a:p>
            <a:r>
              <a:rPr lang="en-US" altLang="zh-CN" dirty="0"/>
              <a:t>Adversarial purification</a:t>
            </a:r>
          </a:p>
          <a:p>
            <a:pPr lvl="1"/>
            <a:r>
              <a:rPr lang="en-US" altLang="zh-CN" dirty="0"/>
              <a:t>Adopt generative models to purify adversary before classification</a:t>
            </a:r>
          </a:p>
          <a:p>
            <a:pPr lvl="1"/>
            <a:r>
              <a:rPr lang="en-US" altLang="zh-CN" dirty="0"/>
              <a:t>Plug-n-play – Without re-training the classifier</a:t>
            </a:r>
          </a:p>
          <a:p>
            <a:pPr lvl="1"/>
            <a:r>
              <a:rPr lang="en-US" altLang="zh-CN" dirty="0"/>
              <a:t>Independent from the classifier and the attack algorithm</a:t>
            </a:r>
          </a:p>
          <a:p>
            <a:pPr lvl="1"/>
            <a:r>
              <a:rPr lang="en-US" altLang="zh-CN" dirty="0"/>
              <a:t>Rather low performance – </a:t>
            </a:r>
            <a:r>
              <a:rPr lang="en-US" altLang="zh-CN" dirty="0">
                <a:solidFill>
                  <a:srgbClr val="FF0000"/>
                </a:solidFill>
              </a:rPr>
              <a:t>mode collapse </a:t>
            </a:r>
            <a:r>
              <a:rPr lang="en-US" altLang="zh-CN" dirty="0"/>
              <a:t>(</a:t>
            </a:r>
            <a:r>
              <a:rPr lang="en-US" altLang="zh-CN" i="1" dirty="0"/>
              <a:t>e.g.</a:t>
            </a:r>
            <a:r>
              <a:rPr lang="en-US" altLang="zh-CN" dirty="0"/>
              <a:t>, GAN)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3964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5D65B-DAF7-4FB7-BB80-EF844510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Result (2)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B7978F-BC96-4491-A4A4-45E87B1B1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Defense against unseen threats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AB32AB-8796-458D-BE50-0F5C3CD16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509" y="3429000"/>
            <a:ext cx="8058982" cy="210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08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E9361-C6E3-4850-B52E-979BE6357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Result (3)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DB1F38-81E2-4C31-AC21-C5292D2E7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Comparison with other purification methods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E1197F-D2BF-45E0-A311-463DA57FC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180" y="3429000"/>
            <a:ext cx="8547639" cy="249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398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0FEB9-8B99-4DFA-972D-DB430C336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Thoughts about Purification...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0CBE6-40A0-4961-B355-D19601777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Text purification</a:t>
            </a:r>
          </a:p>
          <a:p>
            <a:pPr lvl="1"/>
            <a:r>
              <a:rPr lang="en-US" altLang="zh-CN" dirty="0"/>
              <a:t>Diffusion – Embedding-level; against synonymous substitution</a:t>
            </a:r>
          </a:p>
          <a:p>
            <a:pPr lvl="1"/>
            <a:r>
              <a:rPr lang="en-US" altLang="zh-CN" dirty="0"/>
              <a:t>Sampling – Against word insertion or deletion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Code purification</a:t>
            </a:r>
          </a:p>
          <a:p>
            <a:pPr lvl="1"/>
            <a:r>
              <a:rPr lang="en-US" altLang="zh-CN" dirty="0"/>
              <a:t>Attack-related – Remove &amp; MLM</a:t>
            </a:r>
          </a:p>
          <a:p>
            <a:pPr lvl="1"/>
            <a:r>
              <a:rPr lang="en-US" altLang="zh-CN" dirty="0"/>
              <a:t>Attack-agnostic – Retelling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45176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21B37-1440-4454-9045-D0C2F812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THANK YOU!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7CD5DA-84D1-4344-B92E-0604EDC82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4" descr="Live Long Prosper designs, themes, templates and downloadable graphic  elements on Dribbble">
            <a:extLst>
              <a:ext uri="{FF2B5EF4-FFF2-40B4-BE49-F238E27FC236}">
                <a16:creationId xmlns:a16="http://schemas.microsoft.com/office/drawing/2014/main" id="{74199777-C4F7-421E-85E8-AE77F6430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4000" y1="44000" x2="47000" y2="60667"/>
                        <a14:foregroundMark x1="47000" y1="60667" x2="35250" y2="66333"/>
                        <a14:foregroundMark x1="35250" y1="66333" x2="47250" y2="71667"/>
                        <a14:foregroundMark x1="47250" y1="71667" x2="60000" y2="71000"/>
                        <a14:foregroundMark x1="60000" y1="71000" x2="52250" y2="54333"/>
                        <a14:foregroundMark x1="52250" y1="54333" x2="62250" y2="54667"/>
                        <a14:foregroundMark x1="49000" y1="44000" x2="52250" y2="61333"/>
                        <a14:foregroundMark x1="52250" y1="61333" x2="47500" y2="50667"/>
                        <a14:foregroundMark x1="44500" y1="60000" x2="44000" y2="56667"/>
                        <a14:foregroundMark x1="51000" y1="48667" x2="53750" y2="49667"/>
                        <a14:foregroundMark x1="51500" y1="45333" x2="59500" y2="61000"/>
                        <a14:foregroundMark x1="59500" y1="61000" x2="61000" y2="61000"/>
                        <a14:foregroundMark x1="61000" y1="67333" x2="61250" y2="72000"/>
                        <a14:foregroundMark x1="33250" y1="62000" x2="39750" y2="69000"/>
                        <a14:foregroundMark x1="38500" y1="64000" x2="44000" y2="58667"/>
                        <a14:foregroundMark x1="39000" y1="62667" x2="44000" y2="55000"/>
                        <a14:foregroundMark x1="41500" y1="57000" x2="38000" y2="63667"/>
                        <a14:foregroundMark x1="42000" y1="56333" x2="37750" y2="64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572544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06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BB7EA-5FD9-4197-9D43-E1B050D1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Diffusion Model for Adversarial Purification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F6FFF1-968A-4830-85F9-E761B5F14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53100" cy="4351338"/>
          </a:xfrm>
        </p:spPr>
        <p:txBody>
          <a:bodyPr/>
          <a:lstStyle/>
          <a:p>
            <a:r>
              <a:rPr lang="en-US" altLang="zh-CN" dirty="0"/>
              <a:t>Adversary – Noise-like perturbation</a:t>
            </a:r>
          </a:p>
          <a:p>
            <a:r>
              <a:rPr lang="en-US" altLang="zh-CN" dirty="0"/>
              <a:t>Forward process – Add noise</a:t>
            </a:r>
          </a:p>
          <a:p>
            <a:r>
              <a:rPr lang="en-US" altLang="zh-CN" dirty="0"/>
              <a:t>Reverse process – Remove noise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F682E1-F3E2-43F4-BCF9-8BBD11F96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0" y="1920081"/>
            <a:ext cx="47625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91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BEFED-C281-4359-B34B-7C4635BF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Diffusion Model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1E5498-B296-4E51-A978-697B65DC69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Diffusion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en-US" altLang="zh-CN" dirty="0"/>
                  <a:t> GAN</a:t>
                </a:r>
              </a:p>
              <a:p>
                <a:pPr lvl="1"/>
                <a:r>
                  <a:rPr lang="en-US" altLang="zh-CN" dirty="0"/>
                  <a:t>Strong sample quality</a:t>
                </a:r>
              </a:p>
              <a:p>
                <a:pPr lvl="1"/>
                <a:r>
                  <a:rPr lang="en-US" altLang="zh-CN" dirty="0"/>
                  <a:t>Strong mode coverage – high test likelihood</a:t>
                </a:r>
              </a:p>
              <a:p>
                <a:r>
                  <a:rPr lang="en-US" altLang="zh-CN" dirty="0"/>
                  <a:t>Forward diffusion process – Add noise iteratively</a:t>
                </a:r>
              </a:p>
              <a:p>
                <a:pPr lvl="1"/>
                <a:r>
                  <a:rPr lang="en-US" altLang="zh-CN" dirty="0"/>
                  <a:t>Data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→⋯→</m:t>
                    </m:r>
                  </m:oMath>
                </a14:m>
                <a:r>
                  <a:rPr lang="en-US" altLang="zh-CN" dirty="0"/>
                  <a:t> noise </a:t>
                </a:r>
              </a:p>
              <a:p>
                <a:r>
                  <a:rPr lang="en-US" altLang="zh-CN" dirty="0"/>
                  <a:t>Reverse generative process – Denoise iteratively</a:t>
                </a:r>
              </a:p>
              <a:p>
                <a:pPr lvl="1"/>
                <a:r>
                  <a:rPr lang="en-US" altLang="zh-CN" dirty="0"/>
                  <a:t>Noise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→⋯→</m:t>
                    </m:r>
                  </m:oMath>
                </a14:m>
                <a:r>
                  <a:rPr lang="en-US" altLang="zh-CN" dirty="0"/>
                  <a:t> data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1E5498-B296-4E51-A978-697B65DC69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2C70AC9-C355-4249-84FF-A2F65119A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0" y="5167313"/>
            <a:ext cx="6686550" cy="10096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973540D-D098-4E92-8FC2-FAB47D565739}"/>
              </a:ext>
            </a:extLst>
          </p:cNvPr>
          <p:cNvSpPr txBox="1"/>
          <p:nvPr/>
        </p:nvSpPr>
        <p:spPr>
          <a:xfrm>
            <a:off x="6676008" y="4797981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F0C84C-7C8A-4FC3-912A-D257183B0527}"/>
              </a:ext>
            </a:extLst>
          </p:cNvPr>
          <p:cNvSpPr txBox="1"/>
          <p:nvPr/>
        </p:nvSpPr>
        <p:spPr>
          <a:xfrm>
            <a:off x="10752338" y="4797981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Noise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595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278F6-936E-494E-BE18-46CD4973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363CBE-E9F0-4846-96C8-20E6B6241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48F651-5790-4037-8F9D-404D8AA58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287" y="3138487"/>
            <a:ext cx="45434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258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7559F-FA66-4FEE-B957-03F1CF4D6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Diffusion </a:t>
            </a:r>
            <a:r>
              <a:rPr lang="en-US" altLang="zh-CN" i="1" dirty="0"/>
              <a:t>V.s.</a:t>
            </a:r>
            <a:r>
              <a:rPr lang="en-US" altLang="zh-CN" dirty="0"/>
              <a:t> Others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958F64-3434-438F-93C7-0DF914BA0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0487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GAN</a:t>
            </a:r>
          </a:p>
          <a:p>
            <a:pPr lvl="1"/>
            <a:r>
              <a:rPr lang="en-US" altLang="zh-CN" dirty="0"/>
              <a:t>Unstable training</a:t>
            </a:r>
          </a:p>
          <a:p>
            <a:pPr lvl="1"/>
            <a:r>
              <a:rPr lang="en-US" altLang="zh-CN" dirty="0"/>
              <a:t>Less diversity generation</a:t>
            </a:r>
          </a:p>
          <a:p>
            <a:r>
              <a:rPr lang="en-US" altLang="zh-CN" dirty="0"/>
              <a:t>VAE</a:t>
            </a:r>
          </a:p>
          <a:p>
            <a:pPr lvl="1"/>
            <a:r>
              <a:rPr lang="en-US" altLang="zh-CN" dirty="0"/>
              <a:t>Rely on a surrogate loss</a:t>
            </a:r>
          </a:p>
          <a:p>
            <a:r>
              <a:rPr lang="en-US" altLang="zh-CN" dirty="0"/>
              <a:t>Flow</a:t>
            </a:r>
          </a:p>
          <a:p>
            <a:pPr lvl="1"/>
            <a:r>
              <a:rPr lang="en-US" altLang="zh-CN" dirty="0"/>
              <a:t>Specialized architecture</a:t>
            </a:r>
          </a:p>
          <a:p>
            <a:r>
              <a:rPr lang="en-US" altLang="zh-CN" dirty="0"/>
              <a:t>Diffusion</a:t>
            </a:r>
          </a:p>
          <a:p>
            <a:pPr lvl="1"/>
            <a:r>
              <a:rPr lang="en-US" altLang="zh-CN" dirty="0"/>
              <a:t>Fixed procedure</a:t>
            </a:r>
          </a:p>
          <a:p>
            <a:pPr lvl="1"/>
            <a:r>
              <a:rPr lang="en-US" altLang="zh-CN" dirty="0"/>
              <a:t>High-dimensional latent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1E51D70-E027-4CBC-96C3-2667DAB0B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687" y="1762919"/>
            <a:ext cx="66865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26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79ED8-328B-4F90-B3CB-E403778B0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Forward Diffusion Process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DFF937C-68EE-4F6A-B341-6FAE434946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Forward diffusion – Add small amount of Gaussian noise to the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steps, producing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Real data distribution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Step sizes –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Each step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rad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altLang="zh-CN" dirty="0"/>
                  <a:t>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dirty="0"/>
                  <a:t> is equivalent to an isotropic Gaussian distribution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DFF937C-68EE-4F6A-B341-6FAE434946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9A9660D-78C4-4E3C-B64A-C3855F58E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951" y="4393725"/>
            <a:ext cx="5453849" cy="246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66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79ED8-328B-4F90-B3CB-E403778B0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Forward Diffusion Process (2)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DFF937C-68EE-4F6A-B341-6FAE434946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Reparameterization trick</a:t>
                </a:r>
              </a:p>
              <a:p>
                <a:pPr lvl="1"/>
                <a:r>
                  <a:rPr lang="en-US" altLang="zh-CN" dirty="0"/>
                  <a:t>Each step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rad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ra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rad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rad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ra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DFF937C-68EE-4F6A-B341-6FAE434946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3FC4B7D-588E-48F4-867B-B3AED2C558FE}"/>
                  </a:ext>
                </a:extLst>
              </p:cNvPr>
              <p:cNvSpPr txBox="1"/>
              <p:nvPr/>
            </p:nvSpPr>
            <p:spPr>
              <a:xfrm>
                <a:off x="8493677" y="2885249"/>
                <a:ext cx="24162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,⋯∼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3FC4B7D-588E-48F4-867B-B3AED2C55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677" y="2885249"/>
                <a:ext cx="241623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B147142-EB30-4E5E-9B54-B2504CEA4310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329779" y="3069915"/>
            <a:ext cx="2163898" cy="3196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7BC6E70-D29E-4478-A2E9-7E355E351F12}"/>
                  </a:ext>
                </a:extLst>
              </p:cNvPr>
              <p:cNvSpPr txBox="1"/>
              <p:nvPr/>
            </p:nvSpPr>
            <p:spPr>
              <a:xfrm>
                <a:off x="9089962" y="4438773"/>
                <a:ext cx="2791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merges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7BC6E70-D29E-4478-A2E9-7E355E351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962" y="4438773"/>
                <a:ext cx="2791598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66845F6-8479-4310-A3EE-A1E6639A9AF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7954392" y="4579927"/>
            <a:ext cx="1135570" cy="435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ADABFCE-7F56-4F57-99A9-50223A088391}"/>
                  </a:ext>
                </a:extLst>
              </p:cNvPr>
              <p:cNvSpPr txBox="1"/>
              <p:nvPr/>
            </p:nvSpPr>
            <p:spPr>
              <a:xfrm>
                <a:off x="8493676" y="2498890"/>
                <a:ext cx="1390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ADABFCE-7F56-4F57-99A9-50223A088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3676" y="2498890"/>
                <a:ext cx="1390701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0074811-D9C3-46AE-8A32-4036A25F0558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3913540" y="2683556"/>
            <a:ext cx="4580136" cy="5147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41A2BCC-1C72-4ABC-B55C-F22FC8EE569D}"/>
                  </a:ext>
                </a:extLst>
              </p:cNvPr>
              <p:cNvSpPr txBox="1"/>
              <p:nvPr/>
            </p:nvSpPr>
            <p:spPr>
              <a:xfrm>
                <a:off x="0" y="4001294"/>
                <a:ext cx="3249351" cy="787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MERGE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41A2BCC-1C72-4ABC-B55C-F22FC8EE5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01294"/>
                <a:ext cx="3249351" cy="7875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E66B36D-B928-4C42-8637-72BE9940B153}"/>
                  </a:ext>
                </a:extLst>
              </p:cNvPr>
              <p:cNvSpPr txBox="1"/>
              <p:nvPr/>
            </p:nvSpPr>
            <p:spPr>
              <a:xfrm>
                <a:off x="8703283" y="5401558"/>
                <a:ext cx="1373453" cy="867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E66B36D-B928-4C42-8637-72BE9940B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283" y="5401558"/>
                <a:ext cx="1373453" cy="8677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FAF6C01-451B-46EB-8029-B4A565E9555D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5956917" y="5486400"/>
            <a:ext cx="2746366" cy="3490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152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2870</TotalTime>
  <Words>1341</Words>
  <Application>Microsoft Office PowerPoint</Application>
  <PresentationFormat>宽屏</PresentationFormat>
  <Paragraphs>193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8" baseType="lpstr">
      <vt:lpstr>等线</vt:lpstr>
      <vt:lpstr>等线 Light</vt:lpstr>
      <vt:lpstr>Arial</vt:lpstr>
      <vt:lpstr>Cambria Math</vt:lpstr>
      <vt:lpstr>Office 主题​​</vt:lpstr>
      <vt:lpstr>Diffusion Models for Adversarial Purification </vt:lpstr>
      <vt:lpstr>PowerPoint 演示文稿</vt:lpstr>
      <vt:lpstr>Defending NN against Adversary</vt:lpstr>
      <vt:lpstr>Diffusion Model for Adversarial Purification</vt:lpstr>
      <vt:lpstr>Diffusion Model</vt:lpstr>
      <vt:lpstr>PowerPoint 演示文稿</vt:lpstr>
      <vt:lpstr>Diffusion V.s. Others</vt:lpstr>
      <vt:lpstr>Forward Diffusion Process</vt:lpstr>
      <vt:lpstr>Forward Diffusion Process (2)</vt:lpstr>
      <vt:lpstr>Forward Diffusion Process (3)</vt:lpstr>
      <vt:lpstr>Reverse Diffusion Process</vt:lpstr>
      <vt:lpstr>Reverse Diffusion Process (2)</vt:lpstr>
      <vt:lpstr>Reverse Diffusion Process (3)</vt:lpstr>
      <vt:lpstr>Reverse Diffusion Process (4)</vt:lpstr>
      <vt:lpstr>Variational Lower Bound</vt:lpstr>
      <vt:lpstr>Variational Lower Bound (2)</vt:lpstr>
      <vt:lpstr>Variational Lower Bound (3)</vt:lpstr>
      <vt:lpstr>Variational Lower Bound (4)</vt:lpstr>
      <vt:lpstr>Parameterization of L_t</vt:lpstr>
      <vt:lpstr>Parameterization of L_t (2)</vt:lpstr>
      <vt:lpstr>PowerPoint 演示文稿</vt:lpstr>
      <vt:lpstr>Diffusion Model for Adversarial Purification</vt:lpstr>
      <vt:lpstr>Continuous Time Diffusion Model</vt:lpstr>
      <vt:lpstr>Continuous Time Diffusion Model (2)</vt:lpstr>
      <vt:lpstr>Diffusion Purification</vt:lpstr>
      <vt:lpstr>Diffusion Purification (2)</vt:lpstr>
      <vt:lpstr>Diffusion Purification (3)</vt:lpstr>
      <vt:lpstr>. Adaptive Attack to DiffPure</vt:lpstr>
      <vt:lpstr>Experimental Result</vt:lpstr>
      <vt:lpstr>Experimental Result (2)</vt:lpstr>
      <vt:lpstr>Experimental Result (3)</vt:lpstr>
      <vt:lpstr>Some Thoughts about Purification...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Diffusion Models for Adversarial Purification </dc:title>
  <dc:creator>DrLC</dc:creator>
  <cp:lastModifiedBy>DrLC</cp:lastModifiedBy>
  <cp:revision>54</cp:revision>
  <dcterms:created xsi:type="dcterms:W3CDTF">2022-11-26T05:51:54Z</dcterms:created>
  <dcterms:modified xsi:type="dcterms:W3CDTF">2022-11-28T05:42:40Z</dcterms:modified>
</cp:coreProperties>
</file>