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8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1A8A3-7A1A-4CB9-99BE-93BD21211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43FCD6-ACB1-49A4-8CF5-82DC7A154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CF214-93B0-4799-9FF0-B0113EBF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D231-1D2C-41E3-A5E0-6C18F7B82D1C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C6D49-8495-4DED-9C0C-C4D6AB0D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2353DC-32F2-4EC4-B45F-067AC505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156-89F3-424D-849D-F0F8A72F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63AB7-2F46-4D6C-8D32-555EBDC8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7B607E-0BF5-47FE-966F-972D8DEDF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35E73-9F73-40B6-9F46-08931E17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D231-1D2C-41E3-A5E0-6C18F7B82D1C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29A22-C2B2-4080-B1D1-CD8E30D1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124366-1100-4239-BE72-B76D2218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156-89F3-424D-849D-F0F8A72F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17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D1DD75-6C33-41A1-8330-03597C060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5D8EC3-64C0-42A5-AF5C-5EB1B88BC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4F021-408A-45FA-9204-37EAC675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D231-1D2C-41E3-A5E0-6C18F7B82D1C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54BB6-3F8E-4FE3-BA5F-2EE9E13F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0B16A-DB0D-4750-8B91-60788D9B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156-89F3-424D-849D-F0F8A72F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97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076F6-25DA-4256-91C8-7BD5CBAC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8AB69-5E14-4A93-9263-99D43EC48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73532-76E1-4D62-966E-80CDD3B8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D231-1D2C-41E3-A5E0-6C18F7B82D1C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49C30-2707-46F9-8BBC-A1928911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901AD-3070-49E6-8FBA-18A77942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156-89F3-424D-849D-F0F8A72F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0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EDC96-04F4-45E1-A528-52C5D96A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C2F685-D6E3-46E9-A42B-544EEBCD1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1165C-6998-47F1-A3D8-4D78BDCA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D231-1D2C-41E3-A5E0-6C18F7B82D1C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2654F-F503-44D5-A692-447D0DC5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9FC20-9796-4CA9-89C0-813FADDB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156-89F3-424D-849D-F0F8A72F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80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56722-253B-456E-A9FA-018164B6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51AA4-D398-4F3E-8AA0-35E97D3F2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162667-6626-4D94-A824-2496A5AA9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30B74B-33F0-4C88-9377-F127C104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D231-1D2C-41E3-A5E0-6C18F7B82D1C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6AA5C7-3BD9-46BD-A7A2-5806EBB2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FB1886-315F-4450-80E8-BE3EEAC1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156-89F3-424D-849D-F0F8A72F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66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70519-C465-4A4E-8F28-53F9A9C3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A9BD9C-AA4B-4C71-8F93-5900334B3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8EE5E7-48DD-4DE1-94A2-BE4ED15EA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4ED317-60A7-49BB-87CD-8800DA364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7558FE-D37C-44C4-A211-5CBB9520B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67451F-6266-462C-A17F-501C86CC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D231-1D2C-41E3-A5E0-6C18F7B82D1C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692DE9-8261-4158-B807-129C268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B108ED-3890-4087-A2CD-E6EE3B86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156-89F3-424D-849D-F0F8A72F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40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753E5-72A1-4F6B-B55D-E4D9705A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F34003-9DFC-41CF-8602-B8BE5ADA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D231-1D2C-41E3-A5E0-6C18F7B82D1C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0D495B-8B6A-4ACB-8E9C-7C7BCEE1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983660-556B-4A46-BD9D-1A63439D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156-89F3-424D-849D-F0F8A72F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32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BC785B-B7B4-4590-B05C-C7C5A83E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D231-1D2C-41E3-A5E0-6C18F7B82D1C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FD848A-2BAE-4FA4-9F87-AF69E479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DEE575-54DF-45D1-9EE6-1D00A5BA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156-89F3-424D-849D-F0F8A72F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28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8038A-B588-4D90-BD2D-AE876394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4B9A8-1BB8-4A4E-8F4C-556F2BACB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38C3DE-49BC-4C68-9808-2A6EA4F8A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195FE4-0C4F-4017-860F-280F3DA0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D231-1D2C-41E3-A5E0-6C18F7B82D1C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2F8F77-06F9-4F45-97F5-51A372C5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387DB-2F83-4CD7-BDBF-8F92C08A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156-89F3-424D-849D-F0F8A72F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17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5CD09-901B-40FE-873A-E98C880E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292151-F3B9-402B-BBFF-E5FC5C54D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A1F64B-A142-4C83-A320-CBA69967F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E5A0BA-D685-44CE-8C99-56CC17C4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D231-1D2C-41E3-A5E0-6C18F7B82D1C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C30B6D-6E3B-4D0D-8561-D5C1CA8D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481F8E-8938-4F28-86C9-9E02D53F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156-89F3-424D-849D-F0F8A72F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35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7FCBEC-DD8E-4E39-AE5E-6E832FA5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3A5FA-D6D2-4686-9E11-6BE3FFECB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CC88F-083D-4888-A995-4E44CC980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2D231-1D2C-41E3-A5E0-6C18F7B82D1C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4139E-D517-414C-8F4A-9EFA7EEFB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4F424-818A-4871-941E-9B7553524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08156-89F3-424D-849D-F0F8A72F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88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A9135-4429-44EC-B694-A84EDABC9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Prompt Injection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425A16-1236-426D-AE83-32DE5D501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Huangzhao Zhang</a:t>
            </a:r>
          </a:p>
          <a:p>
            <a:r>
              <a:rPr lang="en-US" altLang="zh-CN" dirty="0"/>
              <a:t>zhang_hz@pku.edu.cn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040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A9553-D906-4A30-AAAD-175DCEFF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Method for PI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6E6684-9085-4A35-A4FF-B1DDE4049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599" cy="4351338"/>
              </a:xfrm>
            </p:spPr>
            <p:txBody>
              <a:bodyPr/>
              <a:lstStyle/>
              <a:p>
                <a:r>
                  <a:rPr lang="en-US" altLang="zh-CN" dirty="0"/>
                  <a:t>Continued pre-training (baseline)</a:t>
                </a:r>
              </a:p>
              <a:p>
                <a:pPr lvl="1"/>
                <a:r>
                  <a:rPr lang="en-US" altLang="zh-CN" dirty="0"/>
                  <a:t>MLM upon the target prompt</a:t>
                </a:r>
              </a:p>
              <a:p>
                <a:r>
                  <a:rPr lang="en-US" altLang="zh-CN" dirty="0"/>
                  <a:t>Curriculum learning</a:t>
                </a:r>
              </a:p>
              <a:p>
                <a:pPr lvl="1"/>
                <a:r>
                  <a:rPr lang="en-US" altLang="zh-CN" dirty="0"/>
                  <a:t>Easy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hard</a:t>
                </a:r>
              </a:p>
              <a:p>
                <a:pPr lvl="1"/>
                <a:r>
                  <a:rPr lang="en-US" altLang="zh-CN" dirty="0"/>
                  <a:t>Mask ratio – 15%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30%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50%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70%</a:t>
                </a: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6E6684-9085-4A35-A4FF-B1DDE4049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599" cy="4351338"/>
              </a:xfrm>
              <a:blipFill>
                <a:blip r:embed="rId2"/>
                <a:stretch>
                  <a:fillRect l="-986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A4B8409-F476-4BDF-BDDC-3BB660A60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014" y="0"/>
            <a:ext cx="5378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5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F27AF-F12C-4474-B124-FBAAAA5A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Method for PI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B70AF4-EBD6-46B4-8F75-89205DBB18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Pseudo-Input Generation</a:t>
                </a:r>
              </a:p>
              <a:p>
                <a:pPr lvl="1"/>
                <a:r>
                  <a:rPr lang="en-US" altLang="zh-CN" dirty="0"/>
                  <a:t>Phase 1 – Input generator</a:t>
                </a:r>
              </a:p>
              <a:p>
                <a:pPr lvl="2"/>
                <a:r>
                  <a:rPr lang="en-US" altLang="zh-CN" dirty="0"/>
                  <a:t>Data pair – (Prompt, input)</a:t>
                </a:r>
              </a:p>
              <a:p>
                <a:pPr lvl="1"/>
                <a:r>
                  <a:rPr lang="en-US" altLang="zh-CN" dirty="0"/>
                  <a:t>Phase 2 – Distillation</a:t>
                </a:r>
              </a:p>
              <a:p>
                <a:pPr lvl="2"/>
                <a:r>
                  <a:rPr lang="en-US" altLang="zh-CN" dirty="0"/>
                  <a:t>Data – (Prompt, input) produced by the generator</a:t>
                </a:r>
              </a:p>
              <a:p>
                <a:pPr lvl="2"/>
                <a:r>
                  <a:rPr lang="en-US" altLang="zh-CN" dirty="0"/>
                  <a:t>Teacher – (Prompt, input)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Output</a:t>
                </a:r>
              </a:p>
              <a:p>
                <a:pPr lvl="2"/>
                <a:r>
                  <a:rPr lang="en-US" altLang="zh-CN" dirty="0"/>
                  <a:t>Student – Input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Output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B70AF4-EBD6-46B4-8F75-89205DBB18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574C385-1728-40AD-B5C5-57DB9EC0B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438" y="4001294"/>
            <a:ext cx="5329561" cy="2179671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821D98AC-4394-49E8-BEDF-C60B291D5681}"/>
              </a:ext>
            </a:extLst>
          </p:cNvPr>
          <p:cNvSpPr/>
          <p:nvPr/>
        </p:nvSpPr>
        <p:spPr>
          <a:xfrm>
            <a:off x="8282865" y="4554244"/>
            <a:ext cx="257453" cy="1420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FB12252-E429-4EFD-9CEC-2EF2D420B89D}"/>
              </a:ext>
            </a:extLst>
          </p:cNvPr>
          <p:cNvSpPr/>
          <p:nvPr/>
        </p:nvSpPr>
        <p:spPr>
          <a:xfrm>
            <a:off x="10761220" y="4573476"/>
            <a:ext cx="257453" cy="1420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AF36723-E1B5-4969-BABB-782A85C3B76C}"/>
              </a:ext>
            </a:extLst>
          </p:cNvPr>
          <p:cNvSpPr/>
          <p:nvPr/>
        </p:nvSpPr>
        <p:spPr>
          <a:xfrm>
            <a:off x="8853996" y="4716998"/>
            <a:ext cx="257453" cy="1420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62B8D92-2261-4BD5-9465-847BCF9A7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438" y="365125"/>
            <a:ext cx="5329562" cy="292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2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10EEB-BB5E-40B0-9ECF-364F9DEC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Prompt-Dependent Task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6775B-1D97-4BEF-AE72-784D298D4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Persona-dependent conversation</a:t>
            </a:r>
          </a:p>
          <a:p>
            <a:pPr lvl="1"/>
            <a:r>
              <a:rPr lang="en-US" altLang="zh-CN" dirty="0"/>
              <a:t>Fixed prompt – Persona</a:t>
            </a:r>
          </a:p>
          <a:p>
            <a:pPr lvl="1"/>
            <a:r>
              <a:rPr lang="en-US" altLang="zh-CN" dirty="0"/>
              <a:t>PERSONA-CHAT</a:t>
            </a:r>
          </a:p>
          <a:p>
            <a:pPr lvl="2"/>
            <a:r>
              <a:rPr lang="en-US" altLang="zh-CN" dirty="0"/>
              <a:t>1,155 personas, each with 5 profile sentences</a:t>
            </a:r>
          </a:p>
          <a:p>
            <a:pPr lvl="2"/>
            <a:r>
              <a:rPr lang="en-US" altLang="zh-CN" dirty="0"/>
              <a:t>162,064 utterances over 10,907 dialogues</a:t>
            </a:r>
          </a:p>
          <a:p>
            <a:pPr lvl="2"/>
            <a:r>
              <a:rPr lang="en-US" altLang="zh-CN" dirty="0"/>
              <a:t>Each dialogue consists of 6-8 turn conversation conditioned on one persona</a:t>
            </a:r>
          </a:p>
          <a:p>
            <a:pPr lvl="2"/>
            <a:r>
              <a:rPr lang="en-US" altLang="zh-CN" dirty="0"/>
              <a:t>Measurement – PPL</a:t>
            </a:r>
          </a:p>
          <a:p>
            <a:pPr lvl="2"/>
            <a:r>
              <a:rPr lang="en-US" altLang="zh-CN" dirty="0"/>
              <a:t>Average persona description length – 60 tokens</a:t>
            </a:r>
          </a:p>
          <a:p>
            <a:r>
              <a:rPr lang="en-US" altLang="zh-CN" dirty="0"/>
              <a:t>Semantic parsing</a:t>
            </a:r>
          </a:p>
          <a:p>
            <a:r>
              <a:rPr lang="en-US" altLang="zh-CN" dirty="0"/>
              <a:t>Zero-shot learning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39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10EEB-BB5E-40B0-9ECF-364F9DEC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Prompt-Dependent Task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6775B-1D97-4BEF-AE72-784D298D4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Persona-dependent conversation</a:t>
            </a:r>
          </a:p>
          <a:p>
            <a:r>
              <a:rPr lang="en-US" altLang="zh-CN" dirty="0"/>
              <a:t>Semantic parsing</a:t>
            </a:r>
          </a:p>
          <a:p>
            <a:pPr lvl="1"/>
            <a:r>
              <a:rPr lang="en-US" altLang="zh-CN" dirty="0"/>
              <a:t>Fixed prompt – Database schema</a:t>
            </a:r>
          </a:p>
          <a:p>
            <a:pPr lvl="1"/>
            <a:r>
              <a:rPr lang="en-US" altLang="zh-CN" dirty="0"/>
              <a:t>Spider</a:t>
            </a:r>
          </a:p>
          <a:p>
            <a:pPr lvl="2"/>
            <a:r>
              <a:rPr lang="en-US" altLang="zh-CN" dirty="0"/>
              <a:t>10,181 questions, 6,693 SQL queries, 200 database schemas covering 138 domains</a:t>
            </a:r>
          </a:p>
          <a:p>
            <a:pPr lvl="2"/>
            <a:r>
              <a:rPr lang="en-US" altLang="zh-CN" dirty="0"/>
              <a:t>Measurement – Exact matching &amp; execution accuracy</a:t>
            </a:r>
          </a:p>
          <a:p>
            <a:pPr lvl="2"/>
            <a:r>
              <a:rPr lang="en-US" altLang="zh-CN" dirty="0"/>
              <a:t>Database schema length – 55 – 430 tokens</a:t>
            </a:r>
          </a:p>
          <a:p>
            <a:r>
              <a:rPr lang="en-US" altLang="zh-CN" dirty="0"/>
              <a:t>Zero-shot learning</a:t>
            </a:r>
          </a:p>
          <a:p>
            <a:pPr lvl="1"/>
            <a:r>
              <a:rPr lang="en-US" altLang="zh-CN" dirty="0"/>
              <a:t>Fixed prompt – Task introduction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74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10EEB-BB5E-40B0-9ECF-364F9DEC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Prompt-Dependent Task (3)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6775B-1D97-4BEF-AE72-784D298D4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Persona-dependent conversation</a:t>
            </a:r>
          </a:p>
          <a:p>
            <a:r>
              <a:rPr lang="en-US" altLang="zh-CN" dirty="0"/>
              <a:t>Semantic parsing</a:t>
            </a:r>
          </a:p>
          <a:p>
            <a:r>
              <a:rPr lang="en-US" altLang="zh-CN" dirty="0"/>
              <a:t>Zero-shot learning</a:t>
            </a:r>
          </a:p>
          <a:p>
            <a:pPr lvl="1"/>
            <a:r>
              <a:rPr lang="en-US" altLang="zh-CN" dirty="0"/>
              <a:t>Fixed prompt – Task introduction</a:t>
            </a:r>
          </a:p>
          <a:p>
            <a:pPr lvl="1"/>
            <a:r>
              <a:rPr lang="en-US" altLang="zh-CN" dirty="0"/>
              <a:t>Winograd Schema Challenge – Pronoun</a:t>
            </a:r>
          </a:p>
          <a:p>
            <a:pPr lvl="1"/>
            <a:r>
              <a:rPr lang="en-US" altLang="zh-CN" dirty="0"/>
              <a:t>Recognizing Textual Entailment – NLI</a:t>
            </a:r>
          </a:p>
          <a:p>
            <a:pPr lvl="1"/>
            <a:r>
              <a:rPr lang="en-US" altLang="zh-CN" dirty="0"/>
              <a:t>Choice of Plausible Alternatives – Sentence completion with choices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562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37964-C07E-42C7-B10C-BCD37538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Efficiency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17E0C-DFFF-4B9B-9270-77421ACA1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2436" cy="4351338"/>
          </a:xfrm>
        </p:spPr>
        <p:txBody>
          <a:bodyPr/>
          <a:lstStyle/>
          <a:p>
            <a:r>
              <a:rPr lang="en-US" altLang="zh-CN" dirty="0" err="1"/>
              <a:t>FiD</a:t>
            </a:r>
            <a:r>
              <a:rPr lang="en-US" altLang="zh-CN" dirty="0"/>
              <a:t> – Retrieval-based open domain QA (ACL’21)</a:t>
            </a:r>
            <a:endParaRPr lang="zh-CN" altLang="en-US" dirty="0"/>
          </a:p>
          <a:p>
            <a:r>
              <a:rPr lang="en-US" altLang="zh-CN" dirty="0"/>
              <a:t>Linear Transformer – Linear kernel attention (ICML’20)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435E39-8005-4592-91B4-DDD44D87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636" y="365125"/>
            <a:ext cx="5671364" cy="35684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4BD83C-5817-444B-9886-E0DB35445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55" y="4254624"/>
            <a:ext cx="2219325" cy="244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37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C2948-2D16-497C-A4AA-B80651B9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0049B-8600-49C6-A8B8-894359CEE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F0F50A-1C70-41A2-844A-F5189F56E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288" y="2324990"/>
            <a:ext cx="6173423" cy="335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83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22F61-581A-4646-8C5C-305A5E9B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Long Prompt Injection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AD639-D290-4121-8A9F-0A0D849AA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8BB8AC-9EE5-42FC-8AFA-C0813282B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2239169"/>
            <a:ext cx="7648575" cy="352425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5C3BCA22-E060-44C5-B4E3-D9F03B025AC7}"/>
              </a:ext>
            </a:extLst>
          </p:cNvPr>
          <p:cNvSpPr/>
          <p:nvPr/>
        </p:nvSpPr>
        <p:spPr>
          <a:xfrm>
            <a:off x="2823099" y="5513033"/>
            <a:ext cx="1269507" cy="2415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728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383DA-9EE9-4606-BA7F-E970CC52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PromptAttack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04E77-A4C5-41E9-9061-1BE3C0E6F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NLPCC’22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C7DB20-2EEC-49ED-9074-3134EAADE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3429000"/>
            <a:ext cx="66103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88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4478-C7E3-46C9-9A10-D63AA50A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7B2BD2-0B21-4BA6-B017-21966FF2D4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Prompting</a:t>
                </a:r>
              </a:p>
              <a:p>
                <a:pPr lvl="1"/>
                <a:r>
                  <a:rPr lang="en-US" altLang="zh-CN" dirty="0"/>
                  <a:t>PLM – Pre-trained language model</a:t>
                </a:r>
              </a:p>
              <a:p>
                <a:pPr lvl="1"/>
                <a:r>
                  <a:rPr lang="en-US" altLang="zh-CN" dirty="0"/>
                  <a:t>Prompt – Template in a cloze form</a:t>
                </a:r>
              </a:p>
              <a:p>
                <a:pPr lvl="1"/>
                <a:r>
                  <a:rPr lang="en-US" altLang="zh-CN" dirty="0"/>
                  <a:t>Prediction – PLM fills the masked position</a:t>
                </a:r>
              </a:p>
              <a:p>
                <a:pPr lvl="1"/>
                <a:r>
                  <a:rPr lang="en-US" altLang="zh-CN" dirty="0"/>
                  <a:t>Verbalization – Predicted token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label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7B2BD2-0B21-4BA6-B017-21966FF2D4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EF9551E-F0F2-41E6-8E3F-6DB88DF7E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947" y="4057718"/>
            <a:ext cx="5646106" cy="211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B7A66-3C48-4009-96CF-7AD9F437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7C5F0-0152-445C-8E69-15CA624A3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InstructGPT</a:t>
            </a:r>
            <a:r>
              <a:rPr lang="en-US" altLang="zh-CN" dirty="0"/>
              <a:t> &amp; </a:t>
            </a:r>
            <a:r>
              <a:rPr lang="en-US" altLang="zh-CN" dirty="0" err="1"/>
              <a:t>ChatGPT</a:t>
            </a:r>
            <a:endParaRPr lang="en-US" altLang="zh-CN" dirty="0"/>
          </a:p>
          <a:p>
            <a:r>
              <a:rPr lang="en-US" altLang="zh-CN" dirty="0"/>
              <a:t>Prompt injection</a:t>
            </a:r>
          </a:p>
          <a:p>
            <a:pPr lvl="1"/>
            <a:r>
              <a:rPr lang="en-US" altLang="zh-CN" dirty="0"/>
              <a:t>Parameterization of the fixed prompt</a:t>
            </a:r>
          </a:p>
          <a:p>
            <a:pPr lvl="1"/>
            <a:r>
              <a:rPr lang="en-US" altLang="zh-CN" dirty="0"/>
              <a:t>Injection of adversaries into the prompt – Attack &amp; prompt leakage</a:t>
            </a:r>
          </a:p>
        </p:txBody>
      </p:sp>
    </p:spTree>
    <p:extLst>
      <p:ext uri="{BB962C8B-B14F-4D97-AF65-F5344CB8AC3E}">
        <p14:creationId xmlns:p14="http://schemas.microsoft.com/office/powerpoint/2010/main" val="351528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FC5CA-B823-4E45-8E40-C0E53F15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Label Mapping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F0A8A6-1804-4AF2-AE45-72BC3DE2F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Verbalization –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Logistic classifier – Showing the relationship of [MASK]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/>
                  <a:t>, contextual representation by Transformer) with the label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Select the token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) with high score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F0A8A6-1804-4AF2-AE45-72BC3DE2F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802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951A4-6FB0-4553-9463-526D499B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PromptAttack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7B0C30-49D5-49A3-A4CA-DD531DEFCC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322903" cy="4351338"/>
              </a:xfrm>
            </p:spPr>
            <p:txBody>
              <a:bodyPr/>
              <a:lstStyle/>
              <a:p>
                <a:r>
                  <a:rPr lang="en-US" altLang="zh-CN" dirty="0"/>
                  <a:t>Autoprompt</a:t>
                </a:r>
              </a:p>
              <a:p>
                <a:pPr lvl="1"/>
                <a:r>
                  <a:rPr lang="en-US" altLang="zh-CN" dirty="0"/>
                  <a:t>Seed – [MASK], …, [MASK ]</a:t>
                </a:r>
              </a:p>
              <a:p>
                <a:pPr lvl="1"/>
                <a:r>
                  <a:rPr lang="en-US" altLang="zh-CN" dirty="0"/>
                  <a:t>Trigger candidate set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Searching – Select tokens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</m:oMath>
                </a14:m>
                <a:r>
                  <a:rPr lang="en-US" altLang="zh-CN" dirty="0"/>
                  <a:t> to improve performance</a:t>
                </a:r>
              </a:p>
              <a:p>
                <a:r>
                  <a:rPr lang="en-US" altLang="zh-CN" dirty="0"/>
                  <a:t>Prompt Attack</a:t>
                </a:r>
              </a:p>
              <a:p>
                <a:pPr lvl="1"/>
                <a:r>
                  <a:rPr lang="en-US" altLang="zh-CN" dirty="0"/>
                  <a:t>Seed</a:t>
                </a:r>
              </a:p>
              <a:p>
                <a:pPr lvl="1"/>
                <a:r>
                  <a:rPr lang="en-US" altLang="zh-CN" dirty="0"/>
                  <a:t>Trigger candidate</a:t>
                </a:r>
              </a:p>
              <a:p>
                <a:pPr lvl="1"/>
                <a:r>
                  <a:rPr lang="en-US" altLang="zh-CN" dirty="0"/>
                  <a:t>Searching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7B0C30-49D5-49A3-A4CA-DD531DEFC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322903" cy="4351338"/>
              </a:xfrm>
              <a:blipFill>
                <a:blip r:embed="rId2"/>
                <a:stretch>
                  <a:fillRect l="-2062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89E669E-2E35-499F-B7AB-04D2BE40D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3034"/>
            <a:ext cx="5748303" cy="275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95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7AA81-2035-4027-871B-16467BFF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Trigger Candidate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72524C-9861-4AC4-94E7-80060631B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Goal – Minimize the predicted probability of the true label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𝑝𝑟𝑜𝑚𝑝𝑡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𝑀𝐴𝑆𝐾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𝑝𝑟𝑜𝑚𝑝𝑡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Replacement – Use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to replace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token in the trigger</a:t>
                </a:r>
              </a:p>
              <a:p>
                <a:pPr lvl="1"/>
                <a:r>
                  <a:rPr lang="en-US" altLang="zh-CN" dirty="0"/>
                  <a:t>First-order approximation of the loss change the this replacement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𝐴𝑝𝑝𝑟𝑜𝑥𝑖𝑚𝑎𝑡𝑖𝑜𝑛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∇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𝑝𝑟𝑜𝑚𝑝𝑡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Candidate – Tokens with the smallest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𝐴𝑝𝑝𝑟𝑜𝑥𝑖𝑚𝑎𝑡𝑖𝑜𝑛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values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𝑐𝑎𝑛𝑑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𝑡𝑜𝑝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𝐴𝑝𝑝𝑟𝑜𝑥𝑖𝑚𝑎𝑡𝑖𝑜𝑛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72524C-9861-4AC4-94E7-80060631B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068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8D8AB-9F46-45FF-9D3A-23E7C32A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Trigger Sequence Searching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4B8D0-D783-47DA-AA2B-B29BC170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Random replacement strategy</a:t>
            </a:r>
          </a:p>
          <a:p>
            <a:pPr lvl="1"/>
            <a:r>
              <a:rPr lang="en-US" altLang="zh-CN" dirty="0"/>
              <a:t>Random position</a:t>
            </a:r>
          </a:p>
          <a:p>
            <a:pPr lvl="1"/>
            <a:r>
              <a:rPr lang="en-US" altLang="zh-CN" dirty="0"/>
              <a:t>Traversal over the candidate set</a:t>
            </a:r>
          </a:p>
          <a:p>
            <a:pPr lvl="1"/>
            <a:r>
              <a:rPr lang="en-US" altLang="zh-CN" dirty="0"/>
              <a:t>Greedy search</a:t>
            </a:r>
          </a:p>
          <a:p>
            <a:r>
              <a:rPr lang="en-US" altLang="zh-CN" dirty="0"/>
              <a:t>Beam search</a:t>
            </a:r>
          </a:p>
          <a:p>
            <a:r>
              <a:rPr lang="en-US" altLang="zh-CN" dirty="0"/>
              <a:t>GPT-2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2278F3-1715-4B89-A13E-183971B22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160" y="1825625"/>
            <a:ext cx="5384890" cy="451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39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8D8AB-9F46-45FF-9D3A-23E7C32A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Trigger Sequence Searching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4B8D0-D783-47DA-AA2B-B29BC170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Random replacement strategy</a:t>
            </a:r>
          </a:p>
          <a:p>
            <a:endParaRPr lang="en-US" altLang="zh-CN" dirty="0"/>
          </a:p>
          <a:p>
            <a:r>
              <a:rPr lang="en-US" altLang="zh-CN" dirty="0"/>
              <a:t>Beam search</a:t>
            </a:r>
          </a:p>
          <a:p>
            <a:endParaRPr lang="en-US" altLang="zh-CN" dirty="0"/>
          </a:p>
          <a:p>
            <a:r>
              <a:rPr lang="en-US" altLang="zh-CN" dirty="0"/>
              <a:t>GPT-2</a:t>
            </a:r>
          </a:p>
          <a:p>
            <a:pPr lvl="1"/>
            <a:r>
              <a:rPr lang="en-US" altLang="zh-CN" dirty="0"/>
              <a:t>Fluent trigger sequence</a:t>
            </a:r>
          </a:p>
          <a:p>
            <a:pPr lvl="1"/>
            <a:r>
              <a:rPr lang="en-US" altLang="zh-CN" dirty="0"/>
              <a:t>GPT-2 finetuned on the training set</a:t>
            </a:r>
          </a:p>
          <a:p>
            <a:pPr lvl="1"/>
            <a:r>
              <a:rPr lang="en-US" altLang="zh-CN" dirty="0"/>
              <a:t>Candidate token as the first token</a:t>
            </a:r>
          </a:p>
          <a:p>
            <a:pPr lvl="1"/>
            <a:r>
              <a:rPr lang="en-US" altLang="zh-CN" dirty="0"/>
              <a:t>Finetuned GPT-2 predicts the rest tokens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632F8C-2E97-45BB-8321-D8A54EF20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839" y="1690688"/>
            <a:ext cx="5087277" cy="328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90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E8D06-34E1-43FB-8497-DC512351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Setup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55368-D45E-4467-837C-E3CC68771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Sentimental analysis – Positive / negative</a:t>
            </a:r>
          </a:p>
          <a:p>
            <a:pPr lvl="1"/>
            <a:r>
              <a:rPr lang="en-US" altLang="zh-CN" dirty="0"/>
              <a:t>SST-2</a:t>
            </a:r>
          </a:p>
          <a:p>
            <a:pPr lvl="1"/>
            <a:r>
              <a:rPr lang="en-US" altLang="zh-CN" dirty="0"/>
              <a:t>IMDB</a:t>
            </a:r>
          </a:p>
          <a:p>
            <a:pPr lvl="1"/>
            <a:r>
              <a:rPr lang="en-US" altLang="zh-CN" dirty="0"/>
              <a:t>Amazon </a:t>
            </a:r>
            <a:r>
              <a:rPr lang="en-US" altLang="zh-CN" dirty="0" err="1"/>
              <a:t>Video_Game</a:t>
            </a:r>
            <a:r>
              <a:rPr lang="en-US" altLang="zh-CN" dirty="0"/>
              <a:t> – 1 – 5 rating</a:t>
            </a:r>
          </a:p>
          <a:p>
            <a:pPr lvl="2"/>
            <a:r>
              <a:rPr lang="en-US" altLang="zh-CN" dirty="0"/>
              <a:t>Negative (0) – 1.0 and 2.0 rating</a:t>
            </a:r>
          </a:p>
          <a:p>
            <a:pPr lvl="2"/>
            <a:r>
              <a:rPr lang="en-US" altLang="zh-CN" dirty="0"/>
              <a:t>Positive (1) – 4.0 and 5.0 rating</a:t>
            </a:r>
            <a:endParaRPr lang="zh-CN" altLang="en-US" dirty="0"/>
          </a:p>
          <a:p>
            <a:r>
              <a:rPr lang="en-US" altLang="zh-CN" dirty="0"/>
              <a:t>Victim – BERT, </a:t>
            </a:r>
            <a:r>
              <a:rPr lang="en-US" altLang="zh-CN" dirty="0" err="1"/>
              <a:t>RoBERTa</a:t>
            </a:r>
            <a:endParaRPr lang="en-US" altLang="zh-CN" dirty="0"/>
          </a:p>
          <a:p>
            <a:r>
              <a:rPr lang="en-US" altLang="zh-CN" dirty="0"/>
              <a:t>Comparison – </a:t>
            </a:r>
            <a:r>
              <a:rPr lang="en-US" altLang="zh-CN" dirty="0" err="1"/>
              <a:t>Autoprompt</a:t>
            </a:r>
            <a:r>
              <a:rPr lang="en-US" altLang="zh-CN" dirty="0"/>
              <a:t> (ACL’22)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53ECB5-12C5-48D2-A65A-DF4264FE1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94" y="3258105"/>
            <a:ext cx="4473606" cy="116729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6E93499-7BAF-4C88-AF98-F9FD8D041C2E}"/>
              </a:ext>
            </a:extLst>
          </p:cNvPr>
          <p:cNvSpPr txBox="1"/>
          <p:nvPr/>
        </p:nvSpPr>
        <p:spPr>
          <a:xfrm>
            <a:off x="10280342" y="307343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SST-2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978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30C1D-18BE-4A6D-8FFF-4C1AE243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E54B5-3437-439F-AD41-292CA6A66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1278E3-60EE-4182-B9C9-2ACA9B934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5" y="1829725"/>
            <a:ext cx="7115175" cy="1876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FB7982-E54F-446C-9408-977F7F1B7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338" y="4240983"/>
            <a:ext cx="71437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28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5964F-417F-4217-BE2E-902D26D5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011D6-D442-4173-B7D2-6459AAED8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GPT-2</a:t>
            </a:r>
          </a:p>
          <a:p>
            <a:pPr lvl="1"/>
            <a:r>
              <a:rPr lang="en-US" altLang="zh-CN" dirty="0" err="1"/>
              <a:t>RoBERTa</a:t>
            </a:r>
            <a:r>
              <a:rPr lang="en-US" altLang="zh-CN" dirty="0"/>
              <a:t>-Large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Few-shot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B62CB9-8F7A-4A92-9AF8-FAEE6EE92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5" y="1443885"/>
            <a:ext cx="6600825" cy="23526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809763-9D11-48A3-BD7E-30AA007F3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25" y="4001294"/>
            <a:ext cx="70770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49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54E55-196D-41F5-8AC6-F4C3370A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PromptInject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3F177-5604-4B38-85DB-4F0EED1FD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ML Safety Workshop, NeurIPS’22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2E7EA9-C8F7-4A61-BFEB-1F408F560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3429000"/>
            <a:ext cx="74390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99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40F4D-58FA-487D-BAEF-D2F7B025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 Injection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B9A19-24C7-419D-BA8E-90B1DFAAC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1143" cy="4351338"/>
          </a:xfrm>
        </p:spPr>
        <p:txBody>
          <a:bodyPr/>
          <a:lstStyle/>
          <a:p>
            <a:r>
              <a:rPr lang="en-US" altLang="zh-CN" dirty="0"/>
              <a:t>Prompt injection – Inserting malicious text with the goal of misaligning an LLM</a:t>
            </a:r>
          </a:p>
          <a:p>
            <a:pPr lvl="1"/>
            <a:r>
              <a:rPr lang="en-US" altLang="zh-CN" dirty="0"/>
              <a:t>Goal hijacking – Misaligning the original goal of a prompt to a new goal of printing a target phrase</a:t>
            </a:r>
          </a:p>
          <a:p>
            <a:pPr lvl="1"/>
            <a:r>
              <a:rPr lang="en-US" altLang="zh-CN" dirty="0"/>
              <a:t>Prompt leaking – Misaligning the original goal of a prompt to a new goal of printing part of or the whole original prompt instead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BD1A31-3D69-4AF4-B870-4F5A2B799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343" y="1825625"/>
            <a:ext cx="5561143" cy="353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2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E270F-C759-44FE-9F99-841BAFB0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InstructGPT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ED056-E249-4F92-882A-3F1CD0257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Misaligned LLM (</a:t>
            </a:r>
            <a:r>
              <a:rPr lang="en-US" altLang="zh-CN" i="1" dirty="0" err="1"/>
              <a:t>eg.</a:t>
            </a:r>
            <a:r>
              <a:rPr lang="en-US" altLang="zh-CN" dirty="0"/>
              <a:t>, GPT3)</a:t>
            </a:r>
          </a:p>
          <a:p>
            <a:pPr lvl="1"/>
            <a:r>
              <a:rPr lang="en-US" altLang="zh-CN" dirty="0"/>
              <a:t>Predicting the next token </a:t>
            </a:r>
            <a:r>
              <a:rPr lang="en-US" altLang="zh-CN" i="1" dirty="0"/>
              <a:t>vs.</a:t>
            </a:r>
            <a:r>
              <a:rPr lang="en-US" altLang="zh-CN" dirty="0"/>
              <a:t> “following the user’s instruction”</a:t>
            </a:r>
          </a:p>
          <a:p>
            <a:pPr lvl="1"/>
            <a:r>
              <a:rPr lang="en-US" altLang="zh-CN" dirty="0"/>
              <a:t>Explicit intention – Following the instruction</a:t>
            </a:r>
          </a:p>
          <a:p>
            <a:pPr lvl="1"/>
            <a:r>
              <a:rPr lang="en-US" altLang="zh-CN" dirty="0"/>
              <a:t>Implicit intention – Staying truthful, unbiased, harmless, …</a:t>
            </a:r>
          </a:p>
          <a:p>
            <a:r>
              <a:rPr lang="en-US" altLang="zh-CN" dirty="0" err="1"/>
              <a:t>InstructGPT</a:t>
            </a:r>
            <a:r>
              <a:rPr lang="en-US" altLang="zh-CN" dirty="0"/>
              <a:t> – RLHF</a:t>
            </a:r>
          </a:p>
          <a:p>
            <a:pPr lvl="1"/>
            <a:r>
              <a:rPr lang="en-US" altLang="zh-CN" dirty="0"/>
              <a:t>Human labeler</a:t>
            </a:r>
          </a:p>
          <a:p>
            <a:pPr lvl="1"/>
            <a:r>
              <a:rPr lang="en-US" altLang="zh-CN" dirty="0"/>
              <a:t>Reward model (RM) – As the reward</a:t>
            </a:r>
          </a:p>
          <a:p>
            <a:pPr lvl="1"/>
            <a:r>
              <a:rPr lang="en-US" altLang="zh-CN" dirty="0"/>
              <a:t>PPO – RL algorithm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6004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2E782-C392-42B4-92CE-B39F285D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PromptInject</a:t>
            </a:r>
            <a:r>
              <a:rPr lang="en-US" altLang="zh-CN" dirty="0"/>
              <a:t> Framework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87D82-57B5-48EC-9A4C-001E34AF3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87209" cy="4351338"/>
          </a:xfrm>
        </p:spPr>
        <p:txBody>
          <a:bodyPr/>
          <a:lstStyle/>
          <a:p>
            <a:r>
              <a:rPr lang="en-US" altLang="zh-CN" dirty="0"/>
              <a:t>Base prompt</a:t>
            </a:r>
          </a:p>
          <a:p>
            <a:pPr lvl="1"/>
            <a:r>
              <a:rPr lang="en-US" altLang="zh-CN" dirty="0"/>
              <a:t>Instruction</a:t>
            </a:r>
          </a:p>
          <a:p>
            <a:pPr lvl="1"/>
            <a:r>
              <a:rPr lang="en-US" altLang="zh-CN" dirty="0"/>
              <a:t>N-shot examples – Few-shot</a:t>
            </a:r>
          </a:p>
          <a:p>
            <a:pPr lvl="1"/>
            <a:r>
              <a:rPr lang="en-US" altLang="zh-CN" dirty="0"/>
              <a:t>Secret sub-prompt – Private value, </a:t>
            </a:r>
            <a:r>
              <a:rPr lang="en-US" altLang="zh-CN" dirty="0" err="1"/>
              <a:t>eg.</a:t>
            </a:r>
            <a:r>
              <a:rPr lang="en-US" altLang="zh-CN" dirty="0"/>
              <a:t>, verboten subjects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57D77C-1BDD-430A-B04F-BA0EFCA4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21" y="4001294"/>
            <a:ext cx="5909393" cy="26170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0C2177-73AB-499A-94EB-FA4EB3BE2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409" y="754610"/>
            <a:ext cx="4576743" cy="586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26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2E782-C392-42B4-92CE-B39F285D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PromptInject</a:t>
            </a:r>
            <a:r>
              <a:rPr lang="en-US" altLang="zh-CN" dirty="0"/>
              <a:t> Framework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87D82-57B5-48EC-9A4C-001E34AF3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6087" cy="4351338"/>
          </a:xfrm>
        </p:spPr>
        <p:txBody>
          <a:bodyPr/>
          <a:lstStyle/>
          <a:p>
            <a:r>
              <a:rPr lang="en-US" altLang="zh-CN" dirty="0"/>
              <a:t>Attack prompt</a:t>
            </a:r>
          </a:p>
          <a:p>
            <a:pPr lvl="1"/>
            <a:r>
              <a:rPr lang="en-US" altLang="zh-CN" dirty="0"/>
              <a:t>Goal hijacking</a:t>
            </a:r>
          </a:p>
          <a:p>
            <a:pPr lvl="1"/>
            <a:r>
              <a:rPr lang="en-US" altLang="zh-CN" dirty="0"/>
              <a:t>Prompt leaking</a:t>
            </a:r>
          </a:p>
          <a:p>
            <a:pPr lvl="1"/>
            <a:r>
              <a:rPr lang="en-US" altLang="zh-CN" dirty="0"/>
              <a:t>Malicious char – To enhance attack; LLMs are sensitive to escape and delimiting chars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57D77C-1BDD-430A-B04F-BA0EFCA4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21" y="4001294"/>
            <a:ext cx="5909393" cy="26170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F20D828-4FC2-49BE-8F0B-0F5F377D3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684" y="1195958"/>
            <a:ext cx="4578345" cy="542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42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BA1E3-FA41-4048-B1B6-EDFF354A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Setup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2AB2A4-F598-4781-A7E2-050AC80FD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Victim – text-davinci-002</a:t>
            </a:r>
          </a:p>
          <a:p>
            <a:r>
              <a:rPr lang="en-US" altLang="zh-CN" dirty="0"/>
              <a:t>Base prompt – 35 prompts collected from the </a:t>
            </a:r>
            <a:r>
              <a:rPr lang="en-US" altLang="zh-CN" dirty="0" err="1"/>
              <a:t>OpenAI</a:t>
            </a:r>
            <a:r>
              <a:rPr lang="en-US" altLang="zh-CN" dirty="0"/>
              <a:t> page</a:t>
            </a:r>
          </a:p>
          <a:p>
            <a:r>
              <a:rPr lang="en-US" altLang="zh-CN" dirty="0"/>
              <a:t>Repeat 4 times</a:t>
            </a:r>
          </a:p>
          <a:p>
            <a:r>
              <a:rPr lang="en-US" altLang="zh-CN" dirty="0"/>
              <a:t>Metric – Success rate</a:t>
            </a:r>
          </a:p>
          <a:p>
            <a:pPr lvl="1"/>
            <a:r>
              <a:rPr lang="en-US" altLang="zh-CN" dirty="0"/>
              <a:t>Goal hijack – Exact match of the target string</a:t>
            </a:r>
          </a:p>
          <a:p>
            <a:pPr lvl="1"/>
            <a:r>
              <a:rPr lang="en-US" altLang="zh-CN" dirty="0"/>
              <a:t>Prompt leaking – Contain the original instruction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913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0E1EE-4447-4BFD-861E-C1A5646B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39EE7-7C0B-43DD-A559-06D8B766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 hijacking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17A2B0-D885-4144-986F-ECF9A089D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752" y="182562"/>
            <a:ext cx="4990048" cy="6492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ED4877-6A11-4640-9517-C969069AE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24461"/>
            <a:ext cx="4818310" cy="5772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CD9E4C5-C16D-4AE3-8850-153585B0B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3656305"/>
            <a:ext cx="4818310" cy="16355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7A0BE20-81D8-49C3-B14D-4AB8A0707F66}"/>
              </a:ext>
            </a:extLst>
          </p:cNvPr>
          <p:cNvCxnSpPr>
            <a:cxnSpLocks/>
          </p:cNvCxnSpPr>
          <p:nvPr/>
        </p:nvCxnSpPr>
        <p:spPr>
          <a:xfrm flipV="1">
            <a:off x="5850384" y="1580225"/>
            <a:ext cx="1269507" cy="2076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976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0E1EE-4447-4BFD-861E-C1A5646B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39EE7-7C0B-43DD-A559-06D8B766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 hijacking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17A2B0-D885-4144-986F-ECF9A089D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752" y="182562"/>
            <a:ext cx="4990048" cy="649287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7A0BE20-81D8-49C3-B14D-4AB8A0707F66}"/>
              </a:ext>
            </a:extLst>
          </p:cNvPr>
          <p:cNvCxnSpPr>
            <a:cxnSpLocks/>
          </p:cNvCxnSpPr>
          <p:nvPr/>
        </p:nvCxnSpPr>
        <p:spPr>
          <a:xfrm flipV="1">
            <a:off x="5752730" y="2086252"/>
            <a:ext cx="1411550" cy="2947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7A46BFDF-A496-47B0-8193-ABCD4BB29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469707"/>
            <a:ext cx="4818311" cy="23731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E72FBAB-A51E-489A-AF8B-CBA16BB6A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4924135"/>
            <a:ext cx="4818311" cy="189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2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0E1EE-4447-4BFD-861E-C1A5646B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(3)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39EE7-7C0B-43DD-A559-06D8B766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 hijacking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17A2B0-D885-4144-986F-ECF9A089D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752" y="182562"/>
            <a:ext cx="4990048" cy="649287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7A0BE20-81D8-49C3-B14D-4AB8A0707F66}"/>
              </a:ext>
            </a:extLst>
          </p:cNvPr>
          <p:cNvCxnSpPr>
            <a:cxnSpLocks/>
          </p:cNvCxnSpPr>
          <p:nvPr/>
        </p:nvCxnSpPr>
        <p:spPr>
          <a:xfrm flipV="1">
            <a:off x="5805996" y="2734322"/>
            <a:ext cx="1349406" cy="106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01C6C6B5-ED63-477F-BA1F-6767003A8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825625"/>
            <a:ext cx="4818311" cy="23252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77791A-6E2E-4DB9-B0BC-32C473C19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4472777"/>
            <a:ext cx="4818311" cy="2385223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F16E4B4-695A-4EAD-858C-8B3901780A64}"/>
              </a:ext>
            </a:extLst>
          </p:cNvPr>
          <p:cNvCxnSpPr>
            <a:cxnSpLocks/>
          </p:cNvCxnSpPr>
          <p:nvPr/>
        </p:nvCxnSpPr>
        <p:spPr>
          <a:xfrm flipV="1">
            <a:off x="5805996" y="3311371"/>
            <a:ext cx="1349406" cy="1251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902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0E1EE-4447-4BFD-861E-C1A5646B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(4)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39EE7-7C0B-43DD-A559-06D8B766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Prompt leaking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2F34AD-AB17-452E-BEEE-6E73F118C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600" y="1825625"/>
            <a:ext cx="3590925" cy="1076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7AD684-7B4F-4D62-A7A3-5DA40F457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81288"/>
            <a:ext cx="57626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46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A4A9D-E8F9-40EF-8E66-1BD2DA58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THANK YOU!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A4D11-EF42-495B-9481-A71711146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93E94144-17FD-4570-B241-AF1AD73B8DB0}"/>
              </a:ext>
            </a:extLst>
          </p:cNvPr>
          <p:cNvSpPr/>
          <p:nvPr/>
        </p:nvSpPr>
        <p:spPr>
          <a:xfrm>
            <a:off x="4910831" y="2816125"/>
            <a:ext cx="2370338" cy="2370338"/>
          </a:xfrm>
          <a:prstGeom prst="smileyFac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2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E270F-C759-44FE-9F99-841BAFB0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InstructGPT</a:t>
            </a:r>
            <a:r>
              <a:rPr lang="en-US" altLang="zh-CN" dirty="0"/>
              <a:t>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ED056-E249-4F92-882A-3F1CD0257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2274" cy="4351338"/>
          </a:xfrm>
        </p:spPr>
        <p:txBody>
          <a:bodyPr/>
          <a:lstStyle/>
          <a:p>
            <a:r>
              <a:rPr lang="en-US" altLang="zh-CN" dirty="0"/>
              <a:t>SFT – Base model</a:t>
            </a:r>
          </a:p>
          <a:p>
            <a:r>
              <a:rPr lang="en-US" altLang="zh-CN" dirty="0"/>
              <a:t>RM – Reward model</a:t>
            </a:r>
          </a:p>
          <a:p>
            <a:r>
              <a:rPr lang="en-US" altLang="zh-CN" dirty="0"/>
              <a:t>PPO – RL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7AA0FF-CA3A-4C24-B1DA-DF68BB4C9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474" y="738188"/>
            <a:ext cx="76390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8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C31B3-F171-4F2C-A87B-E2E95E23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Parameterization of Prompt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AAAA2-8225-4346-8B51-E21986B08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ICLR’23 Withdrawal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9F8F06-F870-4133-B0AC-81F583FEB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3005138"/>
            <a:ext cx="75914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1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99E37-5383-454D-8CC1-6F67222F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307B8-DA32-44D7-8F68-3DB95469D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Issues of prompting</a:t>
            </a:r>
          </a:p>
          <a:p>
            <a:pPr lvl="1"/>
            <a:r>
              <a:rPr lang="en-US" altLang="zh-CN" dirty="0"/>
              <a:t>The long prefix causes computational and memory overhead</a:t>
            </a:r>
          </a:p>
          <a:p>
            <a:pPr lvl="1"/>
            <a:r>
              <a:rPr lang="en-US" altLang="zh-CN" dirty="0"/>
              <a:t>The prompt may be too long for the LLM</a:t>
            </a:r>
          </a:p>
          <a:p>
            <a:endParaRPr lang="en-US" altLang="zh-CN" dirty="0"/>
          </a:p>
          <a:p>
            <a:r>
              <a:rPr lang="en-US" altLang="zh-CN" dirty="0"/>
              <a:t>Prompt Injection</a:t>
            </a:r>
          </a:p>
          <a:p>
            <a:pPr lvl="1"/>
            <a:r>
              <a:rPr lang="en-US" altLang="zh-CN" dirty="0"/>
              <a:t>The fixed prompts are injected into the parameters of the LLM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9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549B08D-0CE8-43A8-91EB-7D43F529B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194" y="1443038"/>
            <a:ext cx="7648575" cy="47339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4B99E37-5383-454D-8CC1-6F67222F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307B8-DA32-44D7-8F68-3DB95469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94994" cy="4351338"/>
          </a:xfrm>
        </p:spPr>
        <p:txBody>
          <a:bodyPr/>
          <a:lstStyle/>
          <a:p>
            <a:r>
              <a:rPr lang="en-US" altLang="zh-CN" dirty="0"/>
              <a:t>Example – Persona</a:t>
            </a:r>
          </a:p>
          <a:p>
            <a:endParaRPr lang="en-US" altLang="zh-CN" dirty="0"/>
          </a:p>
          <a:p>
            <a:r>
              <a:rPr lang="en-US" altLang="zh-CN" dirty="0"/>
              <a:t>Perhaps</a:t>
            </a:r>
          </a:p>
          <a:p>
            <a:pPr lvl="1"/>
            <a:r>
              <a:rPr lang="en-US" altLang="zh-CN" dirty="0"/>
              <a:t>Prior knowledge</a:t>
            </a:r>
          </a:p>
          <a:p>
            <a:pPr lvl="1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33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94B81-8A93-4668-9E0D-19339189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 Injection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00DE68-3E18-46FB-A05C-2DB0D26730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/>
                  <a:t>LLM prompting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dirty="0"/>
                  <a:t>Prompt injection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Iterative prompt injection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1:1</m:t>
                              </m:r>
                            </m:sub>
                          </m:sSub>
                        </m:sub>
                      </m:sSub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1:2</m:t>
                              </m:r>
                            </m:sub>
                          </m:sSub>
                        </m:sub>
                      </m:sSub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1:1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00DE68-3E18-46FB-A05C-2DB0D26730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3D77C33-380F-4F9B-89E0-E34466BBA28F}"/>
                  </a:ext>
                </a:extLst>
              </p:cNvPr>
              <p:cNvSpPr txBox="1"/>
              <p:nvPr/>
            </p:nvSpPr>
            <p:spPr>
              <a:xfrm>
                <a:off x="7882632" y="1367503"/>
                <a:ext cx="16690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– LLM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– Prompt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– Input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– Output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3D77C33-380F-4F9B-89E0-E34466BBA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632" y="1367503"/>
                <a:ext cx="1669002" cy="1200329"/>
              </a:xfrm>
              <a:prstGeom prst="rect">
                <a:avLst/>
              </a:prstGeom>
              <a:blipFill>
                <a:blip r:embed="rId3"/>
                <a:stretch>
                  <a:fillRect l="-1095" t="-253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43F0140-4BFD-4FA7-ACC3-AFBF289BAB0C}"/>
                  </a:ext>
                </a:extLst>
              </p:cNvPr>
              <p:cNvSpPr txBox="1"/>
              <p:nvPr/>
            </p:nvSpPr>
            <p:spPr>
              <a:xfrm>
                <a:off x="7882631" y="3061986"/>
                <a:ext cx="34711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/>
                  <a:t>– Prompt injection method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– Prompt injected LLM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43F0140-4BFD-4FA7-ACC3-AFBF289BA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631" y="3061986"/>
                <a:ext cx="3471169" cy="646331"/>
              </a:xfrm>
              <a:prstGeom prst="rect">
                <a:avLst/>
              </a:prstGeom>
              <a:blipFill>
                <a:blip r:embed="rId4"/>
                <a:stretch>
                  <a:fillRect l="-526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7D8281E-1EB4-4F7B-9B33-9DBEC8E67DF4}"/>
                  </a:ext>
                </a:extLst>
              </p:cNvPr>
              <p:cNvSpPr txBox="1"/>
              <p:nvPr/>
            </p:nvSpPr>
            <p:spPr>
              <a:xfrm>
                <a:off x="7882631" y="4367330"/>
                <a:ext cx="3471169" cy="1252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;⋯;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– Long prompt divided into multiple pieces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 – Intermediate LLM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 – Final prompt injected LLM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7D8281E-1EB4-4F7B-9B33-9DBEC8E67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631" y="4367330"/>
                <a:ext cx="3471169" cy="1252715"/>
              </a:xfrm>
              <a:prstGeom prst="rect">
                <a:avLst/>
              </a:prstGeom>
              <a:blipFill>
                <a:blip r:embed="rId5"/>
                <a:stretch>
                  <a:fillRect l="-1404" t="-2427" r="-1228" b="-4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84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80A91-5550-4012-B5F4-8A940AEB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 Injection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FA8B42-1EA7-4A51-866F-72F8CFB452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PI score – Metric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𝑃𝐼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𝑝𝑟𝑜𝑚𝑝𝑡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𝑝𝑟𝑜𝑚𝑝𝑡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𝑝𝑟𝑜𝑚𝑝𝑡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PI score makes sense only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𝑝𝑟𝑜𝑚𝑝𝑡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𝑝𝑟𝑜𝑚𝑝𝑡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FA8B42-1EA7-4A51-866F-72F8CFB452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8FD697B-E6AD-4312-9E36-815B682D979D}"/>
                  </a:ext>
                </a:extLst>
              </p:cNvPr>
              <p:cNvSpPr txBox="1"/>
              <p:nvPr/>
            </p:nvSpPr>
            <p:spPr>
              <a:xfrm>
                <a:off x="7395099" y="4001294"/>
                <a:ext cx="3958701" cy="1804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𝑝𝑟𝑜𝑚𝑝𝑡</m:t>
                        </m:r>
                      </m:sub>
                    </m:sSub>
                  </m:oMath>
                </a14:m>
                <a:r>
                  <a:rPr lang="en-US" altLang="zh-CN" dirty="0"/>
                  <a:t> – The LM’s task score with the prompt as an additional input (upper bound)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𝑝𝑟𝑜𝑚𝑝𝑡</m:t>
                        </m:r>
                      </m:sub>
                    </m:sSub>
                  </m:oMath>
                </a14:m>
                <a:r>
                  <a:rPr lang="en-US" altLang="zh-CN" dirty="0"/>
                  <a:t> – The LM’s task score without the prompt (lower bound)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𝑃𝐼</m:t>
                        </m:r>
                      </m:sub>
                    </m:sSub>
                  </m:oMath>
                </a14:m>
                <a:r>
                  <a:rPr lang="en-US" altLang="zh-CN" dirty="0"/>
                  <a:t> – The task score of the LM after PI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8FD697B-E6AD-4312-9E36-815B682D9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099" y="4001294"/>
                <a:ext cx="3958701" cy="1804084"/>
              </a:xfrm>
              <a:prstGeom prst="rect">
                <a:avLst/>
              </a:prstGeom>
              <a:blipFill>
                <a:blip r:embed="rId3"/>
                <a:stretch>
                  <a:fillRect l="-1231" t="-1351" b="-4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90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</TotalTime>
  <Words>987</Words>
  <Application>Microsoft Office PowerPoint</Application>
  <PresentationFormat>宽屏</PresentationFormat>
  <Paragraphs>206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等线</vt:lpstr>
      <vt:lpstr>等线 Light</vt:lpstr>
      <vt:lpstr>Arial</vt:lpstr>
      <vt:lpstr>Cambria Math</vt:lpstr>
      <vt:lpstr>Office 主题​​</vt:lpstr>
      <vt:lpstr>Prompt Injection</vt:lpstr>
      <vt:lpstr>Overview</vt:lpstr>
      <vt:lpstr>InstructGPT</vt:lpstr>
      <vt:lpstr>InstructGPT (2)</vt:lpstr>
      <vt:lpstr>Parameterization of Prompt</vt:lpstr>
      <vt:lpstr>Motivation</vt:lpstr>
      <vt:lpstr>Motivation (2)</vt:lpstr>
      <vt:lpstr>Prompt Injection</vt:lpstr>
      <vt:lpstr>Prompt Injection (2)</vt:lpstr>
      <vt:lpstr> Method for PI</vt:lpstr>
      <vt:lpstr> Method for PI (2)</vt:lpstr>
      <vt:lpstr>Prompt-Dependent Task</vt:lpstr>
      <vt:lpstr>Prompt-Dependent Task (2)</vt:lpstr>
      <vt:lpstr>Prompt-Dependent Task (3)</vt:lpstr>
      <vt:lpstr>Efficiency</vt:lpstr>
      <vt:lpstr>Performance</vt:lpstr>
      <vt:lpstr>Long Prompt Injection</vt:lpstr>
      <vt:lpstr>PromptAttack</vt:lpstr>
      <vt:lpstr>Prompting</vt:lpstr>
      <vt:lpstr>Label Mapping</vt:lpstr>
      <vt:lpstr>PromptAttack</vt:lpstr>
      <vt:lpstr>Trigger Candidate </vt:lpstr>
      <vt:lpstr>Trigger Sequence Searching</vt:lpstr>
      <vt:lpstr>Trigger Sequence Searching (2)</vt:lpstr>
      <vt:lpstr>Experimental Setup</vt:lpstr>
      <vt:lpstr>Experimental Result</vt:lpstr>
      <vt:lpstr>Experimental Result (2)</vt:lpstr>
      <vt:lpstr>PromptInject</vt:lpstr>
      <vt:lpstr>Prompt Injection</vt:lpstr>
      <vt:lpstr>PromptInject Framework</vt:lpstr>
      <vt:lpstr>PromptInject Framework (2)</vt:lpstr>
      <vt:lpstr>Experimental Setup</vt:lpstr>
      <vt:lpstr>Result</vt:lpstr>
      <vt:lpstr>Result (2)</vt:lpstr>
      <vt:lpstr>Result (3)</vt:lpstr>
      <vt:lpstr>Result (4)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Prompt Injection</dc:title>
  <dc:creator>DrLC</dc:creator>
  <cp:lastModifiedBy>DrLC</cp:lastModifiedBy>
  <cp:revision>46</cp:revision>
  <dcterms:created xsi:type="dcterms:W3CDTF">2023-03-02T06:22:09Z</dcterms:created>
  <dcterms:modified xsi:type="dcterms:W3CDTF">2023-03-04T07:21:47Z</dcterms:modified>
</cp:coreProperties>
</file>