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7" r:id="rId13"/>
    <p:sldId id="266" r:id="rId14"/>
    <p:sldId id="269" r:id="rId15"/>
    <p:sldId id="268" r:id="rId16"/>
    <p:sldId id="270" r:id="rId17"/>
    <p:sldId id="271" r:id="rId18"/>
    <p:sldId id="272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43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 smtClean="0"/>
              <a:t>The performance is boosted by using Bi-LSTM, and</a:t>
            </a:r>
          </a:p>
          <a:p>
            <a:r>
              <a:rPr lang="en-US" altLang="zh-CN" sz="1200" dirty="0" smtClean="0"/>
              <a:t>the performance of Bi-LSTM cannot be improved by merely increasing the depth of networks.</a:t>
            </a:r>
            <a:endParaRPr lang="zh-CN" altLang="en-US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6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Compared to the baseline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results (Bi-LSTM and stacked Bi-LSTM), the proposed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models boost the performance</a:t>
            </a:r>
          </a:p>
          <a:p>
            <a:r>
              <a:rPr lang="en-US" altLang="zh-CN" dirty="0" smtClean="0"/>
              <a:t>with the help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of exploiting information across these heterogeneous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segmentation criteria.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53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By introducing adversarial training, the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performances are further boosted, and Model-I is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slightly better than Model-II and Model-III.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94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4223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According to the results, we could observe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that a large proportion of points lie above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diagonal lines in Figure 5a and Figure 5b, which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implies that performance benefit from integrating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knowledge and complementary information from</a:t>
            </a:r>
            <a:r>
              <a:rPr lang="en-US" altLang="zh-CN" baseline="0" dirty="0" smtClean="0"/>
              <a:t> </a:t>
            </a:r>
            <a:r>
              <a:rPr lang="en-US" altLang="zh-CN" dirty="0" smtClean="0"/>
              <a:t>other corpora.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00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791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12C0-3980-4CA0-9018-3EF3063BE793}" type="datetimeFigureOut">
              <a:rPr lang="zh-CN" altLang="en-US" smtClean="0"/>
              <a:t>2017/10/18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b="1" i="0" u="none" strike="noStrike" baseline="0" dirty="0" smtClean="0">
                <a:latin typeface="TimesNewRomanPS-BoldMT"/>
              </a:rPr>
              <a:t>Adversarial Multi-Criteria Learning for Chinese Word Segmentation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b="1" i="0" u="none" strike="noStrike" baseline="0" dirty="0" err="1" smtClean="0">
                <a:solidFill>
                  <a:srgbClr val="000000"/>
                </a:solidFill>
                <a:latin typeface="TimesNewRomanPS-BoldMT"/>
              </a:rPr>
              <a:t>Xinchi</a:t>
            </a:r>
            <a:r>
              <a:rPr lang="en-US" altLang="zh-CN" b="1" i="0" u="none" strike="noStrike" baseline="0" dirty="0" smtClean="0">
                <a:solidFill>
                  <a:srgbClr val="000000"/>
                </a:solidFill>
                <a:latin typeface="TimesNewRomanPS-BoldMT"/>
              </a:rPr>
              <a:t> Chen, Zhan Shi, </a:t>
            </a:r>
            <a:r>
              <a:rPr lang="en-US" altLang="zh-CN" b="1" i="0" u="none" strike="noStrike" baseline="0" dirty="0" err="1" smtClean="0">
                <a:solidFill>
                  <a:srgbClr val="000000"/>
                </a:solidFill>
                <a:latin typeface="TimesNewRomanPS-BoldMT"/>
              </a:rPr>
              <a:t>Xipeng</a:t>
            </a:r>
            <a:r>
              <a:rPr lang="en-US" altLang="zh-CN" b="1" i="0" u="none" strike="noStrike" baseline="0" dirty="0" smtClean="0">
                <a:solidFill>
                  <a:srgbClr val="000000"/>
                </a:solidFill>
                <a:latin typeface="TimesNewRomanPS-BoldMT"/>
              </a:rPr>
              <a:t> </a:t>
            </a:r>
            <a:r>
              <a:rPr lang="en-US" altLang="zh-CN" b="1" i="0" u="none" strike="noStrike" baseline="0" dirty="0" err="1" smtClean="0">
                <a:solidFill>
                  <a:srgbClr val="000000"/>
                </a:solidFill>
                <a:latin typeface="TimesNewRomanPS-BoldMT"/>
              </a:rPr>
              <a:t>Qiu</a:t>
            </a:r>
            <a:r>
              <a:rPr lang="en-US" altLang="zh-CN" b="1" i="0" u="none" strike="noStrike" baseline="0" dirty="0" smtClean="0">
                <a:solidFill>
                  <a:srgbClr val="000000"/>
                </a:solidFill>
                <a:latin typeface="TimesNewRomanPS-BoldMT"/>
              </a:rPr>
              <a:t>, </a:t>
            </a:r>
            <a:r>
              <a:rPr lang="en-US" altLang="zh-CN" b="1" i="0" u="none" strike="noStrike" baseline="0" dirty="0" err="1" smtClean="0">
                <a:solidFill>
                  <a:srgbClr val="000000"/>
                </a:solidFill>
                <a:latin typeface="TimesNewRomanPS-BoldMT"/>
              </a:rPr>
              <a:t>Xuanjing</a:t>
            </a:r>
            <a:r>
              <a:rPr lang="en-US" altLang="zh-CN" b="1" i="0" u="none" strike="noStrike" baseline="0" dirty="0" smtClean="0">
                <a:solidFill>
                  <a:srgbClr val="000000"/>
                </a:solidFill>
                <a:latin typeface="TimesNewRomanPS-BoldMT"/>
              </a:rPr>
              <a:t> Huang</a:t>
            </a:r>
          </a:p>
          <a:p>
            <a:endParaRPr lang="en-US" altLang="zh-CN" b="1" dirty="0">
              <a:solidFill>
                <a:srgbClr val="000000"/>
              </a:solidFill>
              <a:latin typeface="TimesNewRomanPS-BoldMT"/>
            </a:endParaRPr>
          </a:p>
          <a:p>
            <a:r>
              <a:rPr lang="en-US" altLang="zh-CN" i="1" dirty="0">
                <a:solidFill>
                  <a:srgbClr val="000000"/>
                </a:solidFill>
                <a:latin typeface="TimesNewRomanPS-BoldMT"/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  <a:latin typeface="TimesNewRomanPS-BoldMT"/>
              </a:rPr>
              <a:t>one of ACL 2017 outstanding papers)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Adversarial Training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 objective function:</a:t>
            </a: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Final objective function:</a:t>
            </a:r>
          </a:p>
          <a:p>
            <a:pPr marL="0" indent="0">
              <a:buNone/>
            </a:pPr>
            <a:endParaRPr lang="en-US" altLang="zh-CN" dirty="0" smtClean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898" y="2322752"/>
            <a:ext cx="5972175" cy="8667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652902" y="2322752"/>
            <a:ext cx="2606804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discriminator</a:t>
            </a:r>
            <a:endParaRPr lang="en-US" altLang="zh-CN" sz="28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652902" y="3521163"/>
            <a:ext cx="3292889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shared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898" y="3324464"/>
            <a:ext cx="5819775" cy="1066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898" y="5094257"/>
            <a:ext cx="5886450" cy="7239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061714" y="5776853"/>
            <a:ext cx="7643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λ is the weight that controls the interaction of the loss terms.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4398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Adversarial Training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620" y="1547813"/>
            <a:ext cx="526732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039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cs typeface="Times New Roman" panose="02020603050405020304" pitchFamily="18" charset="0"/>
              </a:rPr>
              <a:t>Datasets: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	eight datasets from SIGHAN2005 and SIGHAN2008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42842"/>
            <a:ext cx="8880804" cy="3717713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2234242" y="3614467"/>
            <a:ext cx="129397" cy="1293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234242" y="4895715"/>
            <a:ext cx="129397" cy="1293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2234242" y="5293742"/>
            <a:ext cx="129397" cy="12939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535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Settings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216545"/>
              </p:ext>
            </p:extLst>
          </p:nvPr>
        </p:nvGraphicFramePr>
        <p:xfrm>
          <a:off x="1747328" y="1960130"/>
          <a:ext cx="8128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err="1" smtClean="0">
                          <a:solidFill>
                            <a:sysClr val="windowText" lastClr="000000"/>
                          </a:solidFill>
                        </a:rPr>
                        <a:t>Hyperparameters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embedding</a:t>
                      </a:r>
                      <a:r>
                        <a:rPr lang="en-US" altLang="zh-CN" sz="2000" baseline="0" dirty="0" smtClean="0">
                          <a:solidFill>
                            <a:sysClr val="windowText" lastClr="000000"/>
                          </a:solidFill>
                        </a:rPr>
                        <a:t> size</a:t>
                      </a:r>
                      <a:endParaRPr lang="zh-CN" alt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zh-CN" altLang="en-US" sz="200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embedding layer dropout rate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LSTM hidden state dimension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initial learning rate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0.01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λ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0.05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optimizer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dirty="0" smtClean="0">
                          <a:solidFill>
                            <a:sysClr val="windowText" lastClr="000000"/>
                          </a:solidFill>
                        </a:rPr>
                        <a:t>Adam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71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Settings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Character embedding: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pre-trained embedding </a:t>
                </a:r>
                <a:r>
                  <a:rPr lang="en-US" altLang="zh-CN" sz="2400" dirty="0">
                    <a:cs typeface="Times New Roman" panose="02020603050405020304" pitchFamily="18" charset="0"/>
                  </a:rPr>
                  <a:t>with bi-gram </a:t>
                </a:r>
                <a:r>
                  <a:rPr lang="en-US" altLang="zh-CN" sz="2400" dirty="0" smtClean="0">
                    <a:cs typeface="Times New Roman" panose="02020603050405020304" pitchFamily="18" charset="0"/>
                  </a:rPr>
                  <a:t>feature on Chinese Wikipedia corpus</a:t>
                </a:r>
                <a:endParaRPr lang="en-US" altLang="zh-CN" sz="2400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dirty="0" smtClean="0">
                    <a:cs typeface="Times New Roman" panose="02020603050405020304" pitchFamily="18" charset="0"/>
                  </a:rPr>
                  <a:t>Training approach:</a:t>
                </a:r>
                <a:endParaRPr lang="en-US" altLang="zh-CN" dirty="0"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first train 2400 epochs (8 batches each) by                ,</a:t>
                </a:r>
              </a:p>
              <a:p>
                <a:pPr marL="0" indent="0">
                  <a:buNone/>
                </a:pPr>
                <a:r>
                  <a:rPr lang="en-US" altLang="zh-CN" sz="2400" dirty="0" smtClean="0">
                    <a:cs typeface="Times New Roman" panose="02020603050405020304" pitchFamily="18" charset="0"/>
                  </a:rPr>
                  <a:t>then only optimize                       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zh-CN" sz="2400" dirty="0" smtClean="0">
                    <a:cs typeface="Times New Roman" panose="02020603050405020304" pitchFamily="18" charset="0"/>
                  </a:rPr>
                  <a:t> fixed. </a:t>
                </a: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008" y="3599522"/>
            <a:ext cx="1028700" cy="4381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641" y="4123936"/>
            <a:ext cx="1543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83" y="1937952"/>
            <a:ext cx="11434125" cy="375420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980479" y="5167548"/>
            <a:ext cx="8231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6714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3"/>
          <a:srcRect l="468"/>
          <a:stretch/>
        </p:blipFill>
        <p:spPr>
          <a:xfrm>
            <a:off x="387915" y="1690688"/>
            <a:ext cx="11404930" cy="400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43" y="2090738"/>
            <a:ext cx="114109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45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70" y="2090738"/>
            <a:ext cx="11420475" cy="3648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l="468"/>
          <a:stretch/>
        </p:blipFill>
        <p:spPr>
          <a:xfrm>
            <a:off x="387915" y="1690688"/>
            <a:ext cx="1140493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84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53" y="1690688"/>
            <a:ext cx="5024796" cy="45978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9143" y="3052645"/>
            <a:ext cx="557706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For the models without adversarial </a:t>
            </a:r>
            <a:r>
              <a:rPr lang="en-US" altLang="zh-CN" sz="2400" dirty="0" smtClean="0"/>
              <a:t>training, it </a:t>
            </a:r>
            <a:r>
              <a:rPr lang="en-US" altLang="zh-CN" sz="2400" dirty="0"/>
              <a:t>costs about 10 hours for </a:t>
            </a:r>
            <a:r>
              <a:rPr lang="en-US" altLang="zh-CN" sz="2400" dirty="0" smtClean="0"/>
              <a:t>training, whereas it </a:t>
            </a:r>
            <a:r>
              <a:rPr lang="en-US" altLang="zh-CN" sz="2400" dirty="0"/>
              <a:t>takes about 16 hours for the models with </a:t>
            </a:r>
            <a:r>
              <a:rPr lang="en-US" altLang="zh-CN" sz="2400" dirty="0" smtClean="0"/>
              <a:t>adversarial training</a:t>
            </a:r>
            <a:r>
              <a:rPr lang="en-US" altLang="zh-CN" sz="2400" dirty="0"/>
              <a:t>.</a:t>
            </a:r>
            <a:endParaRPr lang="zh-CN" altLang="en-US" sz="2400" dirty="0"/>
          </a:p>
        </p:txBody>
      </p:sp>
      <p:cxnSp>
        <p:nvCxnSpPr>
          <p:cNvPr id="9" name="直接连接符 8"/>
          <p:cNvCxnSpPr>
            <a:stCxn id="2" idx="2"/>
          </p:cNvCxnSpPr>
          <p:nvPr/>
        </p:nvCxnSpPr>
        <p:spPr>
          <a:xfrm>
            <a:off x="6096000" y="1690688"/>
            <a:ext cx="0" cy="483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3172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Experiments-models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4808777" cy="482382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4"/>
          <a:srcRect b="56492"/>
          <a:stretch/>
        </p:blipFill>
        <p:spPr>
          <a:xfrm>
            <a:off x="6207054" y="2863881"/>
            <a:ext cx="5146746" cy="2199825"/>
          </a:xfrm>
          <a:prstGeom prst="rect">
            <a:avLst/>
          </a:prstGeom>
        </p:spPr>
      </p:pic>
      <p:cxnSp>
        <p:nvCxnSpPr>
          <p:cNvPr id="8" name="直接连接符 7"/>
          <p:cNvCxnSpPr/>
          <p:nvPr/>
        </p:nvCxnSpPr>
        <p:spPr>
          <a:xfrm>
            <a:off x="6096000" y="1690688"/>
            <a:ext cx="0" cy="4839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8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Overview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Task: 		   Chinese Word Segmentation (CWS)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idea:  adversarial multi-criteria learning (by integrating shared 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knowledge from multiple segmentation criteria)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Model:	   shared-private feature layer (three different connections) 		+ CRF inference layer                                                          		+ adversarial training for shared layer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Experiments:   basic experiments of three models                                    		+ knowledge transfer experiments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Experiments-knowledge transfer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3"/>
          <a:srcRect t="43849" b="-152"/>
          <a:stretch/>
        </p:blipFill>
        <p:spPr>
          <a:xfrm>
            <a:off x="2303251" y="2493124"/>
            <a:ext cx="6487853" cy="358849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00196" y="1914046"/>
            <a:ext cx="6103466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Simplified Chinese to Traditional Chinese</a:t>
            </a:r>
          </a:p>
        </p:txBody>
      </p:sp>
    </p:spTree>
    <p:extLst>
      <p:ext uri="{BB962C8B-B14F-4D97-AF65-F5344CB8AC3E}">
        <p14:creationId xmlns:p14="http://schemas.microsoft.com/office/powerpoint/2010/main" val="31567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Experiments-knowledge transfer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0196" y="1914046"/>
            <a:ext cx="4530920" cy="4801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olidFill>
                  <a:prstClr val="black"/>
                </a:solidFill>
                <a:cs typeface="Times New Roman" panose="02020603050405020304" pitchFamily="18" charset="0"/>
              </a:rPr>
              <a:t>Formal Texts to Informal Texts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8926" y="2562136"/>
            <a:ext cx="61817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Thanks for Listening!</a:t>
            </a:r>
          </a:p>
          <a:p>
            <a:pPr algn="ctr"/>
            <a:r>
              <a:rPr lang="en-US" altLang="zh-CN" sz="5400" dirty="0" smtClean="0"/>
              <a:t>Any Question?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General Architecture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559" y="1250830"/>
            <a:ext cx="6067164" cy="5607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80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General Architecture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4036"/>
                <a:ext cx="10515600" cy="5033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Score function: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CRF layer: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Objective function:</a:t>
                </a:r>
              </a:p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denotes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parameters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private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shared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0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layers</m:t>
                    </m:r>
                  </m:oMath>
                </a14:m>
                <a:r>
                  <a:rPr lang="en-US" altLang="zh-CN" sz="2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4036"/>
                <a:ext cx="10515600" cy="5033963"/>
              </a:xfrm>
              <a:blipFill rotWithShape="0">
                <a:blip r:embed="rId2"/>
                <a:stretch>
                  <a:fillRect l="-1217" t="-2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/>
          <a:srcRect l="2552"/>
          <a:stretch/>
        </p:blipFill>
        <p:spPr>
          <a:xfrm>
            <a:off x="3255033" y="2445343"/>
            <a:ext cx="4501730" cy="876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5033" y="3420861"/>
            <a:ext cx="4533900" cy="8858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033" y="4405904"/>
            <a:ext cx="4762500" cy="4857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5033" y="1824037"/>
            <a:ext cx="3981450" cy="4667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2399" y="5172075"/>
            <a:ext cx="59245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5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Multi-Criteria Learning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325" y="1949839"/>
            <a:ext cx="100393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Multi-Criteria Learning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Model-I: parallel model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797" y="2466077"/>
            <a:ext cx="5286375" cy="10287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59" y="3496469"/>
            <a:ext cx="5048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Multi-Criteria Learning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Model-II: stacked model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59" y="2470450"/>
            <a:ext cx="5783947" cy="122165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59" y="3827043"/>
            <a:ext cx="48672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57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Multi-Criteria Learning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Model-III: skip-layer model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859" y="2470450"/>
            <a:ext cx="5783947" cy="1221656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59" y="3832106"/>
            <a:ext cx="5048250" cy="10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6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Adversarial Training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9522" y="1551227"/>
            <a:ext cx="6467475" cy="51530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572" y="4790624"/>
            <a:ext cx="2400300" cy="4857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21" y="1985243"/>
            <a:ext cx="53340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22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327</Words>
  <Application>Microsoft Office PowerPoint</Application>
  <PresentationFormat>宽屏</PresentationFormat>
  <Paragraphs>87</Paragraphs>
  <Slides>22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TimesNewRomanPS-BoldMT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Adversarial Multi-Criteria Learning for Chinese Word Segmentation</vt:lpstr>
      <vt:lpstr>Overview</vt:lpstr>
      <vt:lpstr>General Architecture</vt:lpstr>
      <vt:lpstr>General Architecture</vt:lpstr>
      <vt:lpstr>Multi-Criteria Learning</vt:lpstr>
      <vt:lpstr>Multi-Criteria Learning</vt:lpstr>
      <vt:lpstr>Multi-Criteria Learning</vt:lpstr>
      <vt:lpstr>Multi-Criteria Learning</vt:lpstr>
      <vt:lpstr>Adversarial Training</vt:lpstr>
      <vt:lpstr>Adversarial Training</vt:lpstr>
      <vt:lpstr>Adversarial Training</vt:lpstr>
      <vt:lpstr>Experiments-models</vt:lpstr>
      <vt:lpstr>Settings</vt:lpstr>
      <vt:lpstr>Settings</vt:lpstr>
      <vt:lpstr>Experiments-models</vt:lpstr>
      <vt:lpstr>Experiments-models</vt:lpstr>
      <vt:lpstr>Experiments-models</vt:lpstr>
      <vt:lpstr>Experiments-models</vt:lpstr>
      <vt:lpstr>Experiments-models</vt:lpstr>
      <vt:lpstr>Experiments-knowledge transfer</vt:lpstr>
      <vt:lpstr>Experiments-knowledge transfer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Qingtao Li</cp:lastModifiedBy>
  <cp:revision>57</cp:revision>
  <dcterms:created xsi:type="dcterms:W3CDTF">2017-10-17T07:33:26Z</dcterms:created>
  <dcterms:modified xsi:type="dcterms:W3CDTF">2017-10-18T01:15:50Z</dcterms:modified>
</cp:coreProperties>
</file>