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9" r:id="rId4"/>
    <p:sldId id="279" r:id="rId5"/>
    <p:sldId id="280" r:id="rId6"/>
    <p:sldId id="283" r:id="rId7"/>
    <p:sldId id="281" r:id="rId8"/>
    <p:sldId id="282" r:id="rId9"/>
    <p:sldId id="284" r:id="rId10"/>
    <p:sldId id="287" r:id="rId11"/>
    <p:sldId id="288" r:id="rId12"/>
    <p:sldId id="285" r:id="rId13"/>
    <p:sldId id="286" r:id="rId14"/>
    <p:sldId id="289" r:id="rId15"/>
    <p:sldId id="267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77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66" y="6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F83C88-B405-4F0E-B52C-AB078F6006DE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60EFF5-346A-4FBB-9374-27A590D7815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13582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14281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8066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4346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96162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24469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73336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90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01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667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60EFF5-346A-4FBB-9374-27A590D7815D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70599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412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95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659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4741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3617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359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0351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1173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565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5235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3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AE12C0-3980-4CA0-9018-3EF3063BE793}" type="datetimeFigureOut">
              <a:rPr lang="zh-CN" altLang="en-US" smtClean="0"/>
              <a:t>2018/1/3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14A9B-94E5-4652-B990-04484CF0B6D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9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8.png"/><Relationship Id="rId7" Type="http://schemas.openxmlformats.org/officeDocument/2006/relationships/image" Target="../media/image60.png"/><Relationship Id="rId12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100.png"/><Relationship Id="rId5" Type="http://schemas.openxmlformats.org/officeDocument/2006/relationships/image" Target="../media/image410.png"/><Relationship Id="rId10" Type="http://schemas.openxmlformats.org/officeDocument/2006/relationships/image" Target="../media/image90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3" Type="http://schemas.openxmlformats.org/officeDocument/2006/relationships/image" Target="../media/image28.png"/><Relationship Id="rId7" Type="http://schemas.openxmlformats.org/officeDocument/2006/relationships/image" Target="../media/image6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410.png"/><Relationship Id="rId10" Type="http://schemas.openxmlformats.org/officeDocument/2006/relationships/image" Target="../media/image17.png"/><Relationship Id="rId4" Type="http://schemas.openxmlformats.org/officeDocument/2006/relationships/image" Target="../media/image310.png"/><Relationship Id="rId9" Type="http://schemas.openxmlformats.org/officeDocument/2006/relationships/image" Target="../media/image8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12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11" Type="http://schemas.openxmlformats.org/officeDocument/2006/relationships/image" Target="../media/image26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548640" y="1122363"/>
            <a:ext cx="10962640" cy="2387600"/>
          </a:xfrm>
        </p:spPr>
        <p:txBody>
          <a:bodyPr>
            <a:normAutofit/>
          </a:bodyPr>
          <a:lstStyle/>
          <a:p>
            <a:r>
              <a:rPr lang="en-US" altLang="zh-CN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Wider and Deeper, Cheaper and Faster:</a:t>
            </a:r>
            <a:br>
              <a:rPr lang="en-US" altLang="zh-CN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en-US" altLang="zh-CN" sz="4800" b="1" dirty="0" err="1">
                <a:latin typeface="Calibri Light" panose="020F0302020204030204" pitchFamily="34" charset="0"/>
                <a:cs typeface="Calibri Light" panose="020F0302020204030204" pitchFamily="34" charset="0"/>
              </a:rPr>
              <a:t>Tensorized</a:t>
            </a:r>
            <a:r>
              <a:rPr lang="en-US" altLang="zh-CN" sz="48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 LSTMs for Sequence Learning</a:t>
            </a:r>
            <a:endParaRPr lang="zh-CN" altLang="en-US" sz="48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457960" y="5133854"/>
            <a:ext cx="9144000" cy="587008"/>
          </a:xfrm>
        </p:spPr>
        <p:txBody>
          <a:bodyPr>
            <a:normAutofit/>
          </a:bodyPr>
          <a:lstStyle/>
          <a:p>
            <a:r>
              <a:rPr lang="en-US" altLang="zh-CN" i="1" dirty="0" smtClean="0">
                <a:solidFill>
                  <a:srgbClr val="000000"/>
                </a:solidFill>
                <a:latin typeface="TimesNewRomanPS-BoldMT"/>
              </a:rPr>
              <a:t>(NIPS 2017)</a:t>
            </a:r>
            <a:endParaRPr lang="zh-CN" altLang="en-US" i="1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35" y="3509963"/>
            <a:ext cx="977265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825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tLSTM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8903" y="1578544"/>
            <a:ext cx="4818076" cy="462971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9155" y="4929983"/>
            <a:ext cx="3415610" cy="1200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984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887" y="1955321"/>
            <a:ext cx="6372225" cy="3810000"/>
          </a:xfrm>
          <a:prstGeom prst="rect">
            <a:avLst/>
          </a:prstGeom>
        </p:spPr>
      </p:pic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tLSTM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0902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Channel Normalization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519839" y="2314723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1519839" y="2602681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1519839" y="2890639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1519839" y="3178597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482683" y="3138862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P+1</a:t>
            </a:r>
            <a:endParaRPr lang="zh-CN" altLang="en-US" dirty="0"/>
          </a:p>
        </p:txBody>
      </p:sp>
      <p:sp>
        <p:nvSpPr>
          <p:cNvPr id="14" name="文本框 13"/>
          <p:cNvSpPr txBox="1"/>
          <p:nvPr/>
        </p:nvSpPr>
        <p:spPr>
          <a:xfrm>
            <a:off x="1519838" y="2278855"/>
            <a:ext cx="3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1791838" y="1838426"/>
                <a:ext cx="787010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1838" y="1838426"/>
                <a:ext cx="787010" cy="403187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2516573" y="2269942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6573" y="2269942"/>
                <a:ext cx="515013" cy="3782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文本框 18"/>
          <p:cNvSpPr txBox="1"/>
          <p:nvPr/>
        </p:nvSpPr>
        <p:spPr>
          <a:xfrm>
            <a:off x="1521062" y="2564997"/>
            <a:ext cx="31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20" name="矩形 19"/>
          <p:cNvSpPr/>
          <p:nvPr/>
        </p:nvSpPr>
        <p:spPr>
          <a:xfrm>
            <a:off x="1460838" y="2268524"/>
            <a:ext cx="1528029" cy="12396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504195" y="3796151"/>
            <a:ext cx="27498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Layer Normalization: does not work well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cxnSp>
        <p:nvCxnSpPr>
          <p:cNvPr id="6" name="直接箭头连接符 5"/>
          <p:cNvCxnSpPr/>
          <p:nvPr/>
        </p:nvCxnSpPr>
        <p:spPr>
          <a:xfrm>
            <a:off x="1285336" y="2314723"/>
            <a:ext cx="0" cy="1151832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1460838" y="2268524"/>
            <a:ext cx="1528029" cy="3796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3297381" y="2181363"/>
            <a:ext cx="354676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Channel Normalization:</a:t>
            </a:r>
          </a:p>
          <a:p>
            <a:endParaRPr lang="zh-CN" altLang="en-US" sz="2400" dirty="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7446" y="2769896"/>
            <a:ext cx="3822845" cy="484927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77446" y="3254823"/>
            <a:ext cx="3600450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4390286" y="4380381"/>
                <a:ext cx="3374770" cy="49353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𝑍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𝑍</m:t>
                        </m:r>
                      </m:e>
                    </m:acc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286" y="4380381"/>
                <a:ext cx="3374770" cy="493533"/>
              </a:xfrm>
              <a:prstGeom prst="rect">
                <a:avLst/>
              </a:prstGeom>
              <a:blipFill rotWithShape="0">
                <a:blip r:embed="rId7"/>
                <a:stretch>
                  <a:fillRect l="-2708" t="-3704" b="-2716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457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1" grpId="0"/>
      <p:bldP spid="21" grpId="1"/>
      <p:bldP spid="7" grpId="0" animBg="1"/>
      <p:bldP spid="22" grpId="0"/>
      <p:bldP spid="2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Higher-Dimensional Tensors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879" y="2419482"/>
            <a:ext cx="7584057" cy="128991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38200" y="1808641"/>
                <a:ext cx="496737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sz="2400" dirty="0" smtClean="0"/>
                  <a:t>put the projection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zh-CN" altLang="en-US" sz="2400" dirty="0" smtClean="0"/>
                  <a:t> </a:t>
                </a:r>
                <a:r>
                  <a:rPr lang="en-US" altLang="zh-CN" sz="2400" dirty="0" smtClean="0"/>
                  <a:t>to the corner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08641"/>
                <a:ext cx="4967378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966" t="-10667" b="-30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/>
          <p:cNvSpPr/>
          <p:nvPr/>
        </p:nvSpPr>
        <p:spPr>
          <a:xfrm>
            <a:off x="3717985" y="4304580"/>
            <a:ext cx="2303253" cy="153550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7" name="直接连接符 16"/>
          <p:cNvCxnSpPr/>
          <p:nvPr/>
        </p:nvCxnSpPr>
        <p:spPr>
          <a:xfrm>
            <a:off x="3709358" y="4718649"/>
            <a:ext cx="231188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矩形 25"/>
              <p:cNvSpPr/>
              <p:nvPr/>
            </p:nvSpPr>
            <p:spPr>
              <a:xfrm>
                <a:off x="4502250" y="5072331"/>
                <a:ext cx="726096" cy="372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6" name="矩形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250" y="5072331"/>
                <a:ext cx="726096" cy="372025"/>
              </a:xfrm>
              <a:prstGeom prst="rect">
                <a:avLst/>
              </a:prstGeom>
              <a:blipFill rotWithShape="0">
                <a:blip r:embed="rId5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4157932" y="4304580"/>
            <a:ext cx="0" cy="4140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矩形 28"/>
              <p:cNvSpPr/>
              <p:nvPr/>
            </p:nvSpPr>
            <p:spPr>
              <a:xfrm>
                <a:off x="3709358" y="4325602"/>
                <a:ext cx="34977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x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矩形 2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9358" y="4325602"/>
                <a:ext cx="34977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矩形 29"/>
              <p:cNvSpPr/>
              <p:nvPr/>
            </p:nvSpPr>
            <p:spPr>
              <a:xfrm>
                <a:off x="4862540" y="4349317"/>
                <a:ext cx="36580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0" name="矩形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2540" y="4349317"/>
                <a:ext cx="365806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4074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362" y="2390595"/>
            <a:ext cx="10991850" cy="2628900"/>
          </a:xfrm>
          <a:prstGeom prst="rect">
            <a:avLst/>
          </a:prstGeom>
        </p:spPr>
      </p:pic>
      <p:sp>
        <p:nvSpPr>
          <p:cNvPr id="6" name="标题 1"/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0. model configurations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5339751" y="2786332"/>
            <a:ext cx="2631057" cy="345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75143" y="3131389"/>
            <a:ext cx="2631057" cy="3968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5707812" y="4586377"/>
            <a:ext cx="2631057" cy="43311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7316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cs typeface="Times New Roman" panose="02020603050405020304" pitchFamily="18" charset="0"/>
              </a:rPr>
              <a:t>. Wikipedia Language Modeling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Task: compression contest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Dataset: the 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Hutter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Prize Wikipedia</a:t>
            </a: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Measurement: bits per character (BPC)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Setting: fix the parameter number to 10M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	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by changing channel-size 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Result: 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L </a:t>
            </a:r>
            <a:r>
              <a:rPr lang="zh-CN" altLang="en-US" sz="2400" dirty="0" smtClean="0">
                <a:cs typeface="Times New Roman" panose="02020603050405020304" pitchFamily="18" charset="0"/>
              </a:rPr>
              <a:t>≤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2: simpler models with larger </a:t>
            </a:r>
            <a:r>
              <a:rPr lang="en-US" altLang="zh-CN" sz="2400" i="1" dirty="0" smtClean="0">
                <a:cs typeface="Times New Roman" panose="02020603050405020304" pitchFamily="18" charset="0"/>
              </a:rPr>
              <a:t>M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win.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L &gt; 2: memory cell convolution (MCC) works.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CN consistently better.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02959" y="1825625"/>
            <a:ext cx="3409302" cy="466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535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</a:t>
            </a:r>
            <a:r>
              <a:rPr lang="en-US" altLang="zh-CN" sz="3600" dirty="0">
                <a:cs typeface="Times New Roman" panose="02020603050405020304" pitchFamily="18" charset="0"/>
              </a:rPr>
              <a:t>. Wikipedia Language Modeling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Task: compression contest (language modeling)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Dataset: the 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Hutter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Prize Wikipedia</a:t>
            </a: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9043" y="2952600"/>
            <a:ext cx="6096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19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II. Algorithm Tasks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9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pPr marL="457200" indent="-457200">
              <a:buAutoNum type="alphaLcParenBoth"/>
            </a:pPr>
            <a:r>
              <a:rPr lang="en-US" altLang="zh-CN" sz="2400" dirty="0" smtClean="0">
                <a:cs typeface="Times New Roman" panose="02020603050405020304" pitchFamily="18" charset="0"/>
              </a:rPr>
              <a:t>Addition: to sum two 15-digit integers</a:t>
            </a:r>
          </a:p>
          <a:p>
            <a:pPr marL="457200" indent="-457200">
              <a:buAutoNum type="alphaLcParenBoth"/>
            </a:pPr>
            <a:r>
              <a:rPr lang="en-US" altLang="zh-CN" sz="2400" dirty="0" smtClean="0">
                <a:cs typeface="Times New Roman" panose="02020603050405020304" pitchFamily="18" charset="0"/>
              </a:rPr>
              <a:t>Memorization: to memorize 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     a sequence of 20 random symbols</a:t>
            </a:r>
          </a:p>
          <a:p>
            <a:pPr marL="0" indent="0">
              <a:buNone/>
            </a:pP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Setting: M=400 for Addition, M=100 for Memorization</a:t>
            </a: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Result:	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Models without MCC degrade as L increase.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LN helps little.</a:t>
            </a:r>
          </a:p>
          <a:p>
            <a:pPr marL="0" indent="0">
              <a:buNone/>
            </a:pP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4047" y="1406525"/>
            <a:ext cx="3962400" cy="8382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3097" y="2379662"/>
            <a:ext cx="39243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076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II. Algorithm Tasks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525" y="1533525"/>
            <a:ext cx="6838950" cy="532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1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II. Algorithm Tasks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47" y="2733855"/>
            <a:ext cx="6867525" cy="2667000"/>
          </a:xfrm>
          <a:prstGeom prst="rect">
            <a:avLst/>
          </a:prstGeom>
        </p:spPr>
      </p:pic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# of training examples to achieve perfect 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performace</a:t>
            </a:r>
            <a:endParaRPr lang="en-US" altLang="zh-CN" sz="2400" dirty="0" smtClean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99222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Overview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199" y="1825625"/>
            <a:ext cx="107470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Idea: 		   </a:t>
            </a: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Tensorizing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hidden-state vector to higher dimension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+ Cross-layer convolution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Used in:	   Sequence learning</a:t>
            </a:r>
          </a:p>
          <a:p>
            <a:pPr marL="0" indent="0"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Contribution: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Widen networks without additional parameters by sharing parameters</a:t>
            </a:r>
          </a:p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“Deepen” networks with little additional runtime by delaying the output</a:t>
            </a:r>
          </a:p>
          <a:p>
            <a:pPr marL="0" indent="0"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(merging deep computations into temporal computations)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708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III. </a:t>
            </a:r>
            <a:r>
              <a:rPr lang="en-US" altLang="zh-CN" sz="3600" dirty="0">
                <a:cs typeface="Times New Roman" panose="02020603050405020304" pitchFamily="18" charset="0"/>
              </a:rPr>
              <a:t>MNIST Image Classification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5726"/>
          </a:xfrm>
        </p:spPr>
        <p:txBody>
          <a:bodyPr>
            <a:normAutofit/>
          </a:bodyPr>
          <a:lstStyle/>
          <a:p>
            <a:pPr marL="457200" indent="-457200">
              <a:buAutoNum type="alphaLcParenBoth"/>
            </a:pPr>
            <a:r>
              <a:rPr lang="en-US" altLang="zh-CN" sz="2400" dirty="0" smtClean="0">
                <a:cs typeface="Times New Roman" panose="02020603050405020304" pitchFamily="18" charset="0"/>
              </a:rPr>
              <a:t>Sequential MNIST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457200" indent="-457200">
              <a:buAutoNum type="alphaLcParenBoth"/>
            </a:pPr>
            <a:r>
              <a:rPr lang="en-US" altLang="zh-CN" sz="2400" dirty="0" smtClean="0">
                <a:cs typeface="Times New Roman" panose="02020603050405020304" pitchFamily="18" charset="0"/>
              </a:rPr>
              <a:t>Sequential Permuted MNIST: permute pixels with the same random matrix </a:t>
            </a: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Setting: 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M=100</a:t>
            </a:r>
          </a:p>
          <a:p>
            <a:pPr marL="0" indent="0">
              <a:buNone/>
            </a:pPr>
            <a:endParaRPr lang="en-US" altLang="zh-CN" sz="24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Result:	</a:t>
            </a:r>
          </a:p>
          <a:p>
            <a:pPr marL="0" indent="0">
              <a:buNone/>
            </a:pPr>
            <a:r>
              <a:rPr lang="en-US" altLang="zh-CN" sz="2400" dirty="0">
                <a:cs typeface="Times New Roman" panose="02020603050405020304" pitchFamily="18" charset="0"/>
              </a:rPr>
              <a:t>M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odels </a:t>
            </a:r>
            <a:r>
              <a:rPr lang="en-US" altLang="zh-CN" sz="2400" dirty="0">
                <a:cs typeface="Times New Roman" panose="02020603050405020304" pitchFamily="18" charset="0"/>
              </a:rPr>
              <a:t>without MCC degrade as L increase.</a:t>
            </a:r>
          </a:p>
          <a:p>
            <a:pPr marL="0" indent="0">
              <a:buNone/>
            </a:pPr>
            <a:r>
              <a:rPr lang="en-US" altLang="zh-CN" sz="2400" dirty="0" smtClean="0">
                <a:cs typeface="Times New Roman" panose="02020603050405020304" pitchFamily="18" charset="0"/>
              </a:rPr>
              <a:t>All </a:t>
            </a:r>
            <a:r>
              <a:rPr lang="en-US" altLang="zh-CN" sz="2400" dirty="0" err="1" smtClean="0">
                <a:cs typeface="Times New Roman" panose="02020603050405020304" pitchFamily="18" charset="0"/>
              </a:rPr>
              <a:t>tLSTMs</a:t>
            </a:r>
            <a:r>
              <a:rPr lang="en-US" altLang="zh-CN" sz="2400" dirty="0" smtClean="0">
                <a:cs typeface="Times New Roman" panose="02020603050405020304" pitchFamily="18" charset="0"/>
              </a:rPr>
              <a:t> become faster when L=5.</a:t>
            </a:r>
            <a:endParaRPr lang="en-US" altLang="zh-CN" sz="24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03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III. </a:t>
            </a:r>
            <a:r>
              <a:rPr lang="en-US" altLang="zh-CN" sz="3600" dirty="0">
                <a:cs typeface="Times New Roman" panose="02020603050405020304" pitchFamily="18" charset="0"/>
              </a:rPr>
              <a:t>MNIST Image Classification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453" y="1690688"/>
            <a:ext cx="6247232" cy="494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615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III. </a:t>
            </a:r>
            <a:r>
              <a:rPr lang="en-US" altLang="zh-CN" sz="3600" dirty="0">
                <a:cs typeface="Times New Roman" panose="02020603050405020304" pitchFamily="18" charset="0"/>
              </a:rPr>
              <a:t>MNIST Image Classification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9094" y="2255717"/>
            <a:ext cx="6743700" cy="393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17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cs typeface="Times New Roman" panose="02020603050405020304" pitchFamily="18" charset="0"/>
              </a:rPr>
              <a:t>Experiments</a:t>
            </a:r>
            <a:br>
              <a:rPr lang="en-US" altLang="zh-CN" dirty="0" smtClean="0">
                <a:cs typeface="Times New Roman" panose="02020603050405020304" pitchFamily="18" charset="0"/>
              </a:rPr>
            </a:br>
            <a:r>
              <a:rPr lang="en-US" altLang="zh-CN" sz="3600" dirty="0" smtClean="0">
                <a:cs typeface="Times New Roman" panose="02020603050405020304" pitchFamily="18" charset="0"/>
              </a:rPr>
              <a:t>IV. Visualization</a:t>
            </a:r>
            <a:endParaRPr lang="zh-CN" altLang="en-US" sz="3600" dirty="0"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490405"/>
            <a:ext cx="12192000" cy="3894446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383102" y="5494468"/>
            <a:ext cx="92964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/>
              <a:t>from the input to the output, the values become </a:t>
            </a:r>
            <a:r>
              <a:rPr lang="en-US" altLang="zh-CN" sz="2000" dirty="0" smtClean="0"/>
              <a:t>increasingly distinct </a:t>
            </a:r>
            <a:r>
              <a:rPr lang="en-US" altLang="zh-CN" sz="2000" dirty="0"/>
              <a:t>and are shifted temporally, revealing that </a:t>
            </a:r>
            <a:r>
              <a:rPr lang="en-US" altLang="zh-CN" sz="2000" dirty="0">
                <a:solidFill>
                  <a:srgbClr val="FF0000"/>
                </a:solidFill>
              </a:rPr>
              <a:t>deep computations</a:t>
            </a:r>
            <a:r>
              <a:rPr lang="en-US" altLang="zh-CN" sz="2000" dirty="0"/>
              <a:t> are indeed </a:t>
            </a:r>
            <a:r>
              <a:rPr lang="en-US" altLang="zh-CN" sz="2000" dirty="0" smtClean="0"/>
              <a:t>performed together </a:t>
            </a:r>
            <a:r>
              <a:rPr lang="en-US" altLang="zh-CN" sz="2000" dirty="0"/>
              <a:t>with temporal computations, with </a:t>
            </a:r>
            <a:r>
              <a:rPr lang="en-US" altLang="zh-CN" sz="2000" dirty="0">
                <a:solidFill>
                  <a:srgbClr val="FF0000"/>
                </a:solidFill>
              </a:rPr>
              <a:t>long-range </a:t>
            </a:r>
            <a:r>
              <a:rPr lang="en-US" altLang="zh-CN" sz="2000" dirty="0" smtClean="0">
                <a:solidFill>
                  <a:srgbClr val="FF0000"/>
                </a:solidFill>
              </a:rPr>
              <a:t>dependencies </a:t>
            </a:r>
            <a:r>
              <a:rPr lang="en-US" altLang="zh-CN" sz="2000" dirty="0"/>
              <a:t>carried by memory cells.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862114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93034" y="2337758"/>
            <a:ext cx="66854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5400" dirty="0" smtClean="0"/>
              <a:t>Thanks for Listening!</a:t>
            </a:r>
          </a:p>
          <a:p>
            <a:pPr algn="ctr"/>
            <a:r>
              <a:rPr lang="en-US" altLang="zh-CN" sz="5400" dirty="0" smtClean="0"/>
              <a:t>Any Questions?</a:t>
            </a:r>
            <a:endParaRPr lang="zh-CN" altLang="en-US" sz="5400" dirty="0"/>
          </a:p>
        </p:txBody>
      </p:sp>
    </p:spTree>
    <p:extLst>
      <p:ext uri="{BB962C8B-B14F-4D97-AF65-F5344CB8AC3E}">
        <p14:creationId xmlns:p14="http://schemas.microsoft.com/office/powerpoint/2010/main" val="1566349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Tensorized</a:t>
            </a:r>
            <a:r>
              <a:rPr lang="en-US" altLang="zh-CN" dirty="0" smtClean="0">
                <a:cs typeface="Times New Roman" panose="02020603050405020304" pitchFamily="18" charset="0"/>
              </a:rPr>
              <a:t> RNN (</a:t>
            </a:r>
            <a:r>
              <a:rPr lang="en-US" altLang="zh-CN" dirty="0" err="1" smtClean="0"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4036"/>
            <a:ext cx="1318404" cy="60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594" y="2190748"/>
            <a:ext cx="3019425" cy="733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430" y="2924173"/>
            <a:ext cx="3286125" cy="6096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170" y="3515640"/>
            <a:ext cx="1952625" cy="59055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0792" y="4052583"/>
            <a:ext cx="3343275" cy="609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316924" y="3571433"/>
                <a:ext cx="30494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wise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24" y="3571433"/>
                <a:ext cx="3049489" cy="400110"/>
              </a:xfrm>
              <a:prstGeom prst="rect">
                <a:avLst/>
              </a:prstGeom>
              <a:blipFill rotWithShape="0">
                <a:blip r:embed="rId6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316924" y="4106190"/>
                <a:ext cx="365888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differentiable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fu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ction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924" y="4106190"/>
                <a:ext cx="3658887" cy="400110"/>
              </a:xfrm>
              <a:prstGeom prst="rect">
                <a:avLst/>
              </a:prstGeom>
              <a:blipFill rotWithShape="0">
                <a:blip r:embed="rId7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2089492" y="5652332"/>
                <a:ext cx="6272294" cy="4866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𝒉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𝑐𝑎𝑡</m:t>
                        </m:r>
                      </m:sup>
                    </m:sSub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sz="2400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𝒂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</m:oMath>
                </a14:m>
                <a:endParaRPr lang="en-US" altLang="zh-CN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492" y="5652332"/>
                <a:ext cx="6272294" cy="486672"/>
              </a:xfrm>
              <a:prstGeom prst="rect">
                <a:avLst/>
              </a:prstGeom>
              <a:blipFill rotWithShape="0">
                <a:blip r:embed="rId8"/>
                <a:stretch>
                  <a:fillRect l="-1555" t="-7500" b="-2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5515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Tensorized</a:t>
            </a:r>
            <a:r>
              <a:rPr lang="en-US" altLang="zh-CN" dirty="0" smtClean="0">
                <a:cs typeface="Times New Roman" panose="02020603050405020304" pitchFamily="18" charset="0"/>
              </a:rPr>
              <a:t> RNN (</a:t>
            </a:r>
            <a:r>
              <a:rPr lang="en-US" altLang="zh-CN" dirty="0" err="1" smtClean="0"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838200" y="1824036"/>
            <a:ext cx="1352909" cy="60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矩形 7"/>
              <p:cNvSpPr/>
              <p:nvPr/>
            </p:nvSpPr>
            <p:spPr>
              <a:xfrm>
                <a:off x="7986664" y="4003248"/>
                <a:ext cx="304948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element</m:t>
                      </m:r>
                      <m:r>
                        <a:rPr lang="en-US" altLang="zh-CN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wise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𝑡𝑎𝑛h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" name="矩形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664" y="4003248"/>
                <a:ext cx="3049489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3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矩形 13"/>
              <p:cNvSpPr/>
              <p:nvPr/>
            </p:nvSpPr>
            <p:spPr>
              <a:xfrm>
                <a:off x="7986664" y="4585503"/>
                <a:ext cx="3516219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differentiable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fuction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4" name="矩形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6664" y="4585503"/>
                <a:ext cx="3516219" cy="400110"/>
              </a:xfrm>
              <a:prstGeom prst="rect">
                <a:avLst/>
              </a:prstGeom>
              <a:blipFill rotWithShape="0">
                <a:blip r:embed="rId4"/>
                <a:stretch>
                  <a:fillRect b="-75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1954318" y="5440526"/>
                <a:ext cx="7273722" cy="99052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400" dirty="0" smtClean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𝑯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𝑐𝑎𝑡</m:t>
                        </m:r>
                      </m:sup>
                    </m:sSub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d>
                          <m:d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en-US" altLang="zh-CN" sz="2400" i="1" dirty="0" smtClean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  </m:t>
                    </m:r>
                    <m:sSup>
                      <m:sSupPr>
                        <m:ctrlPr>
                          <a:rPr lang="en-US" altLang="zh-CN" sz="240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𝑾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</m:sup>
                    </m:sSup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𝐾</m:t>
                        </m:r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p>
                        </m:sSup>
                      </m:sup>
                    </m:sSup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4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𝑜</m:t>
                            </m:r>
                          </m:sup>
                        </m:sSup>
                      </m:sup>
                    </m:sSup>
                  </m:oMath>
                </a14:m>
                <a:endParaRPr lang="en-US" altLang="zh-CN" sz="24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zh-CN" sz="2000" dirty="0" smtClean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             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𝐿</m:t>
                    </m:r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num>
                          <m:den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𝑚𝑜𝑑</m:t>
                            </m:r>
                            <m:r>
                              <a:rPr lang="en-US" altLang="zh-CN" sz="2000" i="1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2</m:t>
                            </m:r>
                          </m:den>
                        </m:f>
                      </m:e>
                    </m:d>
                  </m:oMath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4318" y="5440526"/>
                <a:ext cx="7273722" cy="990528"/>
              </a:xfrm>
              <a:prstGeom prst="rect">
                <a:avLst/>
              </a:prstGeom>
              <a:blipFill rotWithShape="0">
                <a:blip r:embed="rId5"/>
                <a:stretch>
                  <a:fillRect l="-13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38659" y="2173438"/>
            <a:ext cx="5410200" cy="10287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68392" y="3269231"/>
            <a:ext cx="3838575" cy="561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121502" y="3887877"/>
            <a:ext cx="2028825" cy="60007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5813" y="4503469"/>
            <a:ext cx="4438650" cy="533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矩形 15"/>
              <p:cNvSpPr/>
              <p:nvPr/>
            </p:nvSpPr>
            <p:spPr>
              <a:xfrm>
                <a:off x="7948859" y="3365552"/>
                <a:ext cx="313489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latin typeface="Cambria Math" panose="02040503050406030204" pitchFamily="18" charset="0"/>
                        </a:rPr>
                        <m:t>⊛</m:t>
                      </m:r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convolution</m:t>
                      </m:r>
                      <m: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000" b="0" i="0" smtClean="0">
                          <a:latin typeface="Cambria Math" panose="02040503050406030204" pitchFamily="18" charset="0"/>
                        </a:rPr>
                        <m:t>operator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6" name="矩形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8859" y="3365552"/>
                <a:ext cx="3134897" cy="400110"/>
              </a:xfrm>
              <a:prstGeom prst="rect">
                <a:avLst/>
              </a:prstGeom>
              <a:blipFill rotWithShape="0">
                <a:blip r:embed="rId10"/>
                <a:stretch>
                  <a:fillRect b="-1060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456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Tensorized</a:t>
            </a:r>
            <a:r>
              <a:rPr lang="en-US" altLang="zh-CN" dirty="0" smtClean="0">
                <a:cs typeface="Times New Roman" panose="02020603050405020304" pitchFamily="18" charset="0"/>
              </a:rPr>
              <a:t> RNN (</a:t>
            </a:r>
            <a:r>
              <a:rPr lang="en-US" altLang="zh-CN" dirty="0" err="1" smtClean="0"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60119" y="4505833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60119" y="4793791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60119" y="5081749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60119" y="5369707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22963" y="5329972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P+1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732118" y="4029536"/>
                <a:ext cx="787010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18" y="4029536"/>
                <a:ext cx="787010" cy="403187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5485115" y="4460310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85115" y="4748268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5115" y="5036226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85115" y="5324184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289849">
            <a:off x="4830813" y="4701839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02956" y="4029536"/>
                <a:ext cx="5832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56" y="4029536"/>
                <a:ext cx="583237" cy="374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平行四边形 32"/>
          <p:cNvSpPr/>
          <p:nvPr/>
        </p:nvSpPr>
        <p:spPr>
          <a:xfrm rot="19289849">
            <a:off x="4830814" y="4977903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rot="19289849">
            <a:off x="4830812" y="5265723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 rot="19289849">
            <a:off x="4830813" y="5553540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4991849" y="5612142"/>
            <a:ext cx="1912188" cy="389999"/>
          </a:xfrm>
          <a:prstGeom prst="parallelogram">
            <a:avLst>
              <a:gd name="adj" fmla="val 122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458919" y="5292998"/>
            <a:ext cx="3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86193" y="4415167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193" y="4415167"/>
                <a:ext cx="515013" cy="378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63184" y="4825376"/>
                <a:ext cx="553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84" y="4825376"/>
                <a:ext cx="55303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456853" y="4461052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53" y="4461052"/>
                <a:ext cx="515013" cy="3782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箭头 44"/>
          <p:cNvSpPr/>
          <p:nvPr/>
        </p:nvSpPr>
        <p:spPr>
          <a:xfrm>
            <a:off x="7538072" y="4825376"/>
            <a:ext cx="11645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461342" y="4756107"/>
            <a:ext cx="31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8" name="平行四边形 47"/>
          <p:cNvSpPr/>
          <p:nvPr/>
        </p:nvSpPr>
        <p:spPr>
          <a:xfrm rot="19289849">
            <a:off x="5079718" y="4679207"/>
            <a:ext cx="376979" cy="220726"/>
          </a:xfrm>
          <a:prstGeom prst="parallelogram">
            <a:avLst>
              <a:gd name="adj" fmla="val 82590"/>
            </a:avLst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/>
          <p:cNvSpPr/>
          <p:nvPr/>
        </p:nvSpPr>
        <p:spPr>
          <a:xfrm rot="19289849">
            <a:off x="5077401" y="4967130"/>
            <a:ext cx="376979" cy="220726"/>
          </a:xfrm>
          <a:prstGeom prst="parallelogram">
            <a:avLst>
              <a:gd name="adj" fmla="val 82590"/>
            </a:avLst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999879" y="4613783"/>
                <a:ext cx="542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79" y="4613783"/>
                <a:ext cx="5425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961557" y="4787548"/>
                <a:ext cx="90954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557" y="4787548"/>
                <a:ext cx="909544" cy="390748"/>
              </a:xfrm>
              <a:prstGeom prst="rect">
                <a:avLst/>
              </a:prstGeom>
              <a:blipFill rotWithShape="0"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矩形 52"/>
          <p:cNvSpPr/>
          <p:nvPr/>
        </p:nvSpPr>
        <p:spPr>
          <a:xfrm>
            <a:off x="2454622" y="2195736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矩形 53"/>
              <p:cNvSpPr/>
              <p:nvPr/>
            </p:nvSpPr>
            <p:spPr>
              <a:xfrm>
                <a:off x="2775270" y="1775030"/>
                <a:ext cx="690830" cy="37202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4" name="矩形 5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270" y="1775030"/>
                <a:ext cx="690830" cy="372025"/>
              </a:xfrm>
              <a:prstGeom prst="rect">
                <a:avLst/>
              </a:prstGeom>
              <a:blipFill rotWithShape="0">
                <a:blip r:embed="rId10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矩形 54"/>
          <p:cNvSpPr/>
          <p:nvPr/>
        </p:nvSpPr>
        <p:spPr>
          <a:xfrm rot="5400000">
            <a:off x="4827506" y="2627299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矩形 55"/>
          <p:cNvSpPr/>
          <p:nvPr/>
        </p:nvSpPr>
        <p:spPr>
          <a:xfrm rot="5400000">
            <a:off x="5115464" y="2625773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 rot="5400000">
            <a:off x="5407892" y="2627300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矩形 57"/>
          <p:cNvSpPr/>
          <p:nvPr/>
        </p:nvSpPr>
        <p:spPr>
          <a:xfrm rot="5400000">
            <a:off x="5695850" y="2625774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文本框 58"/>
          <p:cNvSpPr txBox="1"/>
          <p:nvPr/>
        </p:nvSpPr>
        <p:spPr>
          <a:xfrm>
            <a:off x="5206614" y="3177885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R+M</a:t>
            </a:r>
            <a:endParaRPr lang="zh-CN" altLang="en-US" dirty="0"/>
          </a:p>
        </p:txBody>
      </p:sp>
      <p:sp>
        <p:nvSpPr>
          <p:cNvPr id="61" name="文本框 60"/>
          <p:cNvSpPr txBox="1"/>
          <p:nvPr/>
        </p:nvSpPr>
        <p:spPr>
          <a:xfrm>
            <a:off x="6223522" y="2043053"/>
            <a:ext cx="32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62" name="文本框 61"/>
          <p:cNvSpPr txBox="1"/>
          <p:nvPr/>
        </p:nvSpPr>
        <p:spPr>
          <a:xfrm>
            <a:off x="5669240" y="2057675"/>
            <a:ext cx="31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m</a:t>
            </a:r>
            <a:endParaRPr lang="zh-CN" altLang="en-US" dirty="0"/>
          </a:p>
        </p:txBody>
      </p:sp>
      <p:sp>
        <p:nvSpPr>
          <p:cNvPr id="63" name="右箭头 62"/>
          <p:cNvSpPr/>
          <p:nvPr/>
        </p:nvSpPr>
        <p:spPr>
          <a:xfrm>
            <a:off x="7538072" y="2427007"/>
            <a:ext cx="11645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矩形 63"/>
              <p:cNvSpPr/>
              <p:nvPr/>
            </p:nvSpPr>
            <p:spPr>
              <a:xfrm>
                <a:off x="8956061" y="2409695"/>
                <a:ext cx="700128" cy="38151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𝑚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4" name="矩形 6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6061" y="2409695"/>
                <a:ext cx="700128" cy="38151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矩形 64"/>
              <p:cNvSpPr/>
              <p:nvPr/>
            </p:nvSpPr>
            <p:spPr>
              <a:xfrm>
                <a:off x="5658224" y="1678165"/>
                <a:ext cx="5832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5" name="矩形 6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8224" y="1678165"/>
                <a:ext cx="583237" cy="37427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838200" y="1824036"/>
            <a:ext cx="1318404" cy="60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RNN: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内容占位符 2"/>
          <p:cNvSpPr txBox="1">
            <a:spLocks/>
          </p:cNvSpPr>
          <p:nvPr/>
        </p:nvSpPr>
        <p:spPr>
          <a:xfrm>
            <a:off x="838200" y="4052719"/>
            <a:ext cx="1318404" cy="60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349528" y="2155049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R+M</a:t>
            </a:r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5390550" y="2766943"/>
            <a:ext cx="115874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3041272" y="2195736"/>
            <a:ext cx="0" cy="2879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5276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Tensorized</a:t>
            </a:r>
            <a:r>
              <a:rPr lang="en-US" altLang="zh-CN" dirty="0" smtClean="0">
                <a:cs typeface="Times New Roman" panose="02020603050405020304" pitchFamily="18" charset="0"/>
              </a:rPr>
              <a:t> RNN (</a:t>
            </a:r>
            <a:r>
              <a:rPr lang="en-US" altLang="zh-CN" dirty="0" err="1" smtClean="0"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2460119" y="4505833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2460119" y="4793791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矩形 20"/>
          <p:cNvSpPr/>
          <p:nvPr/>
        </p:nvSpPr>
        <p:spPr>
          <a:xfrm>
            <a:off x="2460119" y="5081749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矩形 21"/>
          <p:cNvSpPr/>
          <p:nvPr/>
        </p:nvSpPr>
        <p:spPr>
          <a:xfrm>
            <a:off x="2460119" y="5369707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2422963" y="5329972"/>
            <a:ext cx="618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P+1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矩形 24"/>
              <p:cNvSpPr/>
              <p:nvPr/>
            </p:nvSpPr>
            <p:spPr>
              <a:xfrm>
                <a:off x="2732118" y="4029536"/>
                <a:ext cx="787010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5" name="矩形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118" y="4029536"/>
                <a:ext cx="787010" cy="403187"/>
              </a:xfrm>
              <a:prstGeom prst="rect">
                <a:avLst/>
              </a:prstGeom>
              <a:blipFill rotWithShape="0">
                <a:blip r:embed="rId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矩形 25"/>
          <p:cNvSpPr/>
          <p:nvPr/>
        </p:nvSpPr>
        <p:spPr>
          <a:xfrm>
            <a:off x="5485115" y="4460310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/>
        </p:nvSpPr>
        <p:spPr>
          <a:xfrm>
            <a:off x="5485115" y="4748268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/>
          <p:cNvSpPr/>
          <p:nvPr/>
        </p:nvSpPr>
        <p:spPr>
          <a:xfrm>
            <a:off x="5485115" y="5036226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5485115" y="5324184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平行四边形 5"/>
          <p:cNvSpPr/>
          <p:nvPr/>
        </p:nvSpPr>
        <p:spPr>
          <a:xfrm rot="19289849">
            <a:off x="4830813" y="4701839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矩形 6"/>
              <p:cNvSpPr/>
              <p:nvPr/>
            </p:nvSpPr>
            <p:spPr>
              <a:xfrm>
                <a:off x="5902956" y="4029536"/>
                <a:ext cx="583237" cy="3742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𝑾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2956" y="4029536"/>
                <a:ext cx="583237" cy="37427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平行四边形 32"/>
          <p:cNvSpPr/>
          <p:nvPr/>
        </p:nvSpPr>
        <p:spPr>
          <a:xfrm rot="19289849">
            <a:off x="4830814" y="4977903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4" name="平行四边形 33"/>
          <p:cNvSpPr/>
          <p:nvPr/>
        </p:nvSpPr>
        <p:spPr>
          <a:xfrm rot="19289849">
            <a:off x="4830812" y="5265723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平行四边形 34"/>
          <p:cNvSpPr/>
          <p:nvPr/>
        </p:nvSpPr>
        <p:spPr>
          <a:xfrm rot="19289849">
            <a:off x="4830813" y="5553540"/>
            <a:ext cx="813797" cy="219105"/>
          </a:xfrm>
          <a:prstGeom prst="parallelogram">
            <a:avLst>
              <a:gd name="adj" fmla="val 82590"/>
            </a:avLst>
          </a:prstGeom>
          <a:noFill/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平行四边形 16"/>
          <p:cNvSpPr/>
          <p:nvPr/>
        </p:nvSpPr>
        <p:spPr>
          <a:xfrm>
            <a:off x="4991849" y="5612142"/>
            <a:ext cx="1912188" cy="389999"/>
          </a:xfrm>
          <a:prstGeom prst="parallelogram">
            <a:avLst>
              <a:gd name="adj" fmla="val 12232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6" name="文本框 35"/>
          <p:cNvSpPr txBox="1"/>
          <p:nvPr/>
        </p:nvSpPr>
        <p:spPr>
          <a:xfrm>
            <a:off x="5458919" y="5292998"/>
            <a:ext cx="306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K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矩形 17"/>
              <p:cNvSpPr/>
              <p:nvPr/>
            </p:nvSpPr>
            <p:spPr>
              <a:xfrm>
                <a:off x="6486193" y="4415167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8" name="矩形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6193" y="4415167"/>
                <a:ext cx="515013" cy="37824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矩形 18"/>
              <p:cNvSpPr/>
              <p:nvPr/>
            </p:nvSpPr>
            <p:spPr>
              <a:xfrm>
                <a:off x="4563184" y="4825376"/>
                <a:ext cx="55303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9" name="矩形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3184" y="4825376"/>
                <a:ext cx="553036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矩形 38"/>
              <p:cNvSpPr/>
              <p:nvPr/>
            </p:nvSpPr>
            <p:spPr>
              <a:xfrm>
                <a:off x="3456853" y="4461052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9" name="矩形 3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6853" y="4461052"/>
                <a:ext cx="515013" cy="378245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右箭头 44"/>
          <p:cNvSpPr/>
          <p:nvPr/>
        </p:nvSpPr>
        <p:spPr>
          <a:xfrm>
            <a:off x="7538072" y="4825376"/>
            <a:ext cx="1164566" cy="3693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2461342" y="4756107"/>
            <a:ext cx="31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p</a:t>
            </a:r>
            <a:endParaRPr lang="zh-CN" altLang="en-US" dirty="0"/>
          </a:p>
        </p:txBody>
      </p:sp>
      <p:sp>
        <p:nvSpPr>
          <p:cNvPr id="48" name="平行四边形 47"/>
          <p:cNvSpPr/>
          <p:nvPr/>
        </p:nvSpPr>
        <p:spPr>
          <a:xfrm rot="19289849">
            <a:off x="5079718" y="4679207"/>
            <a:ext cx="376979" cy="220726"/>
          </a:xfrm>
          <a:prstGeom prst="parallelogram">
            <a:avLst>
              <a:gd name="adj" fmla="val 82590"/>
            </a:avLst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平行四边形 48"/>
          <p:cNvSpPr/>
          <p:nvPr/>
        </p:nvSpPr>
        <p:spPr>
          <a:xfrm rot="19289849">
            <a:off x="5077401" y="4967130"/>
            <a:ext cx="376979" cy="220726"/>
          </a:xfrm>
          <a:prstGeom prst="parallelogram">
            <a:avLst>
              <a:gd name="adj" fmla="val 82590"/>
            </a:avLst>
          </a:prstGeom>
          <a:solidFill>
            <a:srgbClr val="FFC000"/>
          </a:solidFill>
          <a:ln w="952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矩形 50"/>
              <p:cNvSpPr/>
              <p:nvPr/>
            </p:nvSpPr>
            <p:spPr>
              <a:xfrm>
                <a:off x="4999879" y="4613783"/>
                <a:ext cx="5425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m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𝑜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1" name="矩形 5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9879" y="4613783"/>
                <a:ext cx="542584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矩形 51"/>
              <p:cNvSpPr/>
              <p:nvPr/>
            </p:nvSpPr>
            <p:spPr>
              <a:xfrm>
                <a:off x="8961557" y="4787548"/>
                <a:ext cx="909544" cy="3907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zh-CN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𝑜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2" name="矩形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1557" y="4787548"/>
                <a:ext cx="909544" cy="390748"/>
              </a:xfrm>
              <a:prstGeom prst="rect">
                <a:avLst/>
              </a:prstGeom>
              <a:blipFill rotWithShape="0">
                <a:blip r:embed="rId9"/>
                <a:stretch>
                  <a:fillRect b="-46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7" name="内容占位符 2"/>
          <p:cNvSpPr txBox="1">
            <a:spLocks/>
          </p:cNvSpPr>
          <p:nvPr/>
        </p:nvSpPr>
        <p:spPr>
          <a:xfrm>
            <a:off x="838200" y="4052719"/>
            <a:ext cx="1318404" cy="600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pic>
        <p:nvPicPr>
          <p:cNvPr id="47" name="图片 46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78755" y="2043721"/>
            <a:ext cx="8291177" cy="1270284"/>
          </a:xfrm>
          <a:prstGeom prst="rect">
            <a:avLst/>
          </a:prstGeom>
        </p:spPr>
      </p:pic>
      <p:sp>
        <p:nvSpPr>
          <p:cNvPr id="50" name="矩形 49"/>
          <p:cNvSpPr/>
          <p:nvPr/>
        </p:nvSpPr>
        <p:spPr>
          <a:xfrm>
            <a:off x="2401119" y="4756107"/>
            <a:ext cx="1528029" cy="3796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19976" y="4583827"/>
            <a:ext cx="17360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solidFill>
                  <a:srgbClr val="FF0000"/>
                </a:solidFill>
              </a:rPr>
              <a:t>channel vector</a:t>
            </a:r>
            <a:r>
              <a:rPr lang="zh-CN" altLang="en-US" sz="2000" dirty="0" smtClean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</a:rPr>
              <a:t>at location p</a:t>
            </a:r>
          </a:p>
        </p:txBody>
      </p:sp>
    </p:spTree>
    <p:extLst>
      <p:ext uri="{BB962C8B-B14F-4D97-AF65-F5344CB8AC3E}">
        <p14:creationId xmlns:p14="http://schemas.microsoft.com/office/powerpoint/2010/main" val="379978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0" grpId="1" animBg="1"/>
      <p:bldP spid="4" grpId="0"/>
      <p:bldP spid="4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Tensorized</a:t>
            </a:r>
            <a:r>
              <a:rPr lang="en-US" altLang="zh-CN" dirty="0" smtClean="0">
                <a:cs typeface="Times New Roman" panose="02020603050405020304" pitchFamily="18" charset="0"/>
              </a:rPr>
              <a:t> RNN (</a:t>
            </a:r>
            <a:r>
              <a:rPr lang="en-US" altLang="zh-CN" dirty="0" err="1" smtClean="0"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sp>
        <p:nvSpPr>
          <p:cNvPr id="66" name="内容占位符 2"/>
          <p:cNvSpPr>
            <a:spLocks noGrp="1"/>
          </p:cNvSpPr>
          <p:nvPr>
            <p:ph idx="1"/>
          </p:nvPr>
        </p:nvSpPr>
        <p:spPr>
          <a:xfrm>
            <a:off x="838200" y="1824036"/>
            <a:ext cx="3863196" cy="6000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delayed output</a:t>
            </a:r>
          </a:p>
        </p:txBody>
      </p:sp>
      <p:sp>
        <p:nvSpPr>
          <p:cNvPr id="47" name="矩形 46"/>
          <p:cNvSpPr/>
          <p:nvPr/>
        </p:nvSpPr>
        <p:spPr>
          <a:xfrm>
            <a:off x="1849082" y="3464715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1849082" y="3752673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矩形 67"/>
          <p:cNvSpPr/>
          <p:nvPr/>
        </p:nvSpPr>
        <p:spPr>
          <a:xfrm>
            <a:off x="1849082" y="4040631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9" name="矩形 68"/>
          <p:cNvSpPr/>
          <p:nvPr/>
        </p:nvSpPr>
        <p:spPr>
          <a:xfrm>
            <a:off x="1849082" y="4328589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文本框 69"/>
          <p:cNvSpPr txBox="1"/>
          <p:nvPr/>
        </p:nvSpPr>
        <p:spPr>
          <a:xfrm>
            <a:off x="1849081" y="4287902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71" name="文本框 70"/>
          <p:cNvSpPr txBox="1"/>
          <p:nvPr/>
        </p:nvSpPr>
        <p:spPr>
          <a:xfrm>
            <a:off x="1849081" y="3428847"/>
            <a:ext cx="3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矩形 71"/>
              <p:cNvSpPr/>
              <p:nvPr/>
            </p:nvSpPr>
            <p:spPr>
              <a:xfrm>
                <a:off x="2208350" y="2989687"/>
                <a:ext cx="753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2" name="矩形 7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8350" y="2989687"/>
                <a:ext cx="753347" cy="400110"/>
              </a:xfrm>
              <a:prstGeom prst="rect">
                <a:avLst/>
              </a:prstGeom>
              <a:blipFill rotWithShape="0"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矩形 72"/>
              <p:cNvSpPr/>
              <p:nvPr/>
            </p:nvSpPr>
            <p:spPr>
              <a:xfrm>
                <a:off x="2845816" y="3419934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3" name="矩形 7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5816" y="3419934"/>
                <a:ext cx="515013" cy="37824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文本框 74"/>
          <p:cNvSpPr txBox="1"/>
          <p:nvPr/>
        </p:nvSpPr>
        <p:spPr>
          <a:xfrm>
            <a:off x="1849724" y="4904505"/>
            <a:ext cx="19804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K=2, L=P=3</a:t>
            </a:r>
            <a:endParaRPr lang="zh-CN" altLang="en-US" sz="2400" dirty="0"/>
          </a:p>
        </p:txBody>
      </p:sp>
      <p:sp>
        <p:nvSpPr>
          <p:cNvPr id="76" name="文本框 75"/>
          <p:cNvSpPr txBox="1"/>
          <p:nvPr/>
        </p:nvSpPr>
        <p:spPr>
          <a:xfrm>
            <a:off x="1849081" y="4006343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77" name="文本框 76"/>
          <p:cNvSpPr txBox="1"/>
          <p:nvPr/>
        </p:nvSpPr>
        <p:spPr>
          <a:xfrm>
            <a:off x="1849081" y="3735529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sp>
        <p:nvSpPr>
          <p:cNvPr id="78" name="矩形 77"/>
          <p:cNvSpPr/>
          <p:nvPr/>
        </p:nvSpPr>
        <p:spPr>
          <a:xfrm>
            <a:off x="4114955" y="3464715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9" name="矩形 78"/>
          <p:cNvSpPr/>
          <p:nvPr/>
        </p:nvSpPr>
        <p:spPr>
          <a:xfrm>
            <a:off x="4114955" y="3752673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0" name="矩形 79"/>
          <p:cNvSpPr/>
          <p:nvPr/>
        </p:nvSpPr>
        <p:spPr>
          <a:xfrm>
            <a:off x="4114955" y="4040631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矩形 80"/>
          <p:cNvSpPr/>
          <p:nvPr/>
        </p:nvSpPr>
        <p:spPr>
          <a:xfrm>
            <a:off x="4114955" y="4328589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2" name="文本框 81"/>
          <p:cNvSpPr txBox="1"/>
          <p:nvPr/>
        </p:nvSpPr>
        <p:spPr>
          <a:xfrm>
            <a:off x="4114954" y="4287902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83" name="文本框 82"/>
          <p:cNvSpPr txBox="1"/>
          <p:nvPr/>
        </p:nvSpPr>
        <p:spPr>
          <a:xfrm>
            <a:off x="4114954" y="3428847"/>
            <a:ext cx="3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矩形 83"/>
              <p:cNvSpPr/>
              <p:nvPr/>
            </p:nvSpPr>
            <p:spPr>
              <a:xfrm>
                <a:off x="4474223" y="2989687"/>
                <a:ext cx="787010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4" name="矩形 8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4223" y="2989687"/>
                <a:ext cx="787010" cy="403187"/>
              </a:xfrm>
              <a:prstGeom prst="rect">
                <a:avLst/>
              </a:prstGeom>
              <a:blipFill rotWithShape="0">
                <a:blip r:embed="rId5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矩形 84"/>
              <p:cNvSpPr/>
              <p:nvPr/>
            </p:nvSpPr>
            <p:spPr>
              <a:xfrm>
                <a:off x="5111689" y="3419934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5" name="矩形 8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1689" y="3419934"/>
                <a:ext cx="515013" cy="378245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/>
          <p:cNvSpPr txBox="1"/>
          <p:nvPr/>
        </p:nvSpPr>
        <p:spPr>
          <a:xfrm>
            <a:off x="4114954" y="4006343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87" name="文本框 86"/>
          <p:cNvSpPr txBox="1"/>
          <p:nvPr/>
        </p:nvSpPr>
        <p:spPr>
          <a:xfrm>
            <a:off x="4114954" y="3735529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38200" y="3412959"/>
                <a:ext cx="4413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412959"/>
                <a:ext cx="441385" cy="40011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箭头连接符 4"/>
          <p:cNvCxnSpPr>
            <a:stCxn id="3" idx="3"/>
            <a:endCxn id="71" idx="1"/>
          </p:cNvCxnSpPr>
          <p:nvPr/>
        </p:nvCxnSpPr>
        <p:spPr>
          <a:xfrm>
            <a:off x="1279585" y="3613014"/>
            <a:ext cx="569496" cy="4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>
            <a:stCxn id="47" idx="3"/>
            <a:endCxn id="79" idx="1"/>
          </p:cNvCxnSpPr>
          <p:nvPr/>
        </p:nvCxnSpPr>
        <p:spPr>
          <a:xfrm>
            <a:off x="3268003" y="3608694"/>
            <a:ext cx="846952" cy="2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stCxn id="50" idx="3"/>
            <a:endCxn id="79" idx="1"/>
          </p:cNvCxnSpPr>
          <p:nvPr/>
        </p:nvCxnSpPr>
        <p:spPr>
          <a:xfrm>
            <a:off x="3268003" y="3896652"/>
            <a:ext cx="8469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矩形 97"/>
          <p:cNvSpPr/>
          <p:nvPr/>
        </p:nvSpPr>
        <p:spPr>
          <a:xfrm>
            <a:off x="6362637" y="3464715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9" name="矩形 98"/>
          <p:cNvSpPr/>
          <p:nvPr/>
        </p:nvSpPr>
        <p:spPr>
          <a:xfrm>
            <a:off x="6362637" y="3752673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矩形 99"/>
          <p:cNvSpPr/>
          <p:nvPr/>
        </p:nvSpPr>
        <p:spPr>
          <a:xfrm>
            <a:off x="6362637" y="4040631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 100"/>
          <p:cNvSpPr/>
          <p:nvPr/>
        </p:nvSpPr>
        <p:spPr>
          <a:xfrm>
            <a:off x="6362637" y="4328589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2" name="文本框 101"/>
          <p:cNvSpPr txBox="1"/>
          <p:nvPr/>
        </p:nvSpPr>
        <p:spPr>
          <a:xfrm>
            <a:off x="6362636" y="4287902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03" name="文本框 102"/>
          <p:cNvSpPr txBox="1"/>
          <p:nvPr/>
        </p:nvSpPr>
        <p:spPr>
          <a:xfrm>
            <a:off x="6362636" y="3428847"/>
            <a:ext cx="3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矩形 103"/>
              <p:cNvSpPr/>
              <p:nvPr/>
            </p:nvSpPr>
            <p:spPr>
              <a:xfrm>
                <a:off x="6721905" y="2989687"/>
                <a:ext cx="787010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+2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4" name="矩形 10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1905" y="2989687"/>
                <a:ext cx="787010" cy="403187"/>
              </a:xfrm>
              <a:prstGeom prst="rect">
                <a:avLst/>
              </a:prstGeom>
              <a:blipFill rotWithShape="0">
                <a:blip r:embed="rId8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矩形 104"/>
              <p:cNvSpPr/>
              <p:nvPr/>
            </p:nvSpPr>
            <p:spPr>
              <a:xfrm>
                <a:off x="7359371" y="3419934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5" name="矩形 10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59371" y="3419934"/>
                <a:ext cx="515013" cy="378245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文本框 105"/>
          <p:cNvSpPr txBox="1"/>
          <p:nvPr/>
        </p:nvSpPr>
        <p:spPr>
          <a:xfrm>
            <a:off x="6362636" y="4006343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07" name="文本框 106"/>
          <p:cNvSpPr txBox="1"/>
          <p:nvPr/>
        </p:nvSpPr>
        <p:spPr>
          <a:xfrm>
            <a:off x="6362636" y="3735529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08" name="直接箭头连接符 107"/>
          <p:cNvCxnSpPr>
            <a:stCxn id="80" idx="3"/>
            <a:endCxn id="100" idx="1"/>
          </p:cNvCxnSpPr>
          <p:nvPr/>
        </p:nvCxnSpPr>
        <p:spPr>
          <a:xfrm>
            <a:off x="5533876" y="4184610"/>
            <a:ext cx="82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接箭头连接符 108"/>
          <p:cNvCxnSpPr>
            <a:stCxn id="79" idx="3"/>
            <a:endCxn id="100" idx="1"/>
          </p:cNvCxnSpPr>
          <p:nvPr/>
        </p:nvCxnSpPr>
        <p:spPr>
          <a:xfrm>
            <a:off x="5533876" y="3896652"/>
            <a:ext cx="828761" cy="2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矩形 114"/>
          <p:cNvSpPr/>
          <p:nvPr/>
        </p:nvSpPr>
        <p:spPr>
          <a:xfrm>
            <a:off x="8610319" y="3464715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6" name="矩形 115"/>
          <p:cNvSpPr/>
          <p:nvPr/>
        </p:nvSpPr>
        <p:spPr>
          <a:xfrm>
            <a:off x="8610319" y="3752673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7" name="矩形 116"/>
          <p:cNvSpPr/>
          <p:nvPr/>
        </p:nvSpPr>
        <p:spPr>
          <a:xfrm>
            <a:off x="8610319" y="4040631"/>
            <a:ext cx="1418921" cy="28795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8" name="矩形 117"/>
          <p:cNvSpPr/>
          <p:nvPr/>
        </p:nvSpPr>
        <p:spPr>
          <a:xfrm>
            <a:off x="8610319" y="4328589"/>
            <a:ext cx="1418921" cy="28795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9" name="文本框 118"/>
          <p:cNvSpPr txBox="1"/>
          <p:nvPr/>
        </p:nvSpPr>
        <p:spPr>
          <a:xfrm>
            <a:off x="8610318" y="4287902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4</a:t>
            </a:r>
            <a:endParaRPr lang="zh-CN" altLang="en-US" dirty="0"/>
          </a:p>
        </p:txBody>
      </p:sp>
      <p:sp>
        <p:nvSpPr>
          <p:cNvPr id="120" name="文本框 119"/>
          <p:cNvSpPr txBox="1"/>
          <p:nvPr/>
        </p:nvSpPr>
        <p:spPr>
          <a:xfrm>
            <a:off x="8610318" y="3428847"/>
            <a:ext cx="359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1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矩形 120"/>
              <p:cNvSpPr/>
              <p:nvPr/>
            </p:nvSpPr>
            <p:spPr>
              <a:xfrm>
                <a:off x="8969587" y="2989687"/>
                <a:ext cx="787010" cy="40318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0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000" b="1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𝑡</m:t>
                          </m:r>
                          <m:r>
                            <a:rPr lang="en-US" altLang="zh-CN" sz="20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+3</m:t>
                          </m:r>
                        </m:sub>
                        <m:sup>
                          <m:r>
                            <a:rPr lang="en-US" altLang="zh-CN" sz="20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𝑐𝑎𝑡</m:t>
                          </m:r>
                        </m:sup>
                      </m:sSub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1" name="矩形 1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9587" y="2989687"/>
                <a:ext cx="787010" cy="403187"/>
              </a:xfrm>
              <a:prstGeom prst="rect">
                <a:avLst/>
              </a:prstGeom>
              <a:blipFill rotWithShape="0">
                <a:blip r:embed="rId10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矩形 121"/>
              <p:cNvSpPr/>
              <p:nvPr/>
            </p:nvSpPr>
            <p:spPr>
              <a:xfrm>
                <a:off x="9607053" y="3419934"/>
                <a:ext cx="515013" cy="37824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altLang="zh-CN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22" name="矩形 12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053" y="3419934"/>
                <a:ext cx="515013" cy="378245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3" name="文本框 122"/>
          <p:cNvSpPr txBox="1"/>
          <p:nvPr/>
        </p:nvSpPr>
        <p:spPr>
          <a:xfrm>
            <a:off x="8610318" y="4006343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3</a:t>
            </a:r>
            <a:endParaRPr lang="zh-CN" altLang="en-US" dirty="0"/>
          </a:p>
        </p:txBody>
      </p:sp>
      <p:sp>
        <p:nvSpPr>
          <p:cNvPr id="124" name="文本框 123"/>
          <p:cNvSpPr txBox="1"/>
          <p:nvPr/>
        </p:nvSpPr>
        <p:spPr>
          <a:xfrm>
            <a:off x="8610318" y="3735529"/>
            <a:ext cx="248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2</a:t>
            </a:r>
            <a:endParaRPr lang="zh-CN" altLang="en-US" dirty="0"/>
          </a:p>
        </p:txBody>
      </p:sp>
      <p:cxnSp>
        <p:nvCxnSpPr>
          <p:cNvPr id="125" name="直接箭头连接符 124"/>
          <p:cNvCxnSpPr>
            <a:stCxn id="100" idx="3"/>
            <a:endCxn id="118" idx="1"/>
          </p:cNvCxnSpPr>
          <p:nvPr/>
        </p:nvCxnSpPr>
        <p:spPr>
          <a:xfrm>
            <a:off x="7781558" y="4184610"/>
            <a:ext cx="828761" cy="2879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接箭头连接符 127"/>
          <p:cNvCxnSpPr>
            <a:stCxn id="101" idx="3"/>
            <a:endCxn id="118" idx="1"/>
          </p:cNvCxnSpPr>
          <p:nvPr/>
        </p:nvCxnSpPr>
        <p:spPr>
          <a:xfrm>
            <a:off x="7781558" y="4472568"/>
            <a:ext cx="8287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/>
          <p:cNvCxnSpPr>
            <a:stCxn id="118" idx="3"/>
            <a:endCxn id="134" idx="1"/>
          </p:cNvCxnSpPr>
          <p:nvPr/>
        </p:nvCxnSpPr>
        <p:spPr>
          <a:xfrm>
            <a:off x="10029240" y="4472568"/>
            <a:ext cx="545720" cy="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文本框 133"/>
              <p:cNvSpPr txBox="1"/>
              <p:nvPr/>
            </p:nvSpPr>
            <p:spPr>
              <a:xfrm>
                <a:off x="10574960" y="4273093"/>
                <a:ext cx="441385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34" name="文本框 1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4960" y="4273093"/>
                <a:ext cx="441385" cy="400110"/>
              </a:xfrm>
              <a:prstGeom prst="rect">
                <a:avLst/>
              </a:prstGeom>
              <a:blipFill rotWithShape="0">
                <a:blip r:embed="rId12"/>
                <a:stretch>
                  <a:fillRect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097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Tensorized</a:t>
            </a:r>
            <a:r>
              <a:rPr lang="en-US" altLang="zh-CN" dirty="0" smtClean="0">
                <a:cs typeface="Times New Roman" panose="02020603050405020304" pitchFamily="18" charset="0"/>
              </a:rPr>
              <a:t> RNN (</a:t>
            </a:r>
            <a:r>
              <a:rPr lang="en-US" altLang="zh-CN" dirty="0" err="1" smtClean="0">
                <a:cs typeface="Times New Roman" panose="02020603050405020304" pitchFamily="18" charset="0"/>
              </a:rPr>
              <a:t>tRNN</a:t>
            </a:r>
            <a:r>
              <a:rPr lang="en-US" altLang="zh-CN" dirty="0" smtClean="0">
                <a:cs typeface="Times New Roman" panose="02020603050405020304" pitchFamily="18" charset="0"/>
              </a:rPr>
              <a:t>)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2920" y="2052385"/>
            <a:ext cx="8465003" cy="4021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5929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9429" y="2638424"/>
            <a:ext cx="7515225" cy="2228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95425" y="2742606"/>
            <a:ext cx="9201150" cy="32289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 smtClean="0">
                <a:cs typeface="Times New Roman" panose="02020603050405020304" pitchFamily="18" charset="0"/>
              </a:rPr>
              <a:t>tLSTM</a:t>
            </a:r>
            <a:endParaRPr lang="zh-CN" altLang="en-US" dirty="0"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矩形 14"/>
              <p:cNvSpPr/>
              <p:nvPr/>
            </p:nvSpPr>
            <p:spPr>
              <a:xfrm>
                <a:off x="7499148" y="4190520"/>
                <a:ext cx="2237664" cy="43755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000" dirty="0" smtClean="0">
                    <a:solidFill>
                      <a:prstClr val="black"/>
                    </a:solidFill>
                    <a:ea typeface="Cambria Math" panose="02040503050406030204" pitchFamily="18" charset="0"/>
                    <a:cs typeface="Times New Roman" panose="02020603050405020304" pitchFamily="18" charset="0"/>
                  </a:rPr>
                  <a:t>where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2000" b="1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𝑨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p>
                    </m:sSubSup>
                    <m:r>
                      <a:rPr lang="en-US" altLang="zh-CN" sz="20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altLang="zh-CN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×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𝐾</m:t>
                            </m:r>
                          </m:e>
                        </m:d>
                      </m:sup>
                    </m:sSup>
                  </m:oMath>
                </a14:m>
                <a:endParaRPr lang="en-US" altLang="zh-CN" sz="2000" i="1" dirty="0" smtClean="0">
                  <a:solidFill>
                    <a:prstClr val="black"/>
                  </a:solidFill>
                  <a:latin typeface="Cambria Math" panose="020405030504060302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矩形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48" y="4190520"/>
                <a:ext cx="2237664" cy="437556"/>
              </a:xfrm>
              <a:prstGeom prst="rect">
                <a:avLst/>
              </a:prstGeom>
              <a:blipFill rotWithShape="0">
                <a:blip r:embed="rId5"/>
                <a:stretch>
                  <a:fillRect l="-2725" b="-2222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95425" y="1690688"/>
            <a:ext cx="5410200" cy="10287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矩形 16"/>
              <p:cNvSpPr/>
              <p:nvPr/>
            </p:nvSpPr>
            <p:spPr>
              <a:xfrm>
                <a:off x="7499148" y="4867274"/>
                <a:ext cx="393768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𝜍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</m:oMath>
                </a14:m>
                <a:r>
                  <a:rPr lang="en-US" altLang="zh-CN" dirty="0" smtClean="0"/>
                  <a:t>, serve</a:t>
                </a:r>
                <a:r>
                  <a:rPr lang="zh-CN" altLang="en-US" dirty="0" smtClean="0"/>
                  <a:t> </a:t>
                </a:r>
                <a:r>
                  <a:rPr lang="en-US" altLang="zh-CN" smtClean="0"/>
                  <a:t>as normalization </a:t>
                </a:r>
                <a:endParaRPr lang="en-US" altLang="zh-CN" dirty="0" smtClean="0"/>
              </a:p>
              <a:p>
                <a:r>
                  <a:rPr lang="en-US" altLang="zh-CN" dirty="0" smtClean="0"/>
                  <a:t>to prevent gradient vanishing/exploding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17" name="矩形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9148" y="4867274"/>
                <a:ext cx="3937681" cy="646331"/>
              </a:xfrm>
              <a:prstGeom prst="rect">
                <a:avLst/>
              </a:prstGeom>
              <a:blipFill rotWithShape="0">
                <a:blip r:embed="rId7"/>
                <a:stretch>
                  <a:fillRect l="-1238" t="-4717" r="-929" b="-141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2109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778</TotalTime>
  <Words>325</Words>
  <Application>Microsoft Office PowerPoint</Application>
  <PresentationFormat>宽屏</PresentationFormat>
  <Paragraphs>164</Paragraphs>
  <Slides>24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2" baseType="lpstr">
      <vt:lpstr>TimesNewRomanPS-BoldMT</vt:lpstr>
      <vt:lpstr>宋体</vt:lpstr>
      <vt:lpstr>Arial</vt:lpstr>
      <vt:lpstr>Calibri</vt:lpstr>
      <vt:lpstr>Calibri Light</vt:lpstr>
      <vt:lpstr>Cambria Math</vt:lpstr>
      <vt:lpstr>Times New Roman</vt:lpstr>
      <vt:lpstr>Office 主题</vt:lpstr>
      <vt:lpstr>Wider and Deeper, Cheaper and Faster: Tensorized LSTMs for Sequence Learning</vt:lpstr>
      <vt:lpstr>Overview</vt:lpstr>
      <vt:lpstr>Tensorized RNN (tRNN)</vt:lpstr>
      <vt:lpstr>Tensorized RNN (tRNN)</vt:lpstr>
      <vt:lpstr>Tensorized RNN (tRNN)</vt:lpstr>
      <vt:lpstr>Tensorized RNN (tRNN)</vt:lpstr>
      <vt:lpstr>Tensorized RNN (tRNN)</vt:lpstr>
      <vt:lpstr>Tensorized RNN (tRNN)</vt:lpstr>
      <vt:lpstr>tLSTM</vt:lpstr>
      <vt:lpstr>tLSTM</vt:lpstr>
      <vt:lpstr>tLSTM</vt:lpstr>
      <vt:lpstr>Channel Normalization</vt:lpstr>
      <vt:lpstr>Higher-Dimensional Tensors</vt:lpstr>
      <vt:lpstr>PowerPoint 演示文稿</vt:lpstr>
      <vt:lpstr>Experiments I. Wikipedia Language Modeling</vt:lpstr>
      <vt:lpstr>Experiments I. Wikipedia Language Modeling</vt:lpstr>
      <vt:lpstr>Experiments II. Algorithm Tasks</vt:lpstr>
      <vt:lpstr>Experiments II. Algorithm Tasks</vt:lpstr>
      <vt:lpstr>Experiments II. Algorithm Tasks</vt:lpstr>
      <vt:lpstr>Experiments III. MNIST Image Classification</vt:lpstr>
      <vt:lpstr>Experiments III. MNIST Image Classification</vt:lpstr>
      <vt:lpstr>Experiments III. MNIST Image Classification</vt:lpstr>
      <vt:lpstr>Experiments IV. Visualization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Adversarial Multi-Criteria Learning for Chinese Word Segmentation</dc:title>
  <dc:creator>Qingtao Li</dc:creator>
  <cp:lastModifiedBy>李庆涛</cp:lastModifiedBy>
  <cp:revision>134</cp:revision>
  <dcterms:created xsi:type="dcterms:W3CDTF">2017-10-17T07:33:26Z</dcterms:created>
  <dcterms:modified xsi:type="dcterms:W3CDTF">2018-01-03T02:21:09Z</dcterms:modified>
</cp:coreProperties>
</file>