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17" r:id="rId4"/>
    <p:sldId id="259" r:id="rId5"/>
    <p:sldId id="314" r:id="rId6"/>
    <p:sldId id="315" r:id="rId7"/>
    <p:sldId id="313" r:id="rId8"/>
    <p:sldId id="316" r:id="rId9"/>
    <p:sldId id="299" r:id="rId10"/>
    <p:sldId id="279" r:id="rId11"/>
    <p:sldId id="298" r:id="rId12"/>
    <p:sldId id="312" r:id="rId13"/>
    <p:sldId id="309" r:id="rId14"/>
    <p:sldId id="310" r:id="rId15"/>
    <p:sldId id="300" r:id="rId16"/>
    <p:sldId id="301" r:id="rId17"/>
    <p:sldId id="31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96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3C88-B405-4F0E-B52C-AB078F6006DE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EFF5-346A-4FBB-9374-27A590D78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5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2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RKHS</a:t>
            </a:r>
            <a:r>
              <a:rPr lang="zh-CN" altLang="en-US" dirty="0" smtClean="0"/>
              <a:t>，再生核希尔伯特空间，是由</a:t>
            </a:r>
            <a:r>
              <a:rPr lang="en-US" altLang="zh-CN" dirty="0" smtClean="0"/>
              <a:t>Z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的映射构成的空间。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35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41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RKHS</a:t>
            </a:r>
            <a:r>
              <a:rPr lang="zh-CN" altLang="en-US" dirty="0" smtClean="0"/>
              <a:t>，再生核希尔伯特空间，是由</a:t>
            </a:r>
            <a:r>
              <a:rPr lang="en-US" altLang="zh-CN" dirty="0" smtClean="0"/>
              <a:t>Z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的映射构成的空间。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1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RKHS</a:t>
            </a:r>
            <a:r>
              <a:rPr lang="zh-CN" altLang="en-US" dirty="0" smtClean="0"/>
              <a:t>，再生核希尔伯特空间，是由</a:t>
            </a:r>
            <a:r>
              <a:rPr lang="en-US" altLang="zh-CN" dirty="0" smtClean="0"/>
              <a:t>Z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的映射构成的空间。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86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RKHS</a:t>
            </a:r>
            <a:r>
              <a:rPr lang="zh-CN" altLang="en-US" dirty="0" smtClean="0"/>
              <a:t>，再生核希尔伯特空间，是由</a:t>
            </a:r>
            <a:r>
              <a:rPr lang="en-US" altLang="zh-CN" dirty="0" smtClean="0"/>
              <a:t>Z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的映射构成的空间。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5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1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2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4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9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RKHS</a:t>
            </a:r>
            <a:r>
              <a:rPr lang="zh-CN" altLang="en-US" dirty="0" smtClean="0"/>
              <a:t>，再生核希尔伯特空间，是由</a:t>
            </a:r>
            <a:r>
              <a:rPr lang="en-US" altLang="zh-CN" dirty="0" smtClean="0"/>
              <a:t>Z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的映射构成的空间。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2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RKHS</a:t>
            </a:r>
            <a:r>
              <a:rPr lang="zh-CN" altLang="en-US" dirty="0" smtClean="0"/>
              <a:t>，再生核希尔伯特空间，是由</a:t>
            </a:r>
            <a:r>
              <a:rPr lang="en-US" altLang="zh-CN" dirty="0" smtClean="0"/>
              <a:t>Z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的映射构成的空间。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6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RKHS</a:t>
            </a:r>
            <a:r>
              <a:rPr lang="zh-CN" altLang="en-US" dirty="0" smtClean="0"/>
              <a:t>，再生核希尔伯特空间，是由</a:t>
            </a:r>
            <a:r>
              <a:rPr lang="en-US" altLang="zh-CN" dirty="0" smtClean="0"/>
              <a:t>Z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的映射构成的空间。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RKHS</a:t>
            </a:r>
            <a:r>
              <a:rPr lang="zh-CN" altLang="en-US" dirty="0" smtClean="0"/>
              <a:t>，再生核希尔伯特空间，是由</a:t>
            </a:r>
            <a:r>
              <a:rPr lang="en-US" altLang="zh-CN" dirty="0" smtClean="0"/>
              <a:t>Z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的映射构成的空间。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3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1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4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1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7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3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12C0-3980-4CA0-9018-3EF3063BE79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1096264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Wasserstein Auto-Encoders</a:t>
            </a:r>
            <a:endParaRPr lang="zh-CN" altLang="en-US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29779" y="5646173"/>
            <a:ext cx="3418841" cy="5870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 smtClean="0">
                <a:solidFill>
                  <a:srgbClr val="000000"/>
                </a:solidFill>
                <a:latin typeface="TimesNewRomanPS-BoldMT"/>
              </a:rPr>
              <a:t>Reporter: Li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NewRomanPS-BoldMT"/>
              </a:rPr>
              <a:t>Qingtao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295810"/>
            <a:ext cx="8589191" cy="50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46477" y="4319451"/>
            <a:ext cx="10395858" cy="1971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2339" y="2241789"/>
            <a:ext cx="10395858" cy="2077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Motivation: Optimal Transport (OT)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7112" y="2662975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当数据分布在低维流型上时，</a:t>
            </a:r>
            <a:r>
              <a:rPr lang="zh-CN" altLang="en-US" dirty="0"/>
              <a:t>使用</a:t>
            </a:r>
            <a:r>
              <a:rPr lang="en-US" altLang="zh-CN" dirty="0" smtClean="0"/>
              <a:t>f-</a:t>
            </a:r>
            <a:r>
              <a:rPr lang="zh-CN" altLang="en-US" dirty="0" smtClean="0"/>
              <a:t>散度很容易出现梯度为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的情形。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46478" y="4458074"/>
                <a:ext cx="10395857" cy="1863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OT cost has a nicer behavior.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                  c: any measurable cost function.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the </a:t>
                </a:r>
                <a:r>
                  <a:rPr lang="en-US" altLang="zh-CN" sz="2400" i="1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-Wasserstein distance: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𝑑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 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𝑌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𝑝</m:t>
                        </m:r>
                      </m:sup>
                    </m:sSup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𝑝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78" y="4458074"/>
                <a:ext cx="10395857" cy="1863139"/>
              </a:xfrm>
              <a:prstGeom prst="rect">
                <a:avLst/>
              </a:prstGeom>
              <a:blipFill>
                <a:blip r:embed="rId3"/>
                <a:stretch>
                  <a:fillRect l="-938" t="-4248" b="-4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1" y="2238728"/>
                <a:ext cx="10515600" cy="2006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i="1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-divergences often max out on low dimensional manifolds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 || 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𝑝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𝑞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.                  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f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convex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f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=0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KL-divergence: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log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238728"/>
                <a:ext cx="10515600" cy="2006318"/>
              </a:xfrm>
              <a:prstGeom prst="rect">
                <a:avLst/>
              </a:prstGeom>
              <a:blipFill>
                <a:blip r:embed="rId4"/>
                <a:stretch>
                  <a:fillRect l="-928" t="-3951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268" y="4916324"/>
            <a:ext cx="5663148" cy="47378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38201" y="1761849"/>
            <a:ext cx="103958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Advantage over KL-divergence</a:t>
            </a:r>
            <a:endParaRPr lang="en-US" altLang="zh-CN" sz="2800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4060" y="2154115"/>
            <a:ext cx="10783174" cy="4032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Motivation: </a:t>
            </a:r>
            <a:r>
              <a:rPr lang="en-US" altLang="zh-CN" dirty="0">
                <a:cs typeface="Times New Roman" panose="02020603050405020304" pitchFamily="18" charset="0"/>
              </a:rPr>
              <a:t>Optimal Transport (OT)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4061" y="1690688"/>
                <a:ext cx="10704796" cy="5086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b="1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Optimize 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over the distribution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is a given map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𝐺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: 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  <m:r>
                      <a:rPr lang="zh-CN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→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𝑋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is optimizing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e>
                      <m:e>
                        <m:r>
                          <a:rPr lang="en-US" altLang="zh-CN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instead of optimizing all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𝑥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 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𝑦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pairs.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1" y="1690688"/>
                <a:ext cx="10704796" cy="5086521"/>
              </a:xfrm>
              <a:prstGeom prst="rect">
                <a:avLst/>
              </a:prstGeom>
              <a:blipFill>
                <a:blip r:embed="rId3"/>
                <a:stretch>
                  <a:fillRect l="-1196" t="-2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9" y="2191637"/>
            <a:ext cx="10790352" cy="17004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546" y="4471483"/>
            <a:ext cx="1441622" cy="43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8734" y="2717854"/>
            <a:ext cx="4576119" cy="621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4060" y="2136532"/>
            <a:ext cx="10783174" cy="4049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Motivation: WAE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061" y="1690688"/>
            <a:ext cx="10704796" cy="940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Advantage over VAE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49" y="2252823"/>
            <a:ext cx="9815396" cy="63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48" y="5423356"/>
            <a:ext cx="9815397" cy="5833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93750" y="2942711"/>
            <a:ext cx="226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iscrepancy penalty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99275" y="4914605"/>
            <a:ext cx="220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reconstruction cost</a:t>
            </a:r>
            <a:endParaRPr lang="zh-CN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59178" y="2942711"/>
            <a:ext cx="216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reconstruction cost</a:t>
            </a:r>
            <a:endParaRPr lang="zh-CN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59178" y="4914605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discrepancy penalty</a:t>
            </a:r>
            <a:endParaRPr lang="zh-CN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4060" y="2154115"/>
            <a:ext cx="10783174" cy="4032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Motivation: WAE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061" y="1690688"/>
            <a:ext cx="10704796" cy="940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Advantage over VAE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49" y="2252823"/>
            <a:ext cx="9815396" cy="63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48" y="5423356"/>
            <a:ext cx="9815397" cy="5833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53732" y="2271747"/>
            <a:ext cx="962430" cy="576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62618" y="2887333"/>
            <a:ext cx="3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 be deterministic or random</a:t>
            </a:r>
            <a:endParaRPr lang="zh-CN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7315" y="5474347"/>
            <a:ext cx="925177" cy="384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69027" y="4982645"/>
            <a:ext cx="28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ust be non-deterministic</a:t>
            </a:r>
            <a:endParaRPr lang="zh-CN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2617" y="2232309"/>
            <a:ext cx="3220993" cy="102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64943" y="3416850"/>
            <a:ext cx="321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optimize over the distribution</a:t>
            </a:r>
            <a:endParaRPr lang="zh-CN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4335" y="5423356"/>
            <a:ext cx="2850292" cy="544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89657" y="4547161"/>
            <a:ext cx="413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optimize over every single data Q(Z | X)</a:t>
            </a:r>
            <a:endParaRPr lang="zh-CN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/>
      <p:bldP spid="11" grpId="1"/>
      <p:bldP spid="13" grpId="0" animBg="1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Motivation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08" y="1690688"/>
            <a:ext cx="10585092" cy="43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46477" y="3405051"/>
            <a:ext cx="10395858" cy="1802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6477" y="2238728"/>
            <a:ext cx="10395858" cy="1166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Motivation: </a:t>
            </a:r>
            <a:r>
              <a:rPr lang="en-US" altLang="zh-C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different discrepancy penalty</a:t>
            </a:r>
            <a:endParaRPr lang="en-US" altLang="zh-CN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46478" y="3543674"/>
                <a:ext cx="10395857" cy="1346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MMD-based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: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Use kernel k: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𝒵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×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𝒵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→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ℝ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𝑍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78" y="3543674"/>
                <a:ext cx="10395857" cy="1346010"/>
              </a:xfrm>
              <a:prstGeom prst="rect">
                <a:avLst/>
              </a:prstGeom>
              <a:blipFill>
                <a:blip r:embed="rId5"/>
                <a:stretch>
                  <a:fillRect l="-938" t="-5882" b="-4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2238728"/>
                <a:ext cx="10751213" cy="908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GAN-based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: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𝑍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𝐽𝑆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and use the adversarial (min-max) training.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8728"/>
                <a:ext cx="10751213" cy="908710"/>
              </a:xfrm>
              <a:prstGeom prst="rect">
                <a:avLst/>
              </a:prstGeom>
              <a:blipFill>
                <a:blip r:embed="rId4"/>
                <a:stretch>
                  <a:fillRect l="-908" t="-8725" b="-1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927" y="4376914"/>
            <a:ext cx="6671037" cy="6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Algorithm</a:t>
            </a:r>
            <a:endParaRPr lang="en-US" altLang="zh-CN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2" y="214184"/>
            <a:ext cx="10583318" cy="65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Experiments-settings</a:t>
            </a:r>
            <a:endParaRPr lang="en-US" altLang="zh-CN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1690688"/>
                <a:ext cx="10395857" cy="4119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;0,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SupPr>
                      <m:e>
                        <m:r>
                          <a:rPr lang="zh-CN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Deterministic encoder-decoder pairs similar to DCGAN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Adam optimizer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b="1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Tuned hyper-parameters:</a:t>
                </a:r>
                <a:endParaRPr lang="en-US" altLang="zh-CN" sz="24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λ=10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=8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for MNIST,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64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 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CelebA</a:t>
                </a: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/(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 Instead of RBF kernel.</a:t>
                </a:r>
                <a:endParaRPr lang="en-US" altLang="zh-CN" sz="24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95857" cy="4119013"/>
              </a:xfrm>
              <a:prstGeom prst="rect">
                <a:avLst/>
              </a:prstGeom>
              <a:blipFill>
                <a:blip r:embed="rId3"/>
                <a:stretch>
                  <a:fillRect l="-938" b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8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Experiments-MNIST</a:t>
            </a:r>
            <a:endParaRPr lang="en-US" altLang="zh-CN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5060"/>
          <a:stretch/>
        </p:blipFill>
        <p:spPr>
          <a:xfrm>
            <a:off x="1114425" y="1577931"/>
            <a:ext cx="8743950" cy="50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197" y="5161085"/>
            <a:ext cx="9925595" cy="5011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198" y="4624754"/>
            <a:ext cx="9925595" cy="53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199" y="3081133"/>
            <a:ext cx="9925595" cy="1543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7" y="2613172"/>
            <a:ext cx="9925595" cy="467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616935"/>
            <a:ext cx="10241693" cy="3045311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Variational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Auto-Encoder: a brief introduction</a:t>
            </a:r>
          </a:p>
          <a:p>
            <a:pPr marL="0" indent="0">
              <a:buNone/>
            </a:pP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Motivation: 		Optimal Transport cost (</a:t>
            </a:r>
            <a:r>
              <a:rPr lang="en-US" altLang="zh-C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Wasserstein distance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+	different discrepancy penalty</a:t>
            </a:r>
          </a:p>
          <a:p>
            <a:pPr marL="0" indent="0">
              <a:buNone/>
            </a:pPr>
            <a:r>
              <a:rPr lang="en-US" altLang="zh-C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altLang="zh-C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compared to 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VAE</a:t>
            </a:r>
          </a:p>
          <a:p>
            <a:pPr marL="0" indent="0">
              <a:buNone/>
            </a:pP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Algorithm:		WAE-GAN </a:t>
            </a:r>
            <a:r>
              <a:rPr lang="en-US" altLang="zh-C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WAE-MMD</a:t>
            </a:r>
          </a:p>
          <a:p>
            <a:pPr marL="0" indent="0">
              <a:buNone/>
            </a:pP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Experiments:	</a:t>
            </a:r>
            <a:r>
              <a:rPr lang="en-US" altLang="zh-C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with dataset 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MNIST </a:t>
            </a:r>
            <a:r>
              <a:rPr lang="en-US" altLang="zh-C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en-US" altLang="zh-C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altLang="zh-CN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CelebA</a:t>
            </a:r>
            <a:endParaRPr lang="en-US" altLang="zh-CN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197" y="1690688"/>
            <a:ext cx="927002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Wasserstein Auto-Encoder: a new family of algorithms for building generative models.</a:t>
            </a:r>
          </a:p>
        </p:txBody>
      </p:sp>
    </p:spTree>
    <p:extLst>
      <p:ext uri="{BB962C8B-B14F-4D97-AF65-F5344CB8AC3E}">
        <p14:creationId xmlns:p14="http://schemas.microsoft.com/office/powerpoint/2010/main" val="9147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Experiments-MNIST</a:t>
            </a:r>
            <a:endParaRPr lang="en-US" altLang="zh-CN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9" y="2323070"/>
            <a:ext cx="11379534" cy="3533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502" y="1878227"/>
            <a:ext cx="67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34913" y="1878227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WAE-MMD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7778" y="1878227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WAE-GAN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8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Experiments-</a:t>
            </a:r>
            <a:r>
              <a:rPr lang="en-US" altLang="zh-CN" dirty="0" err="1" smtClean="0">
                <a:cs typeface="Times New Roman" panose="02020603050405020304" pitchFamily="18" charset="0"/>
              </a:rPr>
              <a:t>CelebA</a:t>
            </a:r>
            <a:endParaRPr lang="en-US" altLang="zh-CN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544852"/>
            <a:ext cx="8982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Experiments-</a:t>
            </a:r>
            <a:r>
              <a:rPr lang="en-US" altLang="zh-CN" dirty="0" err="1" smtClean="0">
                <a:cs typeface="Times New Roman" panose="02020603050405020304" pitchFamily="18" charset="0"/>
              </a:rPr>
              <a:t>CelebA</a:t>
            </a:r>
            <a:endParaRPr lang="en-US" altLang="zh-CN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9502" y="1878227"/>
            <a:ext cx="67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34913" y="1878227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WAE-MMD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7778" y="1878227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WAE-GAN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55" y="2435098"/>
            <a:ext cx="10957445" cy="3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Experiments-</a:t>
            </a:r>
            <a:r>
              <a:rPr lang="en-US" altLang="zh-CN" dirty="0" err="1" smtClean="0">
                <a:cs typeface="Times New Roman" panose="02020603050405020304" pitchFamily="18" charset="0"/>
              </a:rPr>
              <a:t>CelebA</a:t>
            </a:r>
            <a:endParaRPr lang="en-US" altLang="zh-CN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80" y="1690688"/>
            <a:ext cx="4086667" cy="23458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62897" y="4753527"/>
            <a:ext cx="652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FID = </a:t>
            </a:r>
            <a:r>
              <a:rPr lang="en-US" altLang="zh-CN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Frechet</a:t>
            </a:r>
            <a:r>
              <a:rPr lang="en-US" altLang="zh-C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Inception Distance.</a:t>
            </a:r>
          </a:p>
          <a:p>
            <a:r>
              <a:rPr lang="zh-CN" alt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它来自于一篇长达</a:t>
            </a:r>
            <a:r>
              <a:rPr lang="en-US" altLang="zh-C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38</a:t>
            </a:r>
            <a:r>
              <a:rPr lang="zh-CN" alt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页的</a:t>
            </a:r>
            <a:r>
              <a:rPr lang="en-US" altLang="zh-C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NIPS 2017 paper.</a:t>
            </a:r>
            <a:endParaRPr lang="zh-CN" alt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Conclusion</a:t>
            </a:r>
            <a:endParaRPr lang="en-US" altLang="zh-CN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4704" y="1911179"/>
            <a:ext cx="782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Images from WAE models are of better quality, without compromising the stability of training and the quality of reconstruction.</a:t>
            </a:r>
            <a:endParaRPr lang="zh-CN" alt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94704" y="3331999"/>
            <a:ext cx="782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some cases, WAE-GAN seems lead to a better matching and generates better images.</a:t>
            </a:r>
          </a:p>
          <a:p>
            <a:r>
              <a:rPr lang="en-US" altLang="zh-CN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WAE-GAN is highly unstable, while WAE-MMD is stable.</a:t>
            </a:r>
            <a:endParaRPr lang="zh-CN" alt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3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3034" y="2337758"/>
            <a:ext cx="668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Thanks for Listening!</a:t>
            </a:r>
          </a:p>
          <a:p>
            <a:pPr algn="ctr"/>
            <a:r>
              <a:rPr lang="en-US" altLang="zh-CN" sz="5400" dirty="0" smtClean="0"/>
              <a:t>Any Questions?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63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1558954"/>
                <a:ext cx="10751213" cy="2267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𝒳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: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集合</a:t>
                </a: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X: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输入变量，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Z: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隐藏变量</a:t>
                </a: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z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: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变量的某个取值</a:t>
                </a: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P(X):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随机变量的分布</a:t>
                </a: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58954"/>
                <a:ext cx="10751213" cy="2267287"/>
              </a:xfrm>
              <a:prstGeom prst="rect">
                <a:avLst/>
              </a:prstGeom>
              <a:blipFill>
                <a:blip r:embed="rId2"/>
                <a:stretch>
                  <a:fillRect l="-908" t="-4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9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Variational</a:t>
            </a:r>
            <a:r>
              <a:rPr lang="en-US" altLang="zh-CN" dirty="0" smtClean="0">
                <a:cs typeface="Times New Roman" panose="02020603050405020304" pitchFamily="18" charset="0"/>
              </a:rPr>
              <a:t> Auto-Encoder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38200" y="1690688"/>
                <a:ext cx="10515600" cy="329058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Basic Assumption: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	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 have a latent variable Z in space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𝒵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which we can easily sample according to P(Z).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	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 have a family of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𝑧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;</m:t>
                        </m:r>
                        <m:r>
                          <a:rPr lang="zh-CN" alt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: </m:t>
                    </m:r>
                    <m:r>
                      <a:rPr lang="zh-CN" alt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𝒵</m:t>
                    </m:r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→</m:t>
                    </m:r>
                    <m:r>
                      <a:rPr lang="zh-CN" alt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𝒳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	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 wish to optimize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according to</a:t>
                </a:r>
              </a:p>
              <a:p>
                <a:pPr lvl="0" algn="ctr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max</m:t>
                    </m:r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𝑧</m:t>
                            </m:r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;</m:t>
                            </m:r>
                            <m:r>
                              <a:rPr lang="zh-CN" alt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endParaRPr lang="en-US" altLang="zh-CN" sz="28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3290581"/>
              </a:xfrm>
              <a:prstGeom prst="rect">
                <a:avLst/>
              </a:prstGeom>
              <a:blipFill>
                <a:blip r:embed="rId2"/>
                <a:stretch>
                  <a:fillRect l="-1217" t="-3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Variational</a:t>
            </a:r>
            <a:r>
              <a:rPr lang="en-US" altLang="zh-CN" dirty="0" smtClean="0">
                <a:cs typeface="Times New Roman" panose="02020603050405020304" pitchFamily="18" charset="0"/>
              </a:rPr>
              <a:t> Auto-Encoder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38200" y="1690688"/>
                <a:ext cx="10768914" cy="414209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But…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	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 practice,</a:t>
                </a:r>
                <a:r>
                  <a:rPr lang="en-US" altLang="zh-CN" sz="28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;</m:t>
                        </m:r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will be nearly </a:t>
                </a:r>
                <a:r>
                  <a:rPr lang="en-US" altLang="zh-CN" sz="2800" b="1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zero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therefore we need to attempt to sample values of Z that are likely to produce X.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b="1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	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 need a new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𝑄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e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2800" b="1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to get the proper distribution of Z.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b="1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	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After mathematical derivation, the objective function becomes: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max</m:t>
                          </m:r>
                          <m:r>
                            <a:rPr lang="en-US" altLang="zh-CN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𝐷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||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𝑍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~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−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𝐷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[(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𝑍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|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𝑋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)||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68914" cy="4142096"/>
              </a:xfrm>
              <a:prstGeom prst="rect">
                <a:avLst/>
              </a:prstGeom>
              <a:blipFill>
                <a:blip r:embed="rId2"/>
                <a:stretch>
                  <a:fillRect l="-1189" t="-2500" r="-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Variational</a:t>
            </a:r>
            <a:r>
              <a:rPr lang="en-US" altLang="zh-CN" dirty="0" smtClean="0">
                <a:cs typeface="Times New Roman" panose="02020603050405020304" pitchFamily="18" charset="0"/>
              </a:rPr>
              <a:t> Auto-Encoder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38200" y="1690688"/>
                <a:ext cx="10768914" cy="270195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But×2…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z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~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−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𝐷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[(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|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𝑋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)||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]</m:t>
                    </m:r>
                  </m:oMath>
                </a14:m>
                <a:endParaRPr lang="en-US" altLang="zh-CN" sz="28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	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𝑙𝑜𝑔𝑃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𝑧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θ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is deterministic?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	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is Gaussian, </a:t>
                </a: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max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 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Semilight" panose="020B04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Semilight" panose="020B0402040204020203" pitchFamily="34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/2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pPr>
                        <m:e>
                          <m:r>
                            <a:rPr lang="zh-CN" alt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68914" cy="2701958"/>
              </a:xfrm>
              <a:prstGeom prst="rect">
                <a:avLst/>
              </a:prstGeom>
              <a:blipFill>
                <a:blip r:embed="rId2"/>
                <a:stretch>
                  <a:fillRect l="-1189" t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Variational</a:t>
            </a:r>
            <a:r>
              <a:rPr lang="en-US" altLang="zh-CN" dirty="0" smtClean="0">
                <a:cs typeface="Times New Roman" panose="02020603050405020304" pitchFamily="18" charset="0"/>
              </a:rPr>
              <a:t> Auto-Encoder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7" y="1302724"/>
            <a:ext cx="5233250" cy="517971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56367" y="6297771"/>
            <a:ext cx="616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graph from Carl </a:t>
            </a:r>
            <a:r>
              <a:rPr lang="en-US" altLang="zh-CN" dirty="0" err="1" smtClean="0"/>
              <a:t>Doersch</a:t>
            </a:r>
            <a:r>
              <a:rPr lang="en-US" altLang="zh-CN" dirty="0"/>
              <a:t>, Tutorial on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err="1"/>
              <a:t>Autoencoders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88480" y="3717230"/>
            <a:ext cx="9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code</a:t>
            </a:r>
            <a:endParaRPr lang="zh-CN" altLang="en-US" dirty="0">
              <a:latin typeface="Segoe UI Emoji" panose="020B05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934" y="1735056"/>
            <a:ext cx="3753394" cy="8679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KL-divergence has shortcomings</a:t>
            </a:r>
            <a:endParaRPr lang="en-US" altLang="zh-CN" sz="28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57892" y="2277598"/>
            <a:ext cx="3408886" cy="8679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decoder must be non-deterministic </a:t>
            </a:r>
            <a:endParaRPr lang="en-US" altLang="zh-CN" sz="28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Variational</a:t>
            </a:r>
            <a:r>
              <a:rPr lang="en-US" altLang="zh-CN" dirty="0" smtClean="0">
                <a:cs typeface="Times New Roman" panose="02020603050405020304" pitchFamily="18" charset="0"/>
              </a:rPr>
              <a:t> Auto-Encoder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7" y="1302724"/>
            <a:ext cx="5233250" cy="517971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56367" y="6297771"/>
            <a:ext cx="616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graph from Carl </a:t>
            </a:r>
            <a:r>
              <a:rPr lang="en-US" altLang="zh-CN" dirty="0" err="1" smtClean="0"/>
              <a:t>Doersch</a:t>
            </a:r>
            <a:r>
              <a:rPr lang="en-US" altLang="zh-CN" dirty="0"/>
              <a:t>, Tutorial on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err="1"/>
              <a:t>Autoencoders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88480" y="3717230"/>
            <a:ext cx="9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code</a:t>
            </a:r>
            <a:endParaRPr lang="zh-CN" altLang="en-US" dirty="0">
              <a:latin typeface="Segoe UI Emoji" panose="020B05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934" y="1735056"/>
            <a:ext cx="3753394" cy="8679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Optimal Transport cost </a:t>
            </a:r>
            <a:r>
              <a:rPr lang="en-US" altLang="zh-CN" sz="28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altLang="zh-CN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Wasserstein distance</a:t>
            </a:r>
            <a:r>
              <a:rPr lang="en-US" altLang="zh-CN" sz="28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altLang="zh-CN" sz="28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57892" y="2277598"/>
            <a:ext cx="3408886" cy="8679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deterministic </a:t>
            </a:r>
            <a:r>
              <a:rPr lang="en-US" altLang="zh-CN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encoder/decoder</a:t>
            </a:r>
            <a:endParaRPr lang="en-US" altLang="zh-CN" sz="28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4163570"/>
            <a:ext cx="2106844" cy="125572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different discrepancy </a:t>
            </a:r>
            <a:r>
              <a:rPr lang="en-US" altLang="zh-CN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penalty</a:t>
            </a:r>
            <a:endParaRPr lang="en-US" altLang="zh-CN" sz="28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1558954"/>
                <a:ext cx="10751213" cy="180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X: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输入变量，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Z: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隐藏变量</a:t>
                </a: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: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模型得到的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Z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的分布，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: Z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的先验分布</a:t>
                </a:r>
                <a:endParaRPr lang="en-US" altLang="zh-CN" sz="2400" dirty="0" smtClean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G(Z): decoder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要学的解码函数，即前面提到的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f(Z)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58954"/>
                <a:ext cx="10751213" cy="1806648"/>
              </a:xfrm>
              <a:prstGeom prst="rect">
                <a:avLst/>
              </a:prstGeom>
              <a:blipFill>
                <a:blip r:embed="rId2"/>
                <a:stretch>
                  <a:fillRect l="-908" t="-5743" b="-7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477</Words>
  <Application>Microsoft Office PowerPoint</Application>
  <PresentationFormat>宽屏</PresentationFormat>
  <Paragraphs>142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TimesNewRomanPS-BoldMT</vt:lpstr>
      <vt:lpstr>宋体</vt:lpstr>
      <vt:lpstr>Arial</vt:lpstr>
      <vt:lpstr>Calibri</vt:lpstr>
      <vt:lpstr>Calibri Light</vt:lpstr>
      <vt:lpstr>Cambria Math</vt:lpstr>
      <vt:lpstr>Segoe UI Emoji</vt:lpstr>
      <vt:lpstr>Segoe UI Light</vt:lpstr>
      <vt:lpstr>Segoe UI Semilight</vt:lpstr>
      <vt:lpstr>Times New Roman</vt:lpstr>
      <vt:lpstr>Office 主题</vt:lpstr>
      <vt:lpstr>Wasserstein Auto-Encoders</vt:lpstr>
      <vt:lpstr>Outline</vt:lpstr>
      <vt:lpstr>Symbols</vt:lpstr>
      <vt:lpstr>Variational Auto-Encoder</vt:lpstr>
      <vt:lpstr>Variational Auto-Encoder</vt:lpstr>
      <vt:lpstr>Variational Auto-Encoder</vt:lpstr>
      <vt:lpstr>Variational Auto-Encoder</vt:lpstr>
      <vt:lpstr>Variational Auto-Encoder</vt:lpstr>
      <vt:lpstr>Symbols</vt:lpstr>
      <vt:lpstr>Motivation: Optimal Transport (OT)</vt:lpstr>
      <vt:lpstr>Motivation: Optimal Transport (OT)</vt:lpstr>
      <vt:lpstr>Motivation: WAE</vt:lpstr>
      <vt:lpstr>Motivation: WAE</vt:lpstr>
      <vt:lpstr>Motivation</vt:lpstr>
      <vt:lpstr>Motivation: different discrepancy penalty</vt:lpstr>
      <vt:lpstr>Algorithm</vt:lpstr>
      <vt:lpstr>PowerPoint 演示文稿</vt:lpstr>
      <vt:lpstr>Experiments-settings</vt:lpstr>
      <vt:lpstr>Experiments-MNIST</vt:lpstr>
      <vt:lpstr>Experiments-MNIST</vt:lpstr>
      <vt:lpstr>Experiments-CelebA</vt:lpstr>
      <vt:lpstr>Experiments-CelebA</vt:lpstr>
      <vt:lpstr>Experiments-CelebA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Multi-Criteria Learning for Chinese Word Segmentation</dc:title>
  <dc:creator>Qingtao Li</dc:creator>
  <cp:lastModifiedBy>李庆涛</cp:lastModifiedBy>
  <cp:revision>227</cp:revision>
  <dcterms:created xsi:type="dcterms:W3CDTF">2017-10-17T07:33:26Z</dcterms:created>
  <dcterms:modified xsi:type="dcterms:W3CDTF">2018-03-21T02:39:33Z</dcterms:modified>
</cp:coreProperties>
</file>