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17" r:id="rId4"/>
    <p:sldId id="318" r:id="rId5"/>
    <p:sldId id="329" r:id="rId6"/>
    <p:sldId id="328" r:id="rId7"/>
    <p:sldId id="341" r:id="rId8"/>
    <p:sldId id="319" r:id="rId9"/>
    <p:sldId id="320" r:id="rId10"/>
    <p:sldId id="321" r:id="rId11"/>
    <p:sldId id="326" r:id="rId12"/>
    <p:sldId id="334" r:id="rId13"/>
    <p:sldId id="327" r:id="rId14"/>
    <p:sldId id="331" r:id="rId15"/>
    <p:sldId id="344" r:id="rId16"/>
    <p:sldId id="332" r:id="rId17"/>
    <p:sldId id="333" r:id="rId18"/>
    <p:sldId id="335" r:id="rId19"/>
    <p:sldId id="340" r:id="rId20"/>
    <p:sldId id="336" r:id="rId21"/>
    <p:sldId id="337" r:id="rId22"/>
    <p:sldId id="338" r:id="rId23"/>
    <p:sldId id="339" r:id="rId24"/>
    <p:sldId id="342" r:id="rId25"/>
    <p:sldId id="343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08" autoAdjust="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3C88-B405-4F0E-B52C-AB078F6006DE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EFF5-346A-4FBB-9374-27A590D78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5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Y-</a:t>
                </a:r>
                <a:r>
                  <a:rPr lang="en-US" altLang="zh-CN" dirty="0" err="1" smtClean="0"/>
                  <a:t>Prog</a:t>
                </a:r>
                <a:r>
                  <a:rPr lang="zh-CN" altLang="en-US" dirty="0" smtClean="0"/>
                  <a:t>的过程是确定性的，因而只需要用某个算法前向计算即可。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训练仅限于</a:t>
                </a:r>
                <a:r>
                  <a:rPr lang="en-US" altLang="zh-CN" dirty="0" smtClean="0"/>
                  <a:t>X-Y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We call a sketch Y </a:t>
                </a:r>
                <a:r>
                  <a:rPr lang="en-US" altLang="zh-CN" sz="1200" dirty="0" err="1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satisfiable</a:t>
                </a:r>
                <a:r>
                  <a:rPr lang="en-US" altLang="zh-CN" sz="12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zh-CN" altLang="en-US" sz="12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𝑌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≠∅.</m:t>
                    </m:r>
                  </m:oMath>
                </a14:m>
                <a:endParaRPr lang="en-US" altLang="zh-CN" sz="1200" b="0" dirty="0" smtClean="0">
                  <a:latin typeface="等线" panose="02010600030101010101" pitchFamily="2" charset="-122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Y-</a:t>
                </a:r>
                <a:r>
                  <a:rPr lang="en-US" altLang="zh-CN" dirty="0" err="1" smtClean="0"/>
                  <a:t>Prog</a:t>
                </a:r>
                <a:r>
                  <a:rPr lang="zh-CN" altLang="en-US" dirty="0" smtClean="0"/>
                  <a:t>的过程是确定性的，因而只需要用某个算法前向计算即可。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We call a sketch Y </a:t>
                </a:r>
                <a:r>
                  <a:rPr lang="en-US" altLang="zh-CN" sz="1200" dirty="0" err="1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satisfiable</a:t>
                </a:r>
                <a:r>
                  <a:rPr lang="en-US" altLang="zh-CN" sz="12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, if </a:t>
                </a:r>
                <a:r>
                  <a:rPr lang="zh-CN" altLang="en-US" sz="1200" i="0" smtClean="0">
                    <a:latin typeface="Cambria Math" panose="02040503050406030204" pitchFamily="18" charset="0"/>
                    <a:ea typeface="等线" panose="02010600030101010101" pitchFamily="2" charset="-122"/>
                  </a:rPr>
                  <a:t>𝛼</a:t>
                </a:r>
                <a:r>
                  <a:rPr lang="en-US" altLang="zh-CN" sz="1200" i="0" smtClean="0">
                    <a:latin typeface="Cambria Math" panose="02040503050406030204" pitchFamily="18" charset="0"/>
                    <a:ea typeface="等线" panose="02010600030101010101" pitchFamily="2" charset="-122"/>
                  </a:rPr>
                  <a:t>^(</a:t>
                </a:r>
                <a:r>
                  <a:rPr lang="en-US" altLang="zh-CN" sz="1200" b="0" i="0" smtClean="0">
                    <a:latin typeface="Cambria Math" panose="02040503050406030204" pitchFamily="18" charset="0"/>
                    <a:ea typeface="等线" panose="02010600030101010101" pitchFamily="2" charset="-122"/>
                  </a:rPr>
                  <a:t>−1) (𝑌)</a:t>
                </a:r>
                <a:r>
                  <a:rPr lang="en-US" altLang="zh-CN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≠∅.</a:t>
                </a:r>
                <a:endParaRPr lang="en-US" altLang="zh-CN" sz="1200" b="0" dirty="0" smtClean="0">
                  <a:latin typeface="等线" panose="02010600030101010101" pitchFamily="2" charset="-122"/>
                  <a:ea typeface="Cambria Math" panose="02040503050406030204" pitchFamily="18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6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45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54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39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37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feed a </a:t>
            </a:r>
            <a:r>
              <a:rPr lang="en-US" altLang="zh-CN" dirty="0" err="1" smtClean="0"/>
              <a:t>BufferedWriter</a:t>
            </a:r>
            <a:r>
              <a:rPr lang="en-US" altLang="zh-CN" smtClean="0"/>
              <a:t> to write to a file</a:t>
            </a:r>
            <a:endParaRPr lang="en-US" altLang="zh-CN" dirty="0" smtClean="0"/>
          </a:p>
          <a:p>
            <a:r>
              <a:rPr lang="en-US" altLang="zh-CN" dirty="0" smtClean="0"/>
              <a:t>button to the dialog box – another interesting pattern learned from data that dialog boxes in Android often have a button, typically to close the dialog</a:t>
            </a:r>
          </a:p>
          <a:p>
            <a:r>
              <a:rPr lang="en-US" altLang="zh-CN" dirty="0" smtClean="0"/>
              <a:t>We confirmed from the Android Camera API documentation that this is recommended practice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5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用这种方法倾向于生成较简单的程序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3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4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含义：</a:t>
            </a:r>
            <a:r>
              <a:rPr lang="en-US" altLang="zh-CN" dirty="0" smtClean="0"/>
              <a:t>f is sampled from a high-dimensional Normal distribution centered at Z</a:t>
            </a:r>
          </a:p>
          <a:p>
            <a:r>
              <a:rPr lang="zh-CN" altLang="en-US" dirty="0" smtClean="0"/>
              <a:t>代入正态分布乘法的公式。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Established</a:t>
            </a:r>
            <a:r>
              <a:rPr lang="en-US" altLang="zh-CN" sz="1200" baseline="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when </a:t>
            </a:r>
            <a:r>
              <a:rPr lang="en-US" altLang="zh-CN" sz="1200" i="1" baseline="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en-US" altLang="zh-CN" sz="1200" baseline="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is </a:t>
            </a:r>
            <a:r>
              <a:rPr lang="en-US" altLang="zh-CN" sz="12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 1-1 encoding function.</a:t>
            </a:r>
            <a:r>
              <a:rPr lang="en-US" altLang="zh-CN" sz="1200" baseline="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But even if </a:t>
            </a:r>
            <a:r>
              <a:rPr lang="en-US" altLang="zh-CN" sz="1200" i="1" baseline="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 </a:t>
            </a:r>
            <a:r>
              <a:rPr lang="en-US" altLang="zh-CN" sz="1200" i="0" baseline="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 not 1-1, it will benefit.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3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8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pre-processed all method bodies to translate the code from Java to AML, preserving names of relevant API calls and data types as well as the high-level control </a:t>
            </a:r>
            <a:r>
              <a:rPr lang="en-US" altLang="zh-CN" sz="12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flow</a:t>
            </a:r>
            <a:r>
              <a:rPr lang="en-US" altLang="zh-CN" sz="12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51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9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we varied the fraction of the set of API calls, types, and keywords provided as input from the testing data. We experimented with 75%, 50% and 25% observability in the testing data; the median number of items in a label in these cases were 9, 6, and 2, respectively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0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88E-AC02-47DB-A48F-5E283FE93A22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1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F6AF-6B25-4B86-A6A9-F1BBB6C3B1C6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0D71-A6F5-48B8-9D86-77BE04153504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4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877-02B6-4648-9E4D-2847B3FD0588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1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451A-4EC5-4448-A981-7A1AC5F40B39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9F8E-C378-4C30-9DD3-0D90A6D45F83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0F-F3EA-4C79-9475-AEC48C920E1F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7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E9C3-14F1-40A7-A47B-E3EFECA2C9FA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7F10-23E2-400C-AE92-B4DD618E0231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3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ED8-6C71-4390-9416-2C3CD423D7A6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9E86-23ED-4B34-9307-52C5DBB7C57E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8640" y="1122363"/>
            <a:ext cx="10962640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Wasserstein Auto-Encoders</a:t>
            </a:r>
            <a:endParaRPr lang="zh-CN" altLang="en-US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29779" y="5646173"/>
            <a:ext cx="3418841" cy="587008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 smtClean="0">
                <a:solidFill>
                  <a:srgbClr val="000000"/>
                </a:solidFill>
                <a:latin typeface="TimesNewRomanPS-BoldMT"/>
              </a:rPr>
              <a:t>Reporter: Li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NewRomanPS-BoldMT"/>
              </a:rPr>
              <a:t>Qingtao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16" y="506795"/>
            <a:ext cx="9844087" cy="4571759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17E4-9C8B-4727-8277-8C702FE00557}" type="datetime1">
              <a:rPr lang="zh-CN" altLang="en-US" smtClean="0"/>
              <a:t>2018/6/19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90743"/>
            <a:ext cx="4139336" cy="12884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92416" y="1690688"/>
            <a:ext cx="826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label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97070" y="1690688"/>
            <a:ext cx="90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sketch</a:t>
            </a:r>
            <a:endParaRPr lang="zh-CN" altLang="en-US" sz="2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43413" y="1690688"/>
            <a:ext cx="117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program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072" y="3777355"/>
            <a:ext cx="5879855" cy="54854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97316" y="1736678"/>
            <a:ext cx="1336430" cy="1596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5" idx="1"/>
            <a:endCxn id="15" idx="3"/>
          </p:cNvCxnSpPr>
          <p:nvPr/>
        </p:nvCxnSpPr>
        <p:spPr>
          <a:xfrm>
            <a:off x="4897316" y="2534944"/>
            <a:ext cx="13364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583223" y="3811559"/>
                <a:ext cx="10515600" cy="1972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Learn: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Generate: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b="0" dirty="0" smtClean="0">
                    <a:ea typeface="等线" panose="02010600030101010101" pitchFamily="2" charset="-122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</m:oMath>
                </a14:m>
                <a:r>
                  <a:rPr lang="en-US" altLang="zh-CN" sz="2400" b="0" i="1" dirty="0" smtClean="0">
                    <a:latin typeface="Cambria Math" panose="02040503050406030204" pitchFamily="18" charset="0"/>
                    <a:ea typeface="等线" panose="02010600030101010101" pitchFamily="2" charset="-122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𝑡h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𝑠𝑎𝑚𝑝𝑙𝑒</m:t>
                    </m:r>
                  </m:oMath>
                </a14:m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3" y="3811559"/>
                <a:ext cx="10515600" cy="1972848"/>
              </a:xfrm>
              <a:prstGeom prst="rect">
                <a:avLst/>
              </a:prstGeom>
              <a:blipFill>
                <a:blip r:embed="rId4"/>
                <a:stretch>
                  <a:fillRect l="-1217" t="-5556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072" y="4329987"/>
            <a:ext cx="4932851" cy="5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890743"/>
            <a:ext cx="4139336" cy="12884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92416" y="1690688"/>
            <a:ext cx="826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label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97070" y="1690688"/>
            <a:ext cx="90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sketch</a:t>
            </a:r>
            <a:endParaRPr lang="zh-CN" altLang="en-US" sz="20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43413" y="1690688"/>
            <a:ext cx="117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program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609600" y="3179146"/>
                <a:ext cx="10515600" cy="1512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Define an abstraction function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: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𝕐</m:t>
                    </m:r>
                  </m:oMath>
                </a14:m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𝑎𝑡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𝑌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𝑖𝑓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zh-CN" altLang="en-US" sz="28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𝛼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𝑌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)≠∅</m:t>
                    </m:r>
                  </m:oMath>
                </a14:m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  <a:endParaRPr lang="en-US" altLang="zh-CN" sz="28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𝑃𝑟𝑜𝑔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|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𝑌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)≠0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𝑜𝑛𝑙𝑦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𝑌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𝑃𝑟𝑜𝑔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,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79146"/>
                <a:ext cx="10515600" cy="1512209"/>
              </a:xfrm>
              <a:prstGeom prst="rect">
                <a:avLst/>
              </a:prstGeom>
              <a:blipFill>
                <a:blip r:embed="rId4"/>
                <a:stretch>
                  <a:fillRect l="-1159" t="-7258" b="-10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245" y="4667604"/>
            <a:ext cx="10186092" cy="15845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690183" y="6291459"/>
                <a:ext cx="3127130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𝑃𝑟𝑜𝑔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83" y="6291459"/>
                <a:ext cx="3127130" cy="424732"/>
              </a:xfrm>
              <a:prstGeom prst="rect">
                <a:avLst/>
              </a:prstGeom>
              <a:blipFill>
                <a:blip r:embed="rId6"/>
                <a:stretch>
                  <a:fillRect l="-2924" t="-18571" b="-3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9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Approach-Combinatorial Concretization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09600" y="1690688"/>
                <a:ext cx="10744200" cy="4074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Random walk: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replace abstract method calls and expressions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by AML method calls and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expressions</a:t>
                </a:r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one-by-one.</a:t>
                </a:r>
                <a:endParaRPr lang="en-US" altLang="zh-CN" sz="24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	The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(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i+1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)-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th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state in a walk is a sample from a 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predefined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heuristically chosen distribution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𝑃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| 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	Using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variable names in a way that is consistent with the types of all API methods and declared 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variables in previous steps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If not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𝑎𝑡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, all random walks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will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end with </a:t>
                </a:r>
                <a:r>
                  <a:rPr lang="en-US" altLang="zh-CN" sz="2800" dirty="0" smtClean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rejection.</a:t>
                </a:r>
                <a:endParaRPr lang="en-US" altLang="zh-CN" sz="2800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90688"/>
                <a:ext cx="10744200" cy="4074962"/>
              </a:xfrm>
              <a:prstGeom prst="rect">
                <a:avLst/>
              </a:prstGeom>
              <a:blipFill>
                <a:blip r:embed="rId3"/>
                <a:stretch>
                  <a:fillRect l="-1134" t="-2691" b="-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38966"/>
          <a:stretch/>
        </p:blipFill>
        <p:spPr>
          <a:xfrm>
            <a:off x="10552521" y="65411"/>
            <a:ext cx="1602558" cy="9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609600" y="1690688"/>
                <a:ext cx="10515600" cy="3186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How to compute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?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Using an encoder-decoder, and introducing a latent variable Z: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zh-CN" sz="24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Assume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𝑁𝑜𝑟𝑚𝑎𝑙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</m:t>
                        </m:r>
                      </m:e>
                    </m:acc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𝑰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prior on 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Z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90688"/>
                <a:ext cx="10515600" cy="3186513"/>
              </a:xfrm>
              <a:prstGeom prst="rect">
                <a:avLst/>
              </a:prstGeom>
              <a:blipFill>
                <a:blip r:embed="rId2"/>
                <a:stretch>
                  <a:fillRect l="-1159" t="-3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392" y="3212989"/>
            <a:ext cx="5646126" cy="4494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39041"/>
          <a:stretch/>
        </p:blipFill>
        <p:spPr>
          <a:xfrm>
            <a:off x="10487014" y="2625"/>
            <a:ext cx="1704986" cy="10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Approach-Gaussian Encoder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419" y="2124617"/>
            <a:ext cx="6278520" cy="4639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09600" y="1699885"/>
                <a:ext cx="10744200" cy="1842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𝑓</m:t>
                    </m:r>
                  </m:oMath>
                </a14:m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is a simple FNN</a:t>
                </a:r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: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4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𝐶𝑎𝑙𝑙𝑠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𝑇𝑦𝑝𝑒𝑠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𝐾𝑒𝑦𝑠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are independent, then:</a:t>
                </a: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99885"/>
                <a:ext cx="10744200" cy="1842877"/>
              </a:xfrm>
              <a:prstGeom prst="rect">
                <a:avLst/>
              </a:prstGeom>
              <a:blipFill>
                <a:blip r:embed="rId4"/>
                <a:stretch>
                  <a:fillRect l="-851" t="-4305" b="-5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32" y="3551959"/>
            <a:ext cx="10515600" cy="212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Approach-Gaussian Encoder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9600" y="3270522"/>
            <a:ext cx="10744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Then: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746" y="3737701"/>
            <a:ext cx="5561866" cy="5862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378742"/>
            <a:ext cx="11413795" cy="207197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43697" y="3270229"/>
            <a:ext cx="11162271" cy="0"/>
          </a:xfrm>
          <a:prstGeom prst="line">
            <a:avLst/>
          </a:prstGeom>
          <a:ln w="95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002" y="1473638"/>
            <a:ext cx="8887395" cy="17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Approach-Decoder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9600" y="1690688"/>
            <a:ext cx="10744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Using a Tree-RNN to generate tree structure: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43" y="2215689"/>
            <a:ext cx="2191265" cy="484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143" y="2699730"/>
            <a:ext cx="4683420" cy="5363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143" y="3232817"/>
            <a:ext cx="4631091" cy="4644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143" y="3697234"/>
            <a:ext cx="4251708" cy="7587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8143" y="4456000"/>
            <a:ext cx="6011261" cy="79147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4186" y="138661"/>
            <a:ext cx="3954973" cy="2601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09600" y="5463535"/>
                <a:ext cx="10744200" cy="424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is a node in sketch;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is the one-hot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63535"/>
                <a:ext cx="10744200" cy="424988"/>
              </a:xfrm>
              <a:prstGeom prst="rect">
                <a:avLst/>
              </a:prstGeom>
              <a:blipFill>
                <a:blip r:embed="rId9"/>
                <a:stretch>
                  <a:fillRect t="-18571" b="-3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6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Approach-Optimization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2170819"/>
            <a:ext cx="8193595" cy="10293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762" y="3200124"/>
            <a:ext cx="4738071" cy="939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523" y="4139569"/>
            <a:ext cx="5800052" cy="9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690688"/>
            <a:ext cx="10744200" cy="180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data </a:t>
            </a:r>
            <a:r>
              <a:rPr lang="en-US" altLang="zh-CN" sz="2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from an online repository of about 1500 Android </a:t>
            </a: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apps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decompiled </a:t>
            </a:r>
            <a:r>
              <a:rPr lang="en-US" altLang="zh-CN" sz="2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the APKs using JADX </a:t>
            </a:r>
            <a:endParaRPr lang="en-US" altLang="zh-CN" sz="2400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extracted </a:t>
            </a:r>
            <a:r>
              <a:rPr lang="en-US" altLang="zh-CN" sz="2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150,000 methods that used Android APIs or the Java </a:t>
            </a: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library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selected 10,000 </a:t>
            </a: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methods </a:t>
            </a:r>
            <a:r>
              <a:rPr lang="en-US" altLang="zh-CN" sz="2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 be in the testing and validation data each</a:t>
            </a:r>
            <a:endParaRPr lang="en-US" altLang="zh-CN" sz="2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965" y="3454575"/>
            <a:ext cx="6089469" cy="30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690688"/>
            <a:ext cx="10744200" cy="134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Two ways to train: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on production paths in the ASTs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on production paths in the sketches</a:t>
            </a:r>
            <a:endParaRPr lang="en-US" altLang="zh-CN" sz="24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0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Preliminaries:	AWL language; Sketch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Problem 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Definition: 	Conditional program </a:t>
                </a: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generation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Approach:		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Label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Sketch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Program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Experiments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:	</a:t>
                </a:r>
                <a:endParaRPr lang="en-US" altLang="zh-CN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		Source codes are decompiled from Android APKs.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	</a:t>
                </a: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	Compare with “state-of-the-art” conditional 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generative </a:t>
                </a: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		model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: GSNN </a:t>
                </a: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(</a:t>
                </a:r>
                <a:r>
                  <a:rPr lang="en-US" altLang="zh-CN" dirty="0" err="1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Sohn</a:t>
                </a: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et al., </a:t>
                </a: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2015)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2018/6/19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232" y="1690688"/>
            <a:ext cx="7057103" cy="34201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19201" y="5318628"/>
            <a:ext cx="10744200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M1: whether syntactically equivalent.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abstract away the variable names and compare the rest of the program’s AST.</a:t>
            </a:r>
            <a:endParaRPr lang="en-US" altLang="zh-CN" sz="20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7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4" y="1898439"/>
            <a:ext cx="5713834" cy="2800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942" y="1898439"/>
            <a:ext cx="5812459" cy="280011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031638" y="1690688"/>
            <a:ext cx="54942" cy="35788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7" y="1869590"/>
            <a:ext cx="5797486" cy="28178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569" y="1869590"/>
            <a:ext cx="5769103" cy="28161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19201" y="5318628"/>
            <a:ext cx="10744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ratio</a:t>
            </a: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 abs(generated-expected</a:t>
            </a:r>
            <a:r>
              <a:rPr lang="en-US" altLang="zh-CN" sz="24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4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/expected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920033" y="1739732"/>
            <a:ext cx="54942" cy="35788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0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19201" y="5154545"/>
            <a:ext cx="107442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i="1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 (a)-(e), test data can be seen when training? </a:t>
            </a:r>
            <a:endParaRPr lang="en-US" altLang="zh-CN" sz="2400" i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901" y="1785026"/>
            <a:ext cx="7092197" cy="29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41" y="1509540"/>
            <a:ext cx="6216633" cy="50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53" y="0"/>
            <a:ext cx="9874871" cy="682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3034" y="2337758"/>
            <a:ext cx="6685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Thanks for Listening!</a:t>
            </a:r>
          </a:p>
          <a:p>
            <a:pPr algn="ctr"/>
            <a:r>
              <a:rPr lang="en-US" altLang="zh-CN" sz="5400" dirty="0" smtClean="0"/>
              <a:t>Any Questions?</a:t>
            </a:r>
            <a:endParaRPr lang="zh-CN" altLang="en-US" sz="5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024D-0520-431F-AC78-8FA859520155}" type="datetime1">
              <a:rPr lang="zh-CN" altLang="en-US" smtClean="0"/>
              <a:t>2018/6/19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AML Language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1690688"/>
                <a:ext cx="10515600" cy="4092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A </a:t>
                </a:r>
                <a:r>
                  <a:rPr lang="en-US" altLang="zh-CN" sz="28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JAVA-like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en-US" altLang="zh-CN" sz="28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API-heavy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programming language: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800" dirty="0" smtClean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A finite set of </a:t>
                </a:r>
                <a:r>
                  <a:rPr lang="en-US" altLang="zh-CN" sz="2800" b="1" i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API data types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Each type is identified with a finite set of </a:t>
                </a:r>
                <a:r>
                  <a:rPr lang="en-US" altLang="zh-CN" sz="2800" b="1" i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API method names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Each method name has a </a:t>
                </a:r>
                <a:r>
                  <a:rPr lang="en-US" altLang="zh-CN" sz="2800" b="1" i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type signature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Pre-defined universes of </a:t>
                </a:r>
                <a:r>
                  <a:rPr lang="en-US" altLang="zh-CN" sz="2800" b="1" i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constants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and </a:t>
                </a:r>
                <a:r>
                  <a:rPr lang="en-US" altLang="zh-CN" sz="2800" b="1" i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variable names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The operational semantics and type system for AML are 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standard.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092402"/>
              </a:xfrm>
              <a:prstGeom prst="rect">
                <a:avLst/>
              </a:prstGeom>
              <a:blipFill>
                <a:blip r:embed="rId2"/>
                <a:stretch>
                  <a:fillRect l="-1217" t="-2679" b="-2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9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AML Language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2" y="1690689"/>
            <a:ext cx="5990618" cy="37227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200" y="1690688"/>
            <a:ext cx="6108800" cy="380485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6083200" y="1527048"/>
            <a:ext cx="0" cy="44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16856" y="5660585"/>
            <a:ext cx="441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An example of AML source code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31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2" y="1690689"/>
            <a:ext cx="5990618" cy="37227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200" y="1690688"/>
            <a:ext cx="6108800" cy="3275292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6083200" y="1527048"/>
            <a:ext cx="0" cy="44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Tree-structured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052" y="2170819"/>
            <a:ext cx="6671896" cy="43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Sketch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8200" y="1690688"/>
            <a:ext cx="105156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“production path”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9" y="3908702"/>
            <a:ext cx="11524942" cy="17844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23" y="0"/>
            <a:ext cx="5678078" cy="373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38200" y="1690688"/>
                <a:ext cx="10515600" cy="4413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For a label-program pair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𝑃𝑟𝑜𝑔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800" i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,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𝑔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: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𝕏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should generate a </a:t>
                </a:r>
                <a:r>
                  <a:rPr lang="en-US" altLang="zh-CN" sz="2800" b="1" dirty="0" err="1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compilable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, </a:t>
                </a:r>
                <a:r>
                  <a:rPr lang="en-US" altLang="zh-CN" sz="28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type-safe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program </a:t>
                </a:r>
                <a:r>
                  <a:rPr lang="en-US" altLang="zh-CN" sz="28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functionally equivalent 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𝑃𝑟𝑜𝑔</m:t>
                    </m:r>
                  </m:oMath>
                </a14:m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, using only the label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𝑋</m:t>
                    </m:r>
                  </m:oMath>
                </a14:m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In this paper, X includes: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𝐶𝑎𝑙𝑙𝑠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:</m:t>
                    </m:r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a set of method names in AML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𝑇𝑦𝑝𝑒𝑠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:</m:t>
                    </m:r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a set of 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types in </a:t>
                </a:r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AML.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𝐾𝑒𝑦𝑠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:</m:t>
                    </m:r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a set of </a:t>
                </a: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keywords in natural language (in a pre-defined universe).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413131"/>
              </a:xfrm>
              <a:prstGeom prst="rect">
                <a:avLst/>
              </a:prstGeom>
              <a:blipFill>
                <a:blip r:embed="rId4"/>
                <a:stretch>
                  <a:fillRect l="-1217" t="-2348" b="-2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75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2018/6/19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38200" y="1690688"/>
                <a:ext cx="10515600" cy="2430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An example: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zh-CN" sz="2800" dirty="0" smtClean="0"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𝐶𝑎𝑙𝑙𝑠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readLine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等线" panose="02010600030101010101" pitchFamily="2" charset="-122"/>
                  </a:rPr>
                  <a:t>,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𝑇𝑦𝑝𝑒𝑠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FileReader</m:t>
                        </m:r>
                      </m:e>
                    </m:d>
                  </m:oMath>
                </a14:m>
                <a:r>
                  <a:rPr lang="en-US" altLang="zh-CN" sz="2400" b="0" i="0" dirty="0" smtClean="0">
                    <a:latin typeface="Cambria Math" panose="02040503050406030204" pitchFamily="18" charset="0"/>
                    <a:ea typeface="等线" panose="02010600030101010101" pitchFamily="2" charset="-122"/>
                  </a:rPr>
                  <a:t>,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𝐾𝑒𝑦𝑠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={}</m:t>
                    </m:r>
                  </m:oMath>
                </a14:m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.</a:t>
                </a: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2430665"/>
              </a:xfrm>
              <a:prstGeom prst="rect">
                <a:avLst/>
              </a:prstGeom>
              <a:blipFill>
                <a:blip r:embed="rId2"/>
                <a:stretch>
                  <a:fillRect l="-1217" t="-4511" b="-4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77" y="2551495"/>
            <a:ext cx="6108800" cy="380485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07507" y="3210977"/>
            <a:ext cx="1190969" cy="543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generate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536</Words>
  <Application>Microsoft Office PowerPoint</Application>
  <PresentationFormat>宽屏</PresentationFormat>
  <Paragraphs>153</Paragraphs>
  <Slides>26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TimesNewRomanPS-BoldMT</vt:lpstr>
      <vt:lpstr>等线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Wasserstein Auto-Encoders</vt:lpstr>
      <vt:lpstr>Outline</vt:lpstr>
      <vt:lpstr>AML Language</vt:lpstr>
      <vt:lpstr>AML Language</vt:lpstr>
      <vt:lpstr>Sketch</vt:lpstr>
      <vt:lpstr>Sketch</vt:lpstr>
      <vt:lpstr>Sketch</vt:lpstr>
      <vt:lpstr>Problem Definition</vt:lpstr>
      <vt:lpstr>Problem Definition</vt:lpstr>
      <vt:lpstr>Approach</vt:lpstr>
      <vt:lpstr>Approach</vt:lpstr>
      <vt:lpstr>Approach-Combinatorial Concretization</vt:lpstr>
      <vt:lpstr>Approach</vt:lpstr>
      <vt:lpstr>Approach-Gaussian Encoder</vt:lpstr>
      <vt:lpstr>Approach-Gaussian Encoder</vt:lpstr>
      <vt:lpstr>Approach-Decoder</vt:lpstr>
      <vt:lpstr>Approach-Optimization</vt:lpstr>
      <vt:lpstr>Dataset</vt:lpstr>
      <vt:lpstr>Experiment</vt:lpstr>
      <vt:lpstr>Experiment</vt:lpstr>
      <vt:lpstr>Experiment</vt:lpstr>
      <vt:lpstr>Experiment</vt:lpstr>
      <vt:lpstr>Experiment</vt:lpstr>
      <vt:lpstr>Visualization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Multi-Criteria Learning for Chinese Word Segmentation</dc:title>
  <dc:creator>Qingtao Li</dc:creator>
  <cp:lastModifiedBy>李庆涛</cp:lastModifiedBy>
  <cp:revision>291</cp:revision>
  <dcterms:created xsi:type="dcterms:W3CDTF">2017-10-17T07:33:26Z</dcterms:created>
  <dcterms:modified xsi:type="dcterms:W3CDTF">2018-06-19T15:46:23Z</dcterms:modified>
</cp:coreProperties>
</file>