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02"/>
  </p:normalViewPr>
  <p:slideViewPr>
    <p:cSldViewPr snapToGrid="0">
      <p:cViewPr varScale="1">
        <p:scale>
          <a:sx n="75" d="100"/>
          <a:sy n="75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F559-A450-A446-8C19-2B50CFDD1330}" type="datetimeFigureOut">
              <a:rPr kumimoji="1" lang="zh-CN" altLang="en-US" smtClean="0"/>
              <a:t>2019/7/23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DAF8-F40A-C241-84D0-1CFC5C0F3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Saliency:</a:t>
            </a:r>
            <a:r>
              <a:rPr kumimoji="1" lang="en-US" altLang="zh-CN" baseline="0" dirty="0" smtClean="0"/>
              <a:t> </a:t>
            </a:r>
            <a:r>
              <a:rPr kumimoji="1" lang="zh-CN" altLang="en-US" baseline="0" dirty="0" smtClean="0"/>
              <a:t>显著性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075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人们在写文本摘要的时，会首先跳过和删除文本中无用的信息。根据这种思想，作者提出了信息选择网络。全局信息的筛选</a:t>
            </a:r>
            <a:endParaRPr kumimoji="1" lang="en-US" altLang="zh-CN" dirty="0" smtClean="0"/>
          </a:p>
          <a:p>
            <a:r>
              <a:rPr kumimoji="1" lang="zh-CN" altLang="en-US" dirty="0" smtClean="0"/>
              <a:t>是从微语义的维度而不是筛选整个句子。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71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33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5237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that, the 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Deep-reinforced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achieves the best ROUGE-L performance because it directly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mizes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ROUGE-L metric.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2637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6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3FD-0931-47DA-B2E8-1FA3103E6898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709737"/>
            <a:ext cx="10629900" cy="3438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74923" y="14946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EMNLP 2018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1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Distant-supervised optimization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14852" y="1825625"/>
                <a:ext cx="5606215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Summary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Generator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Similar with the coverage model (See et al, 2017)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Unidirectional-GRU decoder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Normalized Word attention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Copy Mechanism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𝐺𝑅𝑈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bSup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∅(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𝑣𝑜𝑐𝑎𝑏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4852" y="1825625"/>
                <a:ext cx="5606215" cy="4351338"/>
              </a:xfrm>
              <a:blipFill rotWithShape="0">
                <a:blip r:embed="rId3"/>
                <a:stretch>
                  <a:fillRect l="-1522" t="-3221" b="-17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69" y="1690688"/>
            <a:ext cx="5725784" cy="46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5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Distant-supervised optimization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𝑙𝑜𝑠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𝑠𝑒𝑙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𝐾𝐿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1" lang="en-US" altLang="zh-CN" sz="2000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en-US" altLang="zh-CN" sz="20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ℒ</m:t>
                      </m:r>
                      <m:r>
                        <a:rPr kumimoji="1" lang="en-US" altLang="zh-CN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𝑋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)∈</m:t>
                          </m:r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𝒯</m:t>
                          </m:r>
                        </m:sub>
                        <m:sup/>
                        <m:e>
                          <m:r>
                            <a:rPr kumimoji="1" lang="en-US" altLang="zh-CN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𝑋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;</m:t>
                                  </m:r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+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r>
                                <a:rPr kumimoji="1" lang="en-US" altLang="zh-CN" sz="20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𝑙𝑜𝑠</m:t>
                              </m:r>
                              <m:sSub>
                                <m:sSubPr>
                                  <m:ctrlP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zh-CN" sz="2000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𝑠𝑒𝑙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sz="200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 indicates a distantly-supervised sentence selection vector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Words-matching similarities (based on TF-IDF cosine similarity)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 is hyper-parameter tuned on validation set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 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 denotes a document-summary pair in the training set</a:t>
                </a:r>
                <a:endParaRPr kumimoji="1"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4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Experiment Details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Dataset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CNN/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DailyMail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: 280,125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training </a:t>
            </a:r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pairs, 13,367 validation pairs and 11,489 test pairs </a:t>
            </a:r>
          </a:p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Baseline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Extractive models</a:t>
            </a:r>
          </a:p>
          <a:p>
            <a:pPr lvl="2"/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SummaRuNNer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kumimoji="1" lang="nb-NO" altLang="zh-CN" dirty="0" err="1" smtClean="0">
                <a:latin typeface="Calibri" charset="0"/>
                <a:ea typeface="Calibri" charset="0"/>
                <a:cs typeface="Calibri" charset="0"/>
              </a:rPr>
              <a:t>Nallapati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et al., 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2017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2"/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SummaRuNNer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-abs</a:t>
            </a: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Lead-3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Abstractive models</a:t>
            </a: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Seq2seq-baseline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See et al., 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2017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ABS-temp-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attn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kumimoji="1" lang="nb-NO" altLang="zh-CN" dirty="0" err="1">
                <a:latin typeface="Calibri" charset="0"/>
                <a:ea typeface="Calibri" charset="0"/>
                <a:cs typeface="Calibri" charset="0"/>
              </a:rPr>
              <a:t>Nallapati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 et al., 2016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Graph-attention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(Tan et al., 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2017) 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Deep-reinforced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fr-FR" altLang="zh-CN" dirty="0">
                <a:latin typeface="Calibri" charset="0"/>
                <a:ea typeface="Calibri" charset="0"/>
                <a:cs typeface="Calibri" charset="0"/>
              </a:rPr>
              <a:t>(Paulus et al., 2017</a:t>
            </a:r>
            <a:r>
              <a:rPr kumimoji="1" lang="fr-FR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Coverage</a:t>
            </a:r>
            <a:r>
              <a:rPr kumimoji="1"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kumimoji="1" lang="nb-NO" altLang="zh-CN" dirty="0">
                <a:latin typeface="Calibri" charset="0"/>
                <a:ea typeface="Calibri" charset="0"/>
                <a:cs typeface="Calibri" charset="0"/>
              </a:rPr>
              <a:t>(See et al., 2017</a:t>
            </a:r>
            <a:r>
              <a:rPr kumimoji="1" lang="nb-NO" altLang="zh-CN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nb-NO" altLang="zh-CN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Experiment Details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Implementation Details</a:t>
                </a:r>
              </a:p>
              <a:p>
                <a:pPr lvl="1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Model Parameters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Word-level encoder and summary decoder: 256-dimensional hidden states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Sentence-level encoder and sentence selection network: 512-dimensional hidden states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Initialization of word embedding: Glove (100-dimensional)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Vocabulary: 50k</a:t>
                </a:r>
              </a:p>
              <a:p>
                <a:pPr lvl="2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Dropout: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=0.5</m:t>
                    </m:r>
                  </m:oMath>
                </a14:m>
                <a:endParaRPr kumimoji="1"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 is set as 0.2 after tuning on the validation set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77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000" dirty="0" smtClean="0">
                <a:latin typeface="Calibri" charset="0"/>
                <a:ea typeface="Calibri" charset="0"/>
                <a:cs typeface="Calibri" charset="0"/>
              </a:rPr>
              <a:t>ROUGE compares the machine-generated summary to the human-written reference summary by counting the co-occurrence of 1</a:t>
            </a:r>
            <a:r>
              <a:rPr kumimoji="1" lang="mr-IN" altLang="zh-CN" sz="2000" dirty="0" smtClean="0"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kumimoji="1" lang="en-US" altLang="zh-CN" sz="2000" dirty="0" smtClean="0">
                <a:latin typeface="Calibri" charset="0"/>
                <a:ea typeface="Calibri" charset="0"/>
                <a:cs typeface="Calibri" charset="0"/>
              </a:rPr>
              <a:t>grams, 2-grams, and longest comment sequence.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334" y="2806700"/>
            <a:ext cx="6637868" cy="32435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30133" y="2150533"/>
            <a:ext cx="931334" cy="28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084233" y="2150533"/>
            <a:ext cx="859367" cy="28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434667" y="2150533"/>
            <a:ext cx="2963333" cy="287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endCxn id="5" idx="2"/>
          </p:cNvCxnSpPr>
          <p:nvPr/>
        </p:nvCxnSpPr>
        <p:spPr>
          <a:xfrm flipH="1" flipV="1">
            <a:off x="4495800" y="2438400"/>
            <a:ext cx="1058333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8" idx="2"/>
          </p:cNvCxnSpPr>
          <p:nvPr/>
        </p:nvCxnSpPr>
        <p:spPr>
          <a:xfrm flipH="1" flipV="1">
            <a:off x="5513917" y="2438400"/>
            <a:ext cx="1564216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/>
          <p:cNvCxnSpPr/>
          <p:nvPr/>
        </p:nvCxnSpPr>
        <p:spPr>
          <a:xfrm flipV="1">
            <a:off x="7907867" y="2438400"/>
            <a:ext cx="389466" cy="36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5155" y="3471333"/>
            <a:ext cx="219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Extractive methods</a:t>
            </a:r>
            <a:endParaRPr kumimoji="1" lang="zh-CN" alt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5155" y="5117041"/>
            <a:ext cx="2337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Abstractive methods</a:t>
            </a:r>
            <a:endParaRPr kumimoji="1" lang="zh-CN" alt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4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Human Evaluation 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 smtClean="0">
                <a:latin typeface="Calibri" charset="0"/>
                <a:ea typeface="Calibri" charset="0"/>
                <a:cs typeface="Calibri" charset="0"/>
              </a:rPr>
              <a:t>50 random samples from CNN/</a:t>
            </a:r>
            <a:r>
              <a:rPr kumimoji="1" lang="en-US" altLang="zh-CN" sz="2400" dirty="0" err="1" smtClean="0">
                <a:latin typeface="Calibri" charset="0"/>
                <a:ea typeface="Calibri" charset="0"/>
                <a:cs typeface="Calibri" charset="0"/>
              </a:rPr>
              <a:t>DailyMail</a:t>
            </a:r>
            <a:r>
              <a:rPr kumimoji="1" lang="en-US" altLang="zh-CN" sz="2400" dirty="0" smtClean="0">
                <a:latin typeface="Calibri" charset="0"/>
                <a:ea typeface="Calibri" charset="0"/>
                <a:cs typeface="Calibri" charset="0"/>
              </a:rPr>
              <a:t> test set</a:t>
            </a:r>
          </a:p>
          <a:p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Three data annotators </a:t>
            </a:r>
            <a:r>
              <a:rPr kumimoji="1" lang="en-US" altLang="zh-CN" sz="2400" dirty="0" smtClean="0">
                <a:latin typeface="Calibri" charset="0"/>
                <a:ea typeface="Calibri" charset="0"/>
                <a:cs typeface="Calibri" charset="0"/>
              </a:rPr>
              <a:t>compare the generated summaries with reference summaries independently </a:t>
            </a:r>
          </a:p>
          <a:p>
            <a:pPr lvl="1"/>
            <a:r>
              <a:rPr kumimoji="1" lang="en-US" altLang="zh-CN" sz="2000" b="1" dirty="0">
                <a:latin typeface="Calibri" charset="0"/>
                <a:ea typeface="Calibri" charset="0"/>
                <a:cs typeface="Calibri" charset="0"/>
              </a:rPr>
              <a:t>Informative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: How informative the summary is? </a:t>
            </a:r>
          </a:p>
          <a:p>
            <a:pPr lvl="1"/>
            <a:r>
              <a:rPr kumimoji="1" lang="en-US" altLang="zh-CN" sz="2000" b="1" dirty="0">
                <a:latin typeface="Calibri" charset="0"/>
                <a:ea typeface="Calibri" charset="0"/>
                <a:cs typeface="Calibri" charset="0"/>
              </a:rPr>
              <a:t>Concise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: How concise the summary is? </a:t>
            </a:r>
          </a:p>
          <a:p>
            <a:pPr lvl="1"/>
            <a:r>
              <a:rPr kumimoji="1" lang="en-US" altLang="zh-CN" sz="2000" b="1" dirty="0">
                <a:latin typeface="Calibri" charset="0"/>
                <a:ea typeface="Calibri" charset="0"/>
                <a:cs typeface="Calibri" charset="0"/>
              </a:rPr>
              <a:t>Coherent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: How coherent (</a:t>
            </a:r>
            <a:r>
              <a:rPr kumimoji="1" lang="en-US" altLang="zh-CN" sz="2000" dirty="0" smtClean="0">
                <a:latin typeface="Calibri" charset="0"/>
                <a:ea typeface="Calibri" charset="0"/>
                <a:cs typeface="Calibri" charset="0"/>
              </a:rPr>
              <a:t>between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sentences) the summary is? </a:t>
            </a:r>
          </a:p>
          <a:p>
            <a:pPr lvl="1"/>
            <a:r>
              <a:rPr kumimoji="1" lang="en-US" altLang="zh-CN" sz="2000" b="1" dirty="0">
                <a:latin typeface="Calibri" charset="0"/>
                <a:ea typeface="Calibri" charset="0"/>
                <a:cs typeface="Calibri" charset="0"/>
              </a:rPr>
              <a:t>Fluent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: How fluent, grammatical the sentences of a </a:t>
            </a:r>
            <a:r>
              <a:rPr kumimoji="1" lang="en-US" altLang="zh-CN" sz="2000" dirty="0" smtClean="0">
                <a:latin typeface="Calibri" charset="0"/>
                <a:ea typeface="Calibri" charset="0"/>
                <a:cs typeface="Calibri" charset="0"/>
              </a:rPr>
              <a:t>summary 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are? </a:t>
            </a:r>
            <a:endParaRPr kumimoji="1" lang="en-US" altLang="zh-CN" sz="2000" dirty="0" smtClean="0">
              <a:latin typeface="Calibri" charset="0"/>
              <a:ea typeface="Calibri" charset="0"/>
              <a:cs typeface="Calibri" charset="0"/>
            </a:endParaRPr>
          </a:p>
          <a:p>
            <a:r>
              <a:rPr kumimoji="1" lang="en-US" altLang="zh-CN" sz="2400" dirty="0" smtClean="0">
                <a:latin typeface="Calibri" charset="0"/>
                <a:ea typeface="Calibri" charset="0"/>
                <a:cs typeface="Calibri" charset="0"/>
              </a:rPr>
              <a:t>Each property is assessed with a score from 1(worst) to 5(best)</a:t>
            </a:r>
            <a:endParaRPr kumimoji="1"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lvl="1"/>
            <a:endParaRPr kumimoji="1" lang="en-US" altLang="zh-CN" dirty="0">
              <a:latin typeface="Calibri" charset="0"/>
              <a:ea typeface="Calibri" charset="0"/>
              <a:cs typeface="Calibri" charset="0"/>
            </a:endParaRPr>
          </a:p>
          <a:p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17" y="4784197"/>
            <a:ext cx="5380150" cy="147690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32958" y="6176963"/>
            <a:ext cx="6169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*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indicates the </a:t>
            </a:r>
            <a:r>
              <a:rPr lang="en-US" altLang="zh-CN">
                <a:latin typeface="Calibri" charset="0"/>
                <a:ea typeface="Calibri" charset="0"/>
                <a:cs typeface="Calibri" charset="0"/>
              </a:rPr>
              <a:t>difference </a:t>
            </a:r>
            <a:r>
              <a:rPr lang="en-US" altLang="zh-CN" smtClean="0">
                <a:latin typeface="Calibri" charset="0"/>
                <a:ea typeface="Calibri" charset="0"/>
                <a:cs typeface="Calibri" charset="0"/>
              </a:rPr>
              <a:t>between </a:t>
            </a:r>
            <a:r>
              <a:rPr lang="en-US" altLang="zh-CN">
                <a:latin typeface="Calibri" charset="0"/>
                <a:ea typeface="Calibri" charset="0"/>
                <a:cs typeface="Calibri" charset="0"/>
              </a:rPr>
              <a:t>Our Model and other models are statistic significant (p &lt; 0.1) by two-tailed t-test</a:t>
            </a:r>
            <a:r>
              <a:rPr lang="en-US" altLang="zh-CN">
                <a:latin typeface="Calibri" charset="0"/>
                <a:ea typeface="Calibri" charset="0"/>
                <a:cs typeface="Calibri" charset="0"/>
              </a:rPr>
              <a:t>. </a:t>
            </a:r>
            <a:endParaRPr lang="en-US" altLang="zh-CN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31200" y="5522649"/>
            <a:ext cx="201506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More informative and concise</a:t>
            </a:r>
            <a:endParaRPr kumimoji="1" lang="zh-CN" alt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4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Analysis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5" y="1412610"/>
            <a:ext cx="5554665" cy="5177367"/>
          </a:xfrm>
          <a:prstGeom prst="rect">
            <a:avLst/>
          </a:prstGeom>
        </p:spPr>
      </p:pic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314852" y="1825625"/>
            <a:ext cx="5606215" cy="43513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Seq2Seq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generates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repeated</a:t>
            </a:r>
            <a:r>
              <a:rPr lang="zh-CN" altLang="en-US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5"/>
                </a:solidFill>
                <a:latin typeface="Calibri" charset="0"/>
                <a:ea typeface="Calibri" charset="0"/>
                <a:cs typeface="Calibri" charset="0"/>
              </a:rPr>
              <a:t>sentences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loses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salient</a:t>
            </a:r>
            <a:r>
              <a:rPr lang="zh-CN" altLang="en-US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.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Coverage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model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reduces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repetitions,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but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also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loses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salient</a:t>
            </a:r>
            <a:r>
              <a:rPr lang="zh-CN" altLang="en-US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zh-CN" altLang="en-US" dirty="0" smtClean="0">
                <a:solidFill>
                  <a:schemeClr val="accent6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(e.g.,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mementos”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“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family</a:t>
            </a:r>
            <a:r>
              <a:rPr lang="zh-CN" altLang="en-US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members</a:t>
            </a:r>
            <a:r>
              <a:rPr lang="zh-CN" altLang="en-US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visit</a:t>
            </a:r>
            <a:r>
              <a:rPr lang="zh-CN" altLang="en-US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b="1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b="1" dirty="0" smtClean="0">
                <a:latin typeface="Calibri" charset="0"/>
                <a:ea typeface="Calibri" charset="0"/>
                <a:cs typeface="Calibri" charset="0"/>
              </a:rPr>
              <a:t>grave”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).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1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Case Analysis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5" y="1825625"/>
            <a:ext cx="5013350" cy="42698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12282" y="1388825"/>
            <a:ext cx="4057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Visualization of sentence selection vector</a:t>
            </a:r>
            <a:endParaRPr kumimoji="1" lang="zh-CN" altLang="en-US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926668" y="1825625"/>
            <a:ext cx="5994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Seq2Seq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fails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detect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all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important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source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and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attend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to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the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same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sentences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repeatedly.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Coverage 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learns to reduce repetitions, but fails to detect all the salient information. </a:t>
            </a:r>
          </a:p>
          <a:p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0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Effectiveness of Information Selection Modeling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Model Validation</a:t>
                </a:r>
              </a:p>
              <a:p>
                <a:pPr lvl="1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-</a:t>
                </a:r>
                <a:r>
                  <a:rPr kumimoji="1" lang="en-US" altLang="zh-CN" i="1" dirty="0" err="1" smtClean="0">
                    <a:latin typeface="Calibri" charset="0"/>
                    <a:ea typeface="Calibri" charset="0"/>
                    <a:cs typeface="Calibri" charset="0"/>
                  </a:rPr>
                  <a:t>distS</a:t>
                </a:r>
                <a:r>
                  <a:rPr kumimoji="1" lang="en-US" altLang="zh-CN" i="1" dirty="0" smtClean="0">
                    <a:latin typeface="Calibri" charset="0"/>
                    <a:ea typeface="Calibri" charset="0"/>
                    <a:cs typeface="Calibri" charset="0"/>
                  </a:rPr>
                  <a:t>:</a:t>
                </a:r>
                <a:r>
                  <a:rPr kumimoji="1" lang="zh-CN" altLang="en-US" i="1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removing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distant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supervision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for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selection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𝜆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</m:t>
                    </m:r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)</a:t>
                </a:r>
              </a:p>
              <a:p>
                <a:pPr lvl="1"/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-</a:t>
                </a:r>
                <a:r>
                  <a:rPr kumimoji="1" lang="en-US" altLang="zh-CN" i="1" dirty="0" err="1" smtClean="0">
                    <a:latin typeface="Calibri" charset="0"/>
                    <a:ea typeface="Calibri" charset="0"/>
                    <a:cs typeface="Calibri" charset="0"/>
                  </a:rPr>
                  <a:t>distS&amp;gateF</a:t>
                </a:r>
                <a:r>
                  <a:rPr kumimoji="1" lang="en-US" altLang="zh-CN" i="1" dirty="0" smtClean="0">
                    <a:latin typeface="Calibri" charset="0"/>
                    <a:ea typeface="Calibri" charset="0"/>
                    <a:cs typeface="Calibri" charset="0"/>
                  </a:rPr>
                  <a:t>:</a:t>
                </a:r>
                <a:r>
                  <a:rPr kumimoji="1" lang="zh-CN" altLang="en-US" i="1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removing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both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distant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supervision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global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gated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information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filtering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component.</a:t>
                </a:r>
              </a:p>
              <a:p>
                <a:pPr lvl="1"/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-</a:t>
                </a:r>
                <a:r>
                  <a:rPr kumimoji="1" lang="en-US" altLang="zh-CN" i="1" dirty="0" err="1" smtClean="0">
                    <a:latin typeface="Calibri" charset="0"/>
                    <a:ea typeface="Calibri" charset="0"/>
                    <a:cs typeface="Calibri" charset="0"/>
                  </a:rPr>
                  <a:t>infoSelection</a:t>
                </a:r>
                <a:r>
                  <a:rPr kumimoji="1" lang="en-US" altLang="zh-CN" i="1" dirty="0" smtClean="0">
                    <a:latin typeface="Calibri" charset="0"/>
                    <a:ea typeface="Calibri" charset="0"/>
                    <a:cs typeface="Calibri" charset="0"/>
                  </a:rPr>
                  <a:t>:</a:t>
                </a:r>
                <a:r>
                  <a:rPr kumimoji="1" lang="zh-CN" altLang="en-US" i="1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>
                    <a:latin typeface="Calibri" charset="0"/>
                    <a:ea typeface="Calibri" charset="0"/>
                    <a:cs typeface="Calibri" charset="0"/>
                  </a:rPr>
                  <a:t>actually the Seq2seq-baseline model </a:t>
                </a:r>
              </a:p>
              <a:p>
                <a:pPr lvl="1"/>
                <a:endParaRPr kumimoji="1"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111" y="4001294"/>
            <a:ext cx="6977778" cy="189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Effectiveness of Information Selection Modeling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9608"/>
          </a:xfrm>
        </p:spPr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Extractive Methods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83" y="2391833"/>
            <a:ext cx="5626100" cy="18034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838200" y="4330170"/>
            <a:ext cx="10515600" cy="2369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OurExtractive</a:t>
            </a:r>
            <a:endParaRPr kumimoji="1" lang="en-US" altLang="zh-CN" dirty="0" smtClean="0">
              <a:latin typeface="Calibri" charset="0"/>
              <a:ea typeface="Calibri" charset="0"/>
              <a:cs typeface="Calibri" charset="0"/>
            </a:endParaRP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Replaces the summary decoder by a sentence extractor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Extracts the source sentence with largest weight in each sentence generation step.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6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Two Prominent Approaches to Summarization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61709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Extractive Approach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salient parts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(usually sentences) of the original text from a summary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Easier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Producing fluent sentences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Preserving the meaning of the original text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Cons: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redundancy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Incoherence between sentences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392091" y="1825625"/>
            <a:ext cx="49617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Abstractive Approach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novel sentences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arbitrary words and expressions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Pros: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flexible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does in this way</a:t>
            </a:r>
          </a:p>
          <a:p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Preserving the meaning of the original text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Cons: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redundancy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Incoherence between sentences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Effectiveness of Information Selection Modeling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9608"/>
          </a:xfrm>
        </p:spPr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Comparison results </a:t>
            </a:r>
            <a:r>
              <a:rPr kumimoji="1" lang="en-US" altLang="zh-CN" dirty="0" err="1" smtClean="0">
                <a:latin typeface="Calibri" charset="0"/>
                <a:ea typeface="Calibri" charset="0"/>
                <a:cs typeface="Calibri" charset="0"/>
              </a:rPr>
              <a:t>w.r.t</a:t>
            </a:r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 different length of reference summary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88683"/>
            <a:ext cx="6248400" cy="321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83733" y="5960533"/>
            <a:ext cx="9738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As the summary becomes longer, our system will obtain larger advantages over </a:t>
            </a:r>
            <a:r>
              <a:rPr kumimoji="1" lang="en-US" altLang="zh-CN" sz="2000" smtClean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the baseline</a:t>
            </a:r>
            <a:endParaRPr kumimoji="1" lang="zh-CN" altLang="en-US" sz="20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mtClean="0">
                <a:latin typeface="Calibri" charset="0"/>
                <a:ea typeface="Calibri" charset="0"/>
                <a:cs typeface="Calibri" charset="0"/>
              </a:rPr>
              <a:t>Conclusion &amp; Future Work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Conclusion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Explicitly modeling and optimizing the information selection process is effective and necessary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Our encode-selection-decoder framework is effective for neural document summarization</a:t>
            </a:r>
          </a:p>
          <a:p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Future Work</a:t>
            </a:r>
          </a:p>
          <a:p>
            <a:pPr lvl="1"/>
            <a:r>
              <a:rPr kumimoji="1" lang="en-US" altLang="zh-CN" dirty="0" smtClean="0">
                <a:latin typeface="Calibri" charset="0"/>
                <a:ea typeface="Calibri" charset="0"/>
                <a:cs typeface="Calibri" charset="0"/>
              </a:rPr>
              <a:t>Explore more meaningful information selection unit, such as subtopic, other discourse units.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6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Key Factors of Abstractive Document Summarization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Fluency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Neural generation models (e.g., RNN based seq2seq models) are able to generate fluent text</a:t>
            </a: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Novelty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Distraction mechanism (Chen et al. 2016)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Coverage mechanism (See et al. 2017)</a:t>
            </a:r>
          </a:p>
          <a:p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Coherence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Hierarchical Models (Li et al., 2015; Li et al., 2018; Cohan et al., 2017)</a:t>
            </a:r>
          </a:p>
          <a:p>
            <a:r>
              <a:rPr lang="en-US" altLang="zh-CN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Saliency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Very few neural models consider the saliency factor</a:t>
            </a:r>
          </a:p>
          <a:p>
            <a:pPr lvl="1"/>
            <a:r>
              <a:rPr lang="en-US" altLang="zh-C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Is it </a:t>
            </a:r>
            <a:r>
              <a:rPr lang="en-US" altLang="zh-CN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</a:t>
            </a:r>
            <a:r>
              <a:rPr lang="en-US" altLang="zh-C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model it and optimize it </a:t>
            </a:r>
            <a:r>
              <a:rPr lang="en-US" altLang="zh-CN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</a:t>
            </a:r>
            <a:r>
              <a:rPr lang="en-US" altLang="zh-C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r>
              <a:rPr lang="en-US" altLang="zh-C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b="1" i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en-US" altLang="zh-CN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Basic Encoder-Decoder Framework for Abstractive Document Summarization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Implicitly model the information selection process via end-to-end training 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encodes the input into an abstract representation</a:t>
            </a:r>
          </a:p>
          <a:p>
            <a:pPr lvl="1"/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decodes the output based on the encoded information</a:t>
            </a:r>
          </a:p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Difficult to learn the process of salient information selection in document summarization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6629" y="4950823"/>
            <a:ext cx="1528354" cy="77070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19898" y="4950823"/>
            <a:ext cx="1528354" cy="7707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55371" y="4624251"/>
            <a:ext cx="4232366" cy="15527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learning System</a:t>
            </a: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478" y="515151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8995" y="515151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直接箭头连接符 9"/>
          <p:cNvCxnSpPr>
            <a:stCxn id="7" idx="3"/>
            <a:endCxn id="4" idx="1"/>
          </p:cNvCxnSpPr>
          <p:nvPr/>
        </p:nvCxnSpPr>
        <p:spPr>
          <a:xfrm>
            <a:off x="1817914" y="5336177"/>
            <a:ext cx="5987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>
            <a:off x="3944983" y="5336177"/>
            <a:ext cx="674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3"/>
            <a:endCxn id="8" idx="1"/>
          </p:cNvCxnSpPr>
          <p:nvPr/>
        </p:nvCxnSpPr>
        <p:spPr>
          <a:xfrm>
            <a:off x="6148252" y="5336177"/>
            <a:ext cx="5007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177349" y="4950823"/>
            <a:ext cx="2534194" cy="914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worse than Extractive Methods!</a:t>
            </a:r>
            <a:endParaRPr lang="zh-CN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1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Encoder-Selection-Decoder Framework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4852" y="1825625"/>
            <a:ext cx="5038947" cy="4351338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Hierarchical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Document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Word-level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Selection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Global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Filtering</a:t>
            </a:r>
          </a:p>
          <a:p>
            <a:pPr lvl="2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Filtering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Gate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Local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Selection</a:t>
            </a:r>
          </a:p>
          <a:p>
            <a:pPr lvl="2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Prediction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Summary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Generator</a:t>
            </a:r>
          </a:p>
          <a:p>
            <a:pPr lvl="1"/>
            <a:r>
              <a:rPr lang="en-US" altLang="zh-CN" dirty="0" err="1" smtClean="0">
                <a:latin typeface="Calibri" charset="0"/>
                <a:ea typeface="Calibri" charset="0"/>
                <a:cs typeface="Calibri" charset="0"/>
              </a:rPr>
              <a:t>Uni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Decoder</a:t>
            </a:r>
            <a:endParaRPr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9" y="1690688"/>
            <a:ext cx="5725784" cy="46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Encoder-Selection-Decoder Framework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4852" y="1825625"/>
            <a:ext cx="5038947" cy="4351338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Hierarchical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Document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Word-level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9" y="1690688"/>
            <a:ext cx="5725784" cy="46837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368490" y="3606295"/>
                <a:ext cx="6496334" cy="26745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document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𝑑</m:t>
                    </m:r>
                  </m:oMath>
                </a14:m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sequence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𝑑</m:t>
                    </m:r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}</m:t>
                    </m:r>
                  </m:oMath>
                </a14:m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,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each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a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sequence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b="0" dirty="0" smtClean="0">
                    <a:latin typeface="Calibri" charset="0"/>
                    <a:ea typeface="Calibri" charset="0"/>
                    <a:cs typeface="Calibri" charset="0"/>
                  </a:rPr>
                  <a:t>words</a:t>
                </a:r>
                <a:r>
                  <a:rPr kumimoji="1" lang="zh-CN" altLang="en-US" b="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={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}</m:t>
                    </m:r>
                  </m:oMath>
                </a14:m>
                <a:endParaRPr kumimoji="1" lang="en-US" altLang="zh-CN" b="0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𝐵𝑖𝐺𝑅𝑈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𝑗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 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where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denotes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hidden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state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embedding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word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,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respectively.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𝐵𝑖𝐺𝑅𝑈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concatenation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forward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backward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final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hidden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states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word-level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encoder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indicated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vector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representation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endParaRPr kumimoji="1"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90" y="3606295"/>
                <a:ext cx="6496334" cy="2674578"/>
              </a:xfrm>
              <a:prstGeom prst="rect">
                <a:avLst/>
              </a:prstGeom>
              <a:blipFill rotWithShape="0">
                <a:blip r:embed="rId3"/>
                <a:stretch>
                  <a:fillRect l="-750" t="-1370" b="-2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72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Encoder-Selection-Decoder Framework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4852" y="1825625"/>
            <a:ext cx="5038947" cy="4351338"/>
          </a:xfrm>
        </p:spPr>
        <p:txBody>
          <a:bodyPr/>
          <a:lstStyle/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Hierarchical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Document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Word-level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-level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Bi-GRU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encoder</a:t>
            </a:r>
          </a:p>
          <a:p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Selection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Layer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Global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Information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Filtering</a:t>
            </a:r>
          </a:p>
          <a:p>
            <a:pPr lvl="2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Filtering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Gate</a:t>
            </a:r>
          </a:p>
          <a:p>
            <a:pPr lvl="1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Local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Sentence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Selection</a:t>
            </a:r>
          </a:p>
          <a:p>
            <a:pPr lvl="2"/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RNN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Sequence</a:t>
            </a:r>
            <a:r>
              <a:rPr lang="zh-CN" altLang="en-US" dirty="0" smtClean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altLang="zh-CN" dirty="0" smtClean="0">
                <a:latin typeface="Calibri" charset="0"/>
                <a:ea typeface="Calibri" charset="0"/>
                <a:cs typeface="Calibri" charset="0"/>
              </a:rPr>
              <a:t>Prediction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69" y="1690688"/>
            <a:ext cx="5725784" cy="468373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333" y="5791199"/>
            <a:ext cx="5891519" cy="795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0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Information Selection Layer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23333" y="1439861"/>
                <a:ext cx="5604934" cy="489320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Global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Information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Filtering</a:t>
                </a:r>
              </a:p>
              <a:p>
                <a:pPr lvl="1"/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Filtering</a:t>
                </a:r>
                <a:r>
                  <a:rPr lang="zh-CN" altLang="en-US" dirty="0" smtClean="0">
                    <a:solidFill>
                      <a:schemeClr val="accent6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solidFill>
                      <a:schemeClr val="accent6">
                        <a:lumMod val="75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𝑔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zh-CN" b="1" i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𝐝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>
                  <a:latin typeface="Calibri" charset="0"/>
                  <a:ea typeface="Cambria Math" charset="0"/>
                  <a:cs typeface="Cambria Math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accPr>
                      <m:e>
                        <m:r>
                          <a:rPr lang="en-US" altLang="zh-CN" b="1" i="0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𝐝</m:t>
                        </m:r>
                      </m:e>
                    </m:acc>
                  </m:oMath>
                </a14:m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is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vector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representation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document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(concatenation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forward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and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backward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final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states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sentence-level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encoder)</a:t>
                </a:r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Local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Selection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RNN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Sequence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Prediction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Calculate sentence selection vector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∅(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b>
                      <m:sup>
                        <m:r>
                          <a:rPr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indicates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weight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source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charset="0"/>
                            <a:ea typeface="Calibri" charset="0"/>
                            <a:cs typeface="Calibri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when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generating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t-</a:t>
                </a:r>
                <a:r>
                  <a:rPr lang="en-US" altLang="zh-CN" dirty="0" err="1" smtClean="0">
                    <a:latin typeface="Calibri" charset="0"/>
                    <a:ea typeface="Calibri" charset="0"/>
                    <a:cs typeface="Calibri" charset="0"/>
                  </a:rPr>
                  <a:t>th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summary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sentence.</a:t>
                </a:r>
              </a:p>
              <a:p>
                <a:pPr marL="457200" lvl="1" indent="0">
                  <a:buNone/>
                </a:pPr>
                <a:endParaRPr lang="en-US" altLang="zh-CN" dirty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333" y="1439861"/>
                <a:ext cx="5604934" cy="4893206"/>
              </a:xfrm>
              <a:blipFill rotWithShape="0">
                <a:blip r:embed="rId3"/>
                <a:stretch>
                  <a:fillRect l="-652" t="-1993" b="-13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201" y="2318814"/>
            <a:ext cx="6274798" cy="25225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959251" y="1690688"/>
                <a:ext cx="60634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⊙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𝑔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 </a:t>
                </a:r>
                <a:r>
                  <a:rPr kumimoji="1"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indicates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the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representation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after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information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filtering</a:t>
                </a:r>
                <a:r>
                  <a:rPr kumimoji="1" lang="en-US" altLang="zh-CN" dirty="0" smtClean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51" y="1690688"/>
                <a:ext cx="6063415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905" t="-4717" r="-80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曲线连接符 8"/>
          <p:cNvCxnSpPr/>
          <p:nvPr/>
        </p:nvCxnSpPr>
        <p:spPr>
          <a:xfrm>
            <a:off x="2709333" y="1820085"/>
            <a:ext cx="3605519" cy="6521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790267" y="5401733"/>
                <a:ext cx="37002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charset="0"/>
                        </a:rPr>
                        <m:t>𝐺𝑅𝑈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en-US" altLang="zh-CN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b="0" i="1" smtClean="0"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zh-CN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charset="0"/>
                            </a:rPr>
                            <m:t>tanh</m:t>
                          </m:r>
                        </m:fName>
                        <m:e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zh-CN" b="0" dirty="0" smtClean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67" y="5401733"/>
                <a:ext cx="3700244" cy="646331"/>
              </a:xfrm>
              <a:prstGeom prst="rect">
                <a:avLst/>
              </a:prstGeom>
              <a:blipFill rotWithShape="0"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6671733" y="6048064"/>
                <a:ext cx="5520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representation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of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previous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generated</a:t>
                </a:r>
                <a:r>
                  <a:rPr kumimoji="1"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kumimoji="1"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endParaRPr kumimoji="1"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33" y="6048064"/>
                <a:ext cx="5520267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309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Encoder-Selection-Decoder Framework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314852" y="1825625"/>
                <a:ext cx="5606215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Summary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Sentence</a:t>
                </a:r>
                <a:r>
                  <a:rPr lang="zh-CN" altLang="en-US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Generator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Similar with the coverage model (See et al, 2017)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Unidirectional-GRU decoder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Normalized Word attention</a:t>
                </a:r>
              </a:p>
              <a:p>
                <a:pPr lvl="1"/>
                <a:r>
                  <a:rPr lang="en-US" altLang="zh-CN" dirty="0" smtClean="0">
                    <a:latin typeface="Calibri" charset="0"/>
                    <a:ea typeface="Calibri" charset="0"/>
                    <a:cs typeface="Calibri" charset="0"/>
                  </a:rPr>
                  <a:t>Copy Mechanism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𝐺𝑅𝑈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</m:sup>
                      </m:sSubSup>
                      <m:f>
                        <m:fPr>
                          <m:ctrlPr>
                            <a:rPr lang="mr-IN" altLang="zh-CN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∅(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mr-IN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∅(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latin typeface="Cambria Math" charset="0"/>
                                          <a:ea typeface="Cambria Math" charset="0"/>
                                          <a:cs typeface="Cambria Math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>
                  <a:latin typeface="Calibri" charset="0"/>
                  <a:ea typeface="Calibri" charset="0"/>
                  <a:cs typeface="Calibri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𝑣𝑜𝑐𝑎𝑏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𝑠𝑜𝑓𝑡𝑚𝑎𝑥</m:t>
                      </m:r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charset="0"/>
                                      <a:ea typeface="Calibri" charset="0"/>
                                      <a:cs typeface="Calibri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charset="0"/>
                                  <a:ea typeface="Calibri" charset="0"/>
                                  <a:cs typeface="Calibri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  <a:ea typeface="Calibri" charset="0"/>
                              <a:cs typeface="Calibri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  <a:ea typeface="Calibri" charset="0"/>
                          <a:cs typeface="Calibri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4852" y="1825625"/>
                <a:ext cx="5606215" cy="4351338"/>
              </a:xfrm>
              <a:blipFill rotWithShape="0">
                <a:blip r:embed="rId2"/>
                <a:stretch>
                  <a:fillRect l="-1522" t="-3221" b="-17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9" y="1690688"/>
            <a:ext cx="5725784" cy="468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1326</TotalTime>
  <Words>910</Words>
  <Application>Microsoft Macintosh PowerPoint</Application>
  <PresentationFormat>宽屏</PresentationFormat>
  <Paragraphs>195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Calibri</vt:lpstr>
      <vt:lpstr>Cambria Math</vt:lpstr>
      <vt:lpstr>DengXian</vt:lpstr>
      <vt:lpstr>等线</vt:lpstr>
      <vt:lpstr>等线 Light</vt:lpstr>
      <vt:lpstr>Arial</vt:lpstr>
      <vt:lpstr>Office 主题​​</vt:lpstr>
      <vt:lpstr>PowerPoint 演示文稿</vt:lpstr>
      <vt:lpstr>Two Prominent Approaches to Summarization</vt:lpstr>
      <vt:lpstr>Key Factors of Abstractive Document Summarization</vt:lpstr>
      <vt:lpstr>Basic Encoder-Decoder Framework for Abstractive Document Summarization</vt:lpstr>
      <vt:lpstr>Encoder-Selection-Decoder Framework</vt:lpstr>
      <vt:lpstr>Encoder-Selection-Decoder Framework</vt:lpstr>
      <vt:lpstr>Encoder-Selection-Decoder Framework</vt:lpstr>
      <vt:lpstr>Information Selection Layer</vt:lpstr>
      <vt:lpstr>Encoder-Selection-Decoder Framework</vt:lpstr>
      <vt:lpstr>Distant-supervised optimization</vt:lpstr>
      <vt:lpstr>Distant-supervised optimization</vt:lpstr>
      <vt:lpstr>Experiment Details</vt:lpstr>
      <vt:lpstr>Experiment Details</vt:lpstr>
      <vt:lpstr>Results</vt:lpstr>
      <vt:lpstr>Human Evaluation Results</vt:lpstr>
      <vt:lpstr>Case Analysis</vt:lpstr>
      <vt:lpstr>Case Analysis</vt:lpstr>
      <vt:lpstr>Effectiveness of Information Selection Modeling</vt:lpstr>
      <vt:lpstr>Effectiveness of Information Selection Modeling</vt:lpstr>
      <vt:lpstr>Effectiveness of Information Selection Modeling</vt:lpstr>
      <vt:lpstr>Conclusion &amp;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Microsoft Office 用户</cp:lastModifiedBy>
  <cp:revision>66</cp:revision>
  <dcterms:created xsi:type="dcterms:W3CDTF">2019-07-22T11:45:04Z</dcterms:created>
  <dcterms:modified xsi:type="dcterms:W3CDTF">2019-07-24T01:52:02Z</dcterms:modified>
</cp:coreProperties>
</file>