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2" r:id="rId7"/>
    <p:sldId id="263" r:id="rId8"/>
    <p:sldId id="282" r:id="rId9"/>
    <p:sldId id="283" r:id="rId10"/>
    <p:sldId id="264" r:id="rId11"/>
    <p:sldId id="265" r:id="rId12"/>
    <p:sldId id="266" r:id="rId13"/>
    <p:sldId id="268" r:id="rId14"/>
    <p:sldId id="284" r:id="rId15"/>
    <p:sldId id="287" r:id="rId16"/>
    <p:sldId id="285" r:id="rId17"/>
    <p:sldId id="286" r:id="rId18"/>
    <p:sldId id="281" r:id="rId1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433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8"/>
    <p:restoredTop sz="93717"/>
  </p:normalViewPr>
  <p:slideViewPr>
    <p:cSldViewPr snapToGrid="0" snapToObjects="1">
      <p:cViewPr varScale="1">
        <p:scale>
          <a:sx n="82" d="100"/>
          <a:sy n="82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2018/7/4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08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environment to reject all such edits that</a:t>
            </a:r>
            <a:r>
              <a:rPr lang="en-US" altLang="zh-CN" baseline="0" dirty="0" smtClean="0"/>
              <a:t> could introduce more errors </a:t>
            </a:r>
            <a:r>
              <a:rPr lang="en-US" altLang="zh-CN" dirty="0" smtClean="0"/>
              <a:t>to prune the state space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576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614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DeepFix</a:t>
            </a:r>
            <a:r>
              <a:rPr lang="en-US" altLang="zh-CN" dirty="0" smtClean="0"/>
              <a:t> has also been evaluated on some programs with seeded errors. In this work, we only use the test set of student-written erroneous programs.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10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29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64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86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82631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59078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96487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72934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410343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86790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14799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12444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61850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238298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75706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52154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89563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66010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96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96732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73180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2105890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870363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32030" y="3244451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800714" y="3008924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438301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414748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5521573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5286046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8369" y="1839214"/>
            <a:ext cx="11616760" cy="1531516"/>
          </a:xfrm>
        </p:spPr>
        <p:txBody>
          <a:bodyPr/>
          <a:lstStyle/>
          <a:p>
            <a:pPr algn="ctr"/>
            <a:r>
              <a:rPr kumimoji="1" lang="en-US" altLang="zh-CN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Deep Reinforcement Learning </a:t>
            </a:r>
            <a:r>
              <a:rPr kumimoji="1" lang="en-US" altLang="zh-CN" sz="4800" dirty="0" smtClean="0">
                <a:solidFill>
                  <a:srgbClr val="9AA4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Programming Language Correction</a:t>
            </a:r>
            <a:endParaRPr kumimoji="1" lang="zh-CN" altLang="en-US" sz="4800" dirty="0">
              <a:solidFill>
                <a:srgbClr val="9AA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429627" y="6098886"/>
            <a:ext cx="1334243" cy="597463"/>
          </a:xfrm>
        </p:spPr>
        <p:txBody>
          <a:bodyPr/>
          <a:lstStyle/>
          <a:p>
            <a:pPr algn="ctr"/>
            <a:r>
              <a:rPr kumimoji="1" lang="zh-CN" altLang="en-US" sz="1600" b="1" dirty="0">
                <a:latin typeface="+mj-ea"/>
                <a:ea typeface="+mj-ea"/>
              </a:rPr>
              <a:t>刘</a:t>
            </a:r>
            <a:r>
              <a:rPr kumimoji="1" lang="zh-CN" altLang="en-US" sz="1600" b="1" dirty="0" smtClean="0">
                <a:latin typeface="+mj-ea"/>
                <a:ea typeface="+mj-ea"/>
              </a:rPr>
              <a:t>芳</a:t>
            </a:r>
            <a:endParaRPr kumimoji="1" lang="en-US" altLang="zh-CN" sz="1600" b="1" dirty="0" smtClean="0">
              <a:latin typeface="+mj-ea"/>
              <a:ea typeface="+mj-ea"/>
            </a:endParaRPr>
          </a:p>
          <a:p>
            <a:pPr algn="ctr"/>
            <a:r>
              <a:rPr kumimoji="1" lang="en-US" altLang="zh-CN" sz="1600" b="1" dirty="0" smtClean="0">
                <a:latin typeface="+mj-ea"/>
                <a:ea typeface="+mj-ea"/>
              </a:rPr>
              <a:t>2018/7/4</a:t>
            </a:r>
            <a:endParaRPr kumimoji="1" lang="zh-CN" altLang="en-US" sz="1600" b="1" dirty="0" smtClean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749" y="38288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Rahul Gupta, Aditya Kanade, Shirish Shevade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Automation Indian Institute of Science Bangalore, KA 560012, India</a:t>
            </a:r>
          </a:p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{rahulg, kanade, shirish}@iisc.ac.in</a:t>
            </a:r>
          </a:p>
        </p:txBody>
      </p: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753956" y="1293328"/>
            <a:ext cx="4525054" cy="2126222"/>
            <a:chOff x="886690" y="1746008"/>
            <a:chExt cx="3196892" cy="2126222"/>
          </a:xfrm>
        </p:grpSpPr>
        <p:sp>
          <p:nvSpPr>
            <p:cNvPr id="21" name="矩形 20"/>
            <p:cNvSpPr/>
            <p:nvPr/>
          </p:nvSpPr>
          <p:spPr>
            <a:xfrm>
              <a:off x="886690" y="2179459"/>
              <a:ext cx="3196892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LSTM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maps 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 token x</a:t>
              </a:r>
              <a:r>
                <a: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an input sequence (x</a:t>
              </a:r>
              <a:r>
                <a:rPr lang="en-US" altLang="zh-CN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. . . ,</a:t>
              </a:r>
              <a:r>
                <a:rPr lang="en-US" altLang="zh-CN" sz="16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zh-CN" sz="12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to a real 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vector </a:t>
              </a:r>
              <a:r>
                <a:rPr lang="en-US" altLang="zh-CN" sz="16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altLang="zh-CN" sz="12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The final state embedding is calculated by taking an element-wise mean over all the output vectors (y1, . . . , </a:t>
              </a:r>
              <a:r>
                <a:rPr lang="en-US" altLang="zh-CN" sz="16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yn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8"/>
            <p:cNvSpPr txBox="1"/>
            <p:nvPr/>
          </p:nvSpPr>
          <p:spPr>
            <a:xfrm>
              <a:off x="886691" y="1746008"/>
              <a:ext cx="2919647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accent1"/>
                  </a:solidFill>
                  <a:latin typeface="+mn-ea"/>
                </a:rPr>
                <a:t>Encoding the state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753956" y="3853001"/>
            <a:ext cx="4802486" cy="1486047"/>
            <a:chOff x="886691" y="1746008"/>
            <a:chExt cx="3361768" cy="1486047"/>
          </a:xfrm>
        </p:grpSpPr>
        <p:sp>
          <p:nvSpPr>
            <p:cNvPr id="28" name="矩形 27"/>
            <p:cNvSpPr/>
            <p:nvPr/>
          </p:nvSpPr>
          <p:spPr>
            <a:xfrm>
              <a:off x="886691" y="2179459"/>
              <a:ext cx="3361768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two separate fully 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connected 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 layers to produce the policy function π(</a:t>
              </a:r>
              <a:r>
                <a:rPr lang="en-US" altLang="zh-CN" sz="16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a|s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; θ), and the value function V (</a:t>
              </a:r>
              <a:r>
                <a:rPr lang="en-US" altLang="zh-CN" sz="16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s;w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outputs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8"/>
            <p:cNvSpPr txBox="1"/>
            <p:nvPr/>
          </p:nvSpPr>
          <p:spPr>
            <a:xfrm>
              <a:off x="886691" y="1746008"/>
              <a:ext cx="2919647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accent1"/>
                  </a:solidFill>
                  <a:latin typeface="+mn-ea"/>
                </a:rPr>
                <a:t>Adopt A3C algorithm to </a:t>
              </a:r>
              <a:r>
                <a:rPr lang="en-US" altLang="zh-CN" sz="2000" b="1" dirty="0" smtClean="0">
                  <a:solidFill>
                    <a:schemeClr val="accent1"/>
                  </a:solidFill>
                  <a:latin typeface="+mn-ea"/>
                </a:rPr>
                <a:t>learn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6298335" y="1292300"/>
            <a:ext cx="5786828" cy="5007011"/>
            <a:chOff x="886691" y="1746008"/>
            <a:chExt cx="2919647" cy="5007011"/>
          </a:xfrm>
        </p:grpSpPr>
        <p:sp>
          <p:nvSpPr>
            <p:cNvPr id="31" name="矩形 30"/>
            <p:cNvSpPr/>
            <p:nvPr/>
          </p:nvSpPr>
          <p:spPr>
            <a:xfrm>
              <a:off x="886691" y="2179459"/>
              <a:ext cx="2872086" cy="4573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expert demonstrations to accelerate training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285750" lvl="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 expert 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demonstration is a sequence of actions leading to the goal state 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 episode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742939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 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unmodified line (w.r.t. p) is skipped through a </a:t>
              </a:r>
              <a:r>
                <a:rPr lang="en-US" altLang="zh-CN" sz="1600" i="1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move_down</a:t>
              </a:r>
              <a:r>
                <a:rPr lang="en-US" altLang="zh-CN" sz="1600" i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action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742939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 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first erroneous line, the cursor is moved rightwards through a </a:t>
              </a:r>
              <a:r>
                <a:rPr lang="en-US" altLang="zh-CN" sz="1600" i="1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move_right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action until reaching an error location and </a:t>
              </a:r>
              <a:r>
                <a:rPr lang="en-US" altLang="zh-CN" sz="16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appropriate edit action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generated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742939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is repeated until the last error in the program is resolved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the episodes for which a demonstration is available, the agent follows the predetermined sequence of actions 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provided</a:t>
              </a:r>
              <a:r>
                <a:rPr lang="en-US" altLang="zh-CN" sz="16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instead of sampling driven by the policy.</a:t>
              </a:r>
              <a:endPara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919647" cy="853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chemeClr val="accent1"/>
                  </a:solidFill>
                  <a:latin typeface="+mn-ea"/>
                </a:rPr>
                <a:t>Expert demonstrations</a:t>
              </a:r>
            </a:p>
          </p:txBody>
        </p:sp>
      </p:grpSp>
      <p:sp>
        <p:nvSpPr>
          <p:cNvPr id="20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61913" y="85346"/>
            <a:ext cx="724778" cy="480471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23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</p:spPr>
        <p:txBody>
          <a:bodyPr/>
          <a:lstStyle/>
          <a:p>
            <a:r>
              <a:rPr kumimoji="1"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80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69657" y="2848626"/>
            <a:ext cx="4732801" cy="725845"/>
          </a:xfrm>
        </p:spPr>
        <p:txBody>
          <a:bodyPr/>
          <a:lstStyle/>
          <a:p>
            <a:r>
              <a:rPr kumimoji="1" lang="en-US" altLang="zh-CN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kumimoji="1"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57658" y="2740711"/>
            <a:ext cx="1304223" cy="833761"/>
          </a:xfrm>
        </p:spPr>
        <p:txBody>
          <a:bodyPr/>
          <a:lstStyle/>
          <a:p>
            <a:r>
              <a:rPr kumimoji="1" lang="en-US" altLang="zh-CN" sz="7200" dirty="0" smtClean="0"/>
              <a:t>04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09952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9205" y="1040062"/>
            <a:ext cx="1362874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Dataset</a:t>
            </a:r>
            <a:endParaRPr lang="zh-CN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4302" y="1532246"/>
            <a:ext cx="9904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training and test datasets used in [Gupta et al., 2017] for the task of correcting typographic errors.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dataset is divided into five folds for cross validation. Each fold roughly contains about 160K labeled training examples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63299" y="6505009"/>
            <a:ext cx="74723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DeepFix: Fixing common c language errors by deep </a:t>
            </a:r>
            <a:r>
              <a:rPr lang="zh-CN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(AAAI-2017)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0799" y="2405782"/>
            <a:ext cx="9871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programs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in the datasets span 93 programming problems in an introductory programming course and make use of non-trivial C language constructs. The program lengths range from 75 to 450 tokens.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867" y="1707224"/>
            <a:ext cx="1714286" cy="108571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11084" y="3376866"/>
            <a:ext cx="5009064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Experiment Configuration and Training</a:t>
            </a:r>
            <a:endParaRPr lang="zh-CN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6458" y="3784143"/>
            <a:ext cx="11195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LSTM encoder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wo recurrent layers with 128 cells each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3053" y="4485380"/>
            <a:ext cx="10866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Except some common library functions such as printf and scanf, all other function and variable identifiers are mapped to a special token ID.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Numbers to NUM and strings to STR.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6457" y="4137211"/>
            <a:ext cx="881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ocabulary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size: 91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embedded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into 24-dimensional vectors</a:t>
            </a:r>
          </a:p>
        </p:txBody>
      </p:sp>
      <p:sp>
        <p:nvSpPr>
          <p:cNvPr id="21" name="矩形 20"/>
          <p:cNvSpPr/>
          <p:nvPr/>
        </p:nvSpPr>
        <p:spPr>
          <a:xfrm>
            <a:off x="606458" y="5101837"/>
            <a:ext cx="11459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32 parallel agents, and a learning rate of 0.0001 for optimizing our model using the ADAM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6458" y="5466375"/>
            <a:ext cx="11459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episode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len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= 100,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penalty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= −0.005,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penalty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= −0.025,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reward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= 1,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reward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= 0.045</a:t>
            </a:r>
          </a:p>
        </p:txBody>
      </p:sp>
      <p:sp>
        <p:nvSpPr>
          <p:cNvPr id="25" name="矩形 24"/>
          <p:cNvSpPr/>
          <p:nvPr/>
        </p:nvSpPr>
        <p:spPr>
          <a:xfrm>
            <a:off x="606457" y="6117760"/>
            <a:ext cx="1154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expert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demonstrations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for one tenth of examples in the training dataset</a:t>
            </a:r>
          </a:p>
        </p:txBody>
      </p:sp>
      <p:sp>
        <p:nvSpPr>
          <p:cNvPr id="32" name="矩形 31"/>
          <p:cNvSpPr/>
          <p:nvPr/>
        </p:nvSpPr>
        <p:spPr>
          <a:xfrm>
            <a:off x="10201317" y="2760342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test datasets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9205" y="1040062"/>
            <a:ext cx="168443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Evaluation</a:t>
            </a:r>
            <a:endParaRPr lang="zh-CN" altLang="en-US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92" y="2090428"/>
            <a:ext cx="8873945" cy="11661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5435" y="1525770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with DeepFix</a:t>
            </a:r>
          </a:p>
        </p:txBody>
      </p:sp>
      <p:sp>
        <p:nvSpPr>
          <p:cNvPr id="9" name="矩形 8"/>
          <p:cNvSpPr/>
          <p:nvPr/>
        </p:nvSpPr>
        <p:spPr>
          <a:xfrm>
            <a:off x="559066" y="3478594"/>
            <a:ext cx="11328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works at a finer token-level granularity compared to the coarser line-level granularity of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DeepFix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DeepFix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halts when it cannot fix a line, i.e., if it fails to fix an erroneous line, it cannot fix the subsequent er- roneous lines. </a:t>
            </a:r>
          </a:p>
        </p:txBody>
      </p:sp>
    </p:spTree>
    <p:extLst>
      <p:ext uri="{BB962C8B-B14F-4D97-AF65-F5344CB8AC3E}">
        <p14:creationId xmlns:p14="http://schemas.microsoft.com/office/powerpoint/2010/main" val="18055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9205" y="1040062"/>
            <a:ext cx="168443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Evaluation</a:t>
            </a:r>
            <a:endParaRPr lang="zh-CN" altLang="en-US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05" y="2215230"/>
            <a:ext cx="9421721" cy="315097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24302" y="1577689"/>
            <a:ext cx="8052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with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Baselines (do not use expert demonstrations for training)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354" y="5497317"/>
            <a:ext cx="11548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Baseline2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matches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the performance of DeepFix on the test dataset. In fact, it slightly outperforms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DeepFix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RLAssist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can also be trained entirely through self-exploration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using any expert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demonstrations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1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9205" y="1040062"/>
            <a:ext cx="1684435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Evaluation</a:t>
            </a:r>
            <a:endParaRPr lang="zh-CN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435" y="1525770"/>
            <a:ext cx="2995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Embedding Visualization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565" y="1931665"/>
            <a:ext cx="10927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elect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350 test programs containing only one error per program. Next, we get embeddings corresponding to the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three states of each of these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1) when the cursor is set to the first token of the line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preceding the 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erroneous line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2) when the cursor is set to the first token of the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erroneous 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3) when the cursor is set to the error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location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 has been fixed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92" y="3445556"/>
            <a:ext cx="5844474" cy="33013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45624" y="3955081"/>
            <a:ext cx="56656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This shows that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RLAssist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encoder learns to capture not only the syntactic validity of the programs but also the location of the errors in them. 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in turn helps the agent select appropriate actions, e.g.,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down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in the first state and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right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in the second state</a:t>
            </a:r>
          </a:p>
        </p:txBody>
      </p:sp>
    </p:spTree>
    <p:extLst>
      <p:ext uri="{BB962C8B-B14F-4D97-AF65-F5344CB8AC3E}">
        <p14:creationId xmlns:p14="http://schemas.microsoft.com/office/powerpoint/2010/main" val="22908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790547" y="2589398"/>
            <a:ext cx="9983531" cy="725845"/>
          </a:xfrm>
        </p:spPr>
        <p:txBody>
          <a:bodyPr/>
          <a:lstStyle/>
          <a:p>
            <a:r>
              <a:rPr kumimoji="1" lang="en-US" altLang="zh-CN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Video Demonstration</a:t>
            </a:r>
            <a:endParaRPr kumimoji="1" lang="zh-CN" alt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38428" y="2925323"/>
            <a:ext cx="4653864" cy="1521171"/>
          </a:xfrm>
        </p:spPr>
        <p:txBody>
          <a:bodyPr/>
          <a:lstStyle/>
          <a:p>
            <a:r>
              <a:rPr kumimoji="1" lang="en-US" altLang="zh-CN" sz="6600" dirty="0" smtClean="0">
                <a:latin typeface="+mn-ea"/>
                <a:cs typeface="Arial" panose="020B0604020202020204" pitchFamily="34" charset="0"/>
              </a:rPr>
              <a:t>Thanks</a:t>
            </a:r>
            <a:endParaRPr kumimoji="1" lang="zh-CN" altLang="en-US" sz="66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-192879" y="6405328"/>
            <a:ext cx="8116478" cy="452672"/>
          </a:xfrm>
        </p:spPr>
        <p:txBody>
          <a:bodyPr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Reinforcement Learning for Programming Language Correction</a:t>
            </a:r>
            <a:endParaRPr kumimoji="1"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528618" y="1254587"/>
            <a:ext cx="3819097" cy="362708"/>
          </a:xfrm>
        </p:spPr>
        <p:txBody>
          <a:bodyPr/>
          <a:lstStyle/>
          <a:p>
            <a:r>
              <a:rPr kumimoji="1"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495914" y="1031714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627230" y="2552473"/>
            <a:ext cx="3819097" cy="362708"/>
          </a:xfrm>
        </p:spPr>
        <p:txBody>
          <a:bodyPr/>
          <a:lstStyle/>
          <a:p>
            <a:r>
              <a:rPr kumimoji="1"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495914" y="2353909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627230" y="3893862"/>
            <a:ext cx="3819097" cy="362708"/>
          </a:xfrm>
        </p:spPr>
        <p:txBody>
          <a:bodyPr/>
          <a:lstStyle/>
          <a:p>
            <a:r>
              <a:rPr kumimoji="1"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495914" y="3676104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627230" y="5216057"/>
            <a:ext cx="3819097" cy="362708"/>
          </a:xfrm>
        </p:spPr>
        <p:txBody>
          <a:bodyPr/>
          <a:lstStyle/>
          <a:p>
            <a:r>
              <a:rPr kumimoji="1"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5495914" y="4998299"/>
            <a:ext cx="1131316" cy="833761"/>
          </a:xfrm>
        </p:spPr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631130" y="2863449"/>
            <a:ext cx="3151976" cy="937585"/>
          </a:xfrm>
        </p:spPr>
        <p:txBody>
          <a:bodyPr/>
          <a:lstStyle/>
          <a:p>
            <a:r>
              <a:rPr kumimoji="1" lang="en-US" altLang="zh-CN" sz="4000" dirty="0" smtClean="0"/>
              <a:t>CONTENTS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69657" y="2848627"/>
            <a:ext cx="3819097" cy="362708"/>
          </a:xfrm>
        </p:spPr>
        <p:txBody>
          <a:bodyPr/>
          <a:lstStyle/>
          <a:p>
            <a:r>
              <a:rPr kumimoji="1" lang="en-US" altLang="zh-CN" sz="5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57658" y="2740711"/>
            <a:ext cx="1304223" cy="833761"/>
          </a:xfrm>
        </p:spPr>
        <p:txBody>
          <a:bodyPr/>
          <a:lstStyle/>
          <a:p>
            <a:r>
              <a:rPr kumimoji="1" lang="en-US" altLang="zh-CN" sz="7200" dirty="0" smtClean="0"/>
              <a:t>01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464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框 8"/>
          <p:cNvSpPr txBox="1"/>
          <p:nvPr/>
        </p:nvSpPr>
        <p:spPr>
          <a:xfrm>
            <a:off x="524300" y="1162029"/>
            <a:ext cx="1025127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correcting common syntactic errors in </a:t>
            </a:r>
            <a:r>
              <a:rPr lang="en-US" altLang="zh-CN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24300" y="2085130"/>
            <a:ext cx="462708" cy="462706"/>
            <a:chOff x="5905041" y="2016087"/>
            <a:chExt cx="2060154" cy="2060154"/>
          </a:xfrm>
        </p:grpSpPr>
        <p:sp>
          <p:nvSpPr>
            <p:cNvPr id="5" name="同心圆 4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8"/>
          <p:cNvSpPr txBox="1"/>
          <p:nvPr/>
        </p:nvSpPr>
        <p:spPr>
          <a:xfrm>
            <a:off x="1077694" y="2037951"/>
            <a:ext cx="7473955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faced with an error, a programmer navigates through the program text to arrive at the location of error and then performs an edit to fix the error. 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524301" y="3447186"/>
            <a:ext cx="462708" cy="462706"/>
            <a:chOff x="5905041" y="2016087"/>
            <a:chExt cx="2060154" cy="2060154"/>
          </a:xfrm>
        </p:grpSpPr>
        <p:sp>
          <p:nvSpPr>
            <p:cNvPr id="13" name="同心圆 12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1042977" y="3369570"/>
            <a:ext cx="7508672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 agent can access and modify the program text, the compiler which checks 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syntactic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validity of the program text is a black-box for the agent.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521224" y="4889260"/>
            <a:ext cx="462708" cy="462706"/>
            <a:chOff x="5905041" y="2016087"/>
            <a:chExt cx="2060154" cy="2060154"/>
          </a:xfrm>
        </p:grpSpPr>
        <p:sp>
          <p:nvSpPr>
            <p:cNvPr id="18" name="同心圆 17"/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L 形 18"/>
            <p:cNvSpPr/>
            <p:nvPr/>
          </p:nvSpPr>
          <p:spPr>
            <a:xfrm rot="18900000">
              <a:off x="6318173" y="2553833"/>
              <a:ext cx="1233889" cy="661011"/>
            </a:xfrm>
            <a:prstGeom prst="corner">
              <a:avLst>
                <a:gd name="adj1" fmla="val 16222"/>
                <a:gd name="adj2" fmla="val 149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8"/>
          <p:cNvSpPr txBox="1"/>
          <p:nvPr/>
        </p:nvSpPr>
        <p:spPr>
          <a:xfrm>
            <a:off x="1077695" y="4845657"/>
            <a:ext cx="743342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goal of the agent is to perform edits necessary for successful compilation of the program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000" y="1817881"/>
            <a:ext cx="3600000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69657" y="2848626"/>
            <a:ext cx="3819097" cy="725845"/>
          </a:xfrm>
        </p:spPr>
        <p:txBody>
          <a:bodyPr/>
          <a:lstStyle/>
          <a:p>
            <a:r>
              <a:rPr kumimoji="1" lang="en-US" altLang="zh-CN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kumimoji="1"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57658" y="2740711"/>
            <a:ext cx="1304223" cy="833761"/>
          </a:xfrm>
        </p:spPr>
        <p:txBody>
          <a:bodyPr/>
          <a:lstStyle/>
          <a:p>
            <a:r>
              <a:rPr kumimoji="1" lang="en-US" altLang="zh-CN" sz="7200" dirty="0" smtClean="0"/>
              <a:t>02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985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3638" y="1068526"/>
            <a:ext cx="109279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language (PL) correction framework in which an agent can mimic these actions.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3638" y="3923924"/>
            <a:ext cx="1471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93994" y="1627389"/>
            <a:ext cx="10284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&lt;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cursor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 string is the program text, and cursor ∈ {1, . . . , len(string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1878" y="2027499"/>
            <a:ext cx="113718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ncode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the state into a sequence of tokens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onvert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the program string into a sequence of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lexemes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such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as keywords, operators, types, functions, literals, and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variables.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, we also retain line-breaks as lexemes to allow two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-dimensional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navigation actions over the program text. 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cursor part of the state is represented by a special token, which is inserted in the sequence of lexemes right after the token whose index is held by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cursor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638" y="1626292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410" y="4340572"/>
            <a:ext cx="116435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avigation actions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: allow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 agent to navigate through the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altLang="zh-CN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move_right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altLang="zh-CN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move_down</a:t>
            </a:r>
            <a:endParaRPr lang="en-US" altLang="zh-CN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dit actions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used for error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altLang="zh-CN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Insert_token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: semicolon, parentheses, braces, period, and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comma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altLang="zh-CN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Delete_token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: semicolon, parentheses, braces, period, and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comma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Replace token1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with token2: </a:t>
            </a:r>
          </a:p>
          <a:p>
            <a:pPr lvl="1"/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1) replace ‘;’ with ‘,’, (2) replace ‘,’ with ‘;’, (3) replace ‘.’ with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‘;’, and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(4) replace ‘;)’ with ‘);’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6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kumimoji="1" lang="zh-CN" altLang="en-US" sz="2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63603" y="2182456"/>
            <a:ext cx="106008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 an erroneous program text as string and the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cursor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set to its first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Goal state is reached when the edited program compiles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successfully(</a:t>
            </a:r>
            <a:r>
              <a:rPr lang="en-US" altLang="zh-CN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max_episode_len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agent is allowed only one pass over the program in an episode, i.e., once the agent navigates past the last token of a program, the episode is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terminated.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638" y="1727813"/>
            <a:ext cx="152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Episode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3668" y="4213428"/>
            <a:ext cx="11336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agent is given </a:t>
            </a:r>
            <a:r>
              <a:rPr lang="zh-CN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reward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reaching the goal state.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lang="zh-CN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zh-CN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reward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given for taking an edit action that fixes at least one 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7987" y="3668150"/>
            <a:ext cx="1457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Reward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3638" y="1068526"/>
            <a:ext cx="109279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language (PL) correction framework in which an agent can mimic these actions.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969657" y="2848626"/>
            <a:ext cx="3819097" cy="725845"/>
          </a:xfrm>
        </p:spPr>
        <p:txBody>
          <a:bodyPr/>
          <a:lstStyle/>
          <a:p>
            <a:r>
              <a:rPr kumimoji="1" lang="en-US" altLang="zh-CN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57658" y="2740711"/>
            <a:ext cx="1304223" cy="833761"/>
          </a:xfrm>
        </p:spPr>
        <p:txBody>
          <a:bodyPr/>
          <a:lstStyle/>
          <a:p>
            <a:r>
              <a:rPr kumimoji="1" lang="en-US" altLang="zh-CN" sz="7200" dirty="0" smtClean="0"/>
              <a:t>03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5467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609362" y="3256529"/>
            <a:ext cx="4067910" cy="2346505"/>
            <a:chOff x="1578077" y="2282444"/>
            <a:chExt cx="3513146" cy="2026499"/>
          </a:xfrm>
        </p:grpSpPr>
        <p:sp>
          <p:nvSpPr>
            <p:cNvPr id="4" name="圆角矩形 3"/>
            <p:cNvSpPr/>
            <p:nvPr/>
          </p:nvSpPr>
          <p:spPr>
            <a:xfrm>
              <a:off x="1578077" y="3338111"/>
              <a:ext cx="3335446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 rot="2700000">
              <a:off x="3368182" y="2885069"/>
              <a:ext cx="1723041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 rot="18900000" flipV="1">
              <a:off x="3368182" y="3791151"/>
              <a:ext cx="1723041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 68"/>
          <p:cNvGrpSpPr/>
          <p:nvPr/>
        </p:nvGrpSpPr>
        <p:grpSpPr>
          <a:xfrm>
            <a:off x="3852480" y="2222941"/>
            <a:ext cx="4067910" cy="2346505"/>
            <a:chOff x="1578077" y="2282444"/>
            <a:chExt cx="3513146" cy="2026499"/>
          </a:xfrm>
        </p:grpSpPr>
        <p:sp>
          <p:nvSpPr>
            <p:cNvPr id="70" name="圆角矩形 69"/>
            <p:cNvSpPr/>
            <p:nvPr/>
          </p:nvSpPr>
          <p:spPr>
            <a:xfrm>
              <a:off x="1578077" y="3338111"/>
              <a:ext cx="3335446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 rot="2700000">
              <a:off x="3368182" y="2885069"/>
              <a:ext cx="1723041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 rot="18900000" flipV="1">
              <a:off x="3368182" y="3791151"/>
              <a:ext cx="1723041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6123226" y="1196700"/>
            <a:ext cx="4067910" cy="2346505"/>
            <a:chOff x="1578077" y="2282444"/>
            <a:chExt cx="3513146" cy="2026499"/>
          </a:xfrm>
        </p:grpSpPr>
        <p:sp>
          <p:nvSpPr>
            <p:cNvPr id="74" name="圆角矩形 73"/>
            <p:cNvSpPr/>
            <p:nvPr/>
          </p:nvSpPr>
          <p:spPr>
            <a:xfrm>
              <a:off x="1578077" y="3338111"/>
              <a:ext cx="3335446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 rot="2700000">
              <a:off x="3368182" y="2885069"/>
              <a:ext cx="1723041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 rot="18900000" flipV="1">
              <a:off x="3368182" y="3791151"/>
              <a:ext cx="1723041" cy="51779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文本框 8"/>
          <p:cNvSpPr txBox="1"/>
          <p:nvPr/>
        </p:nvSpPr>
        <p:spPr>
          <a:xfrm>
            <a:off x="6199759" y="1851707"/>
            <a:ext cx="2545645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 demonstrations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8"/>
          <p:cNvSpPr txBox="1"/>
          <p:nvPr/>
        </p:nvSpPr>
        <p:spPr>
          <a:xfrm>
            <a:off x="3502262" y="2895717"/>
            <a:ext cx="2933802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 A3C algorithm to learn</a:t>
            </a:r>
            <a:endParaRPr lang="zh-CN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"/>
          <p:cNvSpPr txBox="1"/>
          <p:nvPr/>
        </p:nvSpPr>
        <p:spPr>
          <a:xfrm>
            <a:off x="1694752" y="3929512"/>
            <a:ext cx="2541297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 the state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</p:spPr>
        <p:txBody>
          <a:bodyPr/>
          <a:lstStyle/>
          <a:p>
            <a:r>
              <a:rPr kumimoji="1"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44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</p:bldLst>
  </p:timing>
</p:sld>
</file>

<file path=ppt/theme/theme1.xml><?xml version="1.0" encoding="utf-8"?>
<a:theme xmlns:a="http://schemas.openxmlformats.org/drawingml/2006/main" name="模板页面">
  <a:themeElements>
    <a:clrScheme name="自定义 10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</TotalTime>
  <Words>1227</Words>
  <Application>Microsoft Office PowerPoint</Application>
  <PresentationFormat>宽屏</PresentationFormat>
  <Paragraphs>121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liufang816@pku.edu.cn</cp:lastModifiedBy>
  <cp:revision>290</cp:revision>
  <dcterms:created xsi:type="dcterms:W3CDTF">2015-08-18T02:51:41Z</dcterms:created>
  <dcterms:modified xsi:type="dcterms:W3CDTF">2018-07-04T00:42:22Z</dcterms:modified>
  <cp:category/>
</cp:coreProperties>
</file>