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8" r:id="rId3"/>
    <p:sldId id="259" r:id="rId4"/>
    <p:sldId id="260" r:id="rId5"/>
    <p:sldId id="284" r:id="rId6"/>
    <p:sldId id="283" r:id="rId7"/>
    <p:sldId id="264" r:id="rId8"/>
    <p:sldId id="285" r:id="rId9"/>
    <p:sldId id="286" r:id="rId10"/>
    <p:sldId id="268" r:id="rId11"/>
    <p:sldId id="287" r:id="rId12"/>
    <p:sldId id="288" r:id="rId13"/>
    <p:sldId id="289" r:id="rId14"/>
    <p:sldId id="272" r:id="rId15"/>
    <p:sldId id="290" r:id="rId16"/>
    <p:sldId id="291" r:id="rId17"/>
    <p:sldId id="292" r:id="rId18"/>
    <p:sldId id="293" r:id="rId19"/>
    <p:sldId id="294" r:id="rId20"/>
    <p:sldId id="295" r:id="rId21"/>
    <p:sldId id="296" r:id="rId22"/>
    <p:sldId id="280"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746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822" autoAdjust="0"/>
  </p:normalViewPr>
  <p:slideViewPr>
    <p:cSldViewPr snapToGrid="0" showGuides="1">
      <p:cViewPr varScale="1">
        <p:scale>
          <a:sx n="105" d="100"/>
          <a:sy n="105" d="100"/>
        </p:scale>
        <p:origin x="798" y="150"/>
      </p:cViewPr>
      <p:guideLst>
        <p:guide orient="horz" pos="2160"/>
        <p:guide pos="746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91009C-158A-4537-B6F9-6165733A65E1}" type="datetimeFigureOut">
              <a:rPr lang="zh-CN" altLang="en-US" smtClean="0"/>
              <a:t>2018/10/23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605F52-207A-43E5-B1E0-51E8BBF7FDFE}" type="slidenum">
              <a:rPr lang="zh-CN" altLang="en-US" smtClean="0"/>
              <a:t>‹#›</a:t>
            </a:fld>
            <a:endParaRPr lang="zh-CN" altLang="en-US"/>
          </a:p>
        </p:txBody>
      </p:sp>
    </p:spTree>
    <p:extLst>
      <p:ext uri="{BB962C8B-B14F-4D97-AF65-F5344CB8AC3E}">
        <p14:creationId xmlns:p14="http://schemas.microsoft.com/office/powerpoint/2010/main" val="2529797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AST</a:t>
            </a:r>
            <a:r>
              <a:rPr lang="zh-CN" altLang="en-US" dirty="0" smtClean="0"/>
              <a:t>中部分路径的组合</a:t>
            </a:r>
            <a:endParaRPr lang="zh-CN" altLang="en-US" dirty="0"/>
          </a:p>
        </p:txBody>
      </p:sp>
      <p:sp>
        <p:nvSpPr>
          <p:cNvPr id="4" name="灯片编号占位符 3"/>
          <p:cNvSpPr>
            <a:spLocks noGrp="1"/>
          </p:cNvSpPr>
          <p:nvPr>
            <p:ph type="sldNum" sz="quarter" idx="10"/>
          </p:nvPr>
        </p:nvSpPr>
        <p:spPr/>
        <p:txBody>
          <a:bodyPr/>
          <a:lstStyle/>
          <a:p>
            <a:fld id="{00605F52-207A-43E5-B1E0-51E8BBF7FDFE}" type="slidenum">
              <a:rPr lang="zh-CN" altLang="en-US" smtClean="0"/>
              <a:t>4</a:t>
            </a:fld>
            <a:endParaRPr lang="zh-CN" altLang="en-US"/>
          </a:p>
        </p:txBody>
      </p:sp>
    </p:spTree>
    <p:extLst>
      <p:ext uri="{BB962C8B-B14F-4D97-AF65-F5344CB8AC3E}">
        <p14:creationId xmlns:p14="http://schemas.microsoft.com/office/powerpoint/2010/main" val="3805579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每一对非终结符之间的路径</a:t>
            </a:r>
            <a:endParaRPr lang="zh-CN" altLang="en-US" dirty="0"/>
          </a:p>
        </p:txBody>
      </p:sp>
      <p:sp>
        <p:nvSpPr>
          <p:cNvPr id="4" name="灯片编号占位符 3"/>
          <p:cNvSpPr>
            <a:spLocks noGrp="1"/>
          </p:cNvSpPr>
          <p:nvPr>
            <p:ph type="sldNum" sz="quarter" idx="10"/>
          </p:nvPr>
        </p:nvSpPr>
        <p:spPr/>
        <p:txBody>
          <a:bodyPr/>
          <a:lstStyle/>
          <a:p>
            <a:fld id="{00605F52-207A-43E5-B1E0-51E8BBF7FDFE}" type="slidenum">
              <a:rPr lang="zh-CN" altLang="en-US" smtClean="0"/>
              <a:t>8</a:t>
            </a:fld>
            <a:endParaRPr lang="zh-CN" altLang="en-US"/>
          </a:p>
        </p:txBody>
      </p:sp>
    </p:spTree>
    <p:extLst>
      <p:ext uri="{BB962C8B-B14F-4D97-AF65-F5344CB8AC3E}">
        <p14:creationId xmlns:p14="http://schemas.microsoft.com/office/powerpoint/2010/main" val="340893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included only a split token Transformer baseline.</a:t>
            </a:r>
          </a:p>
          <a:p>
            <a:endParaRPr lang="en-US" altLang="zh-CN" dirty="0" smtClean="0"/>
          </a:p>
          <a:p>
            <a:r>
              <a:rPr lang="en-US" altLang="zh-CN" dirty="0" smtClean="0"/>
              <a:t>(</a:t>
            </a:r>
            <a:r>
              <a:rPr lang="en-US" altLang="zh-CN" dirty="0" err="1" smtClean="0"/>
              <a:t>Allamanis</a:t>
            </a:r>
            <a:r>
              <a:rPr lang="en-US" altLang="zh-CN" dirty="0" smtClean="0"/>
              <a:t> et al., 2016) performed even better than the Transformer on the Java-small dataset, but could not scale and leverage the larger datasets. </a:t>
            </a:r>
            <a:r>
              <a:rPr lang="en-US" altLang="zh-CN" dirty="0" err="1" smtClean="0"/>
              <a:t>Paths+CRFs</a:t>
            </a:r>
            <a:r>
              <a:rPr lang="en-US" altLang="zh-CN" dirty="0" smtClean="0"/>
              <a:t> showed very low results on the Java-small dataset, which is expected due to the sparse nature of their paths and the CRF model.</a:t>
            </a:r>
            <a:endParaRPr lang="zh-CN" altLang="en-US" dirty="0"/>
          </a:p>
        </p:txBody>
      </p:sp>
      <p:sp>
        <p:nvSpPr>
          <p:cNvPr id="4" name="灯片编号占位符 3"/>
          <p:cNvSpPr>
            <a:spLocks noGrp="1"/>
          </p:cNvSpPr>
          <p:nvPr>
            <p:ph type="sldNum" sz="quarter" idx="10"/>
          </p:nvPr>
        </p:nvSpPr>
        <p:spPr/>
        <p:txBody>
          <a:bodyPr/>
          <a:lstStyle/>
          <a:p>
            <a:fld id="{00605F52-207A-43E5-B1E0-51E8BBF7FDFE}" type="slidenum">
              <a:rPr lang="zh-CN" altLang="en-US" smtClean="0"/>
              <a:t>17</a:t>
            </a:fld>
            <a:endParaRPr lang="zh-CN" altLang="en-US"/>
          </a:p>
        </p:txBody>
      </p:sp>
    </p:spTree>
    <p:extLst>
      <p:ext uri="{BB962C8B-B14F-4D97-AF65-F5344CB8AC3E}">
        <p14:creationId xmlns:p14="http://schemas.microsoft.com/office/powerpoint/2010/main" val="39785715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0605F52-207A-43E5-B1E0-51E8BBF7FDFE}" type="slidenum">
              <a:rPr lang="zh-CN" altLang="en-US" smtClean="0"/>
              <a:t>18</a:t>
            </a:fld>
            <a:endParaRPr lang="zh-CN" altLang="en-US"/>
          </a:p>
        </p:txBody>
      </p:sp>
    </p:spTree>
    <p:extLst>
      <p:ext uri="{BB962C8B-B14F-4D97-AF65-F5344CB8AC3E}">
        <p14:creationId xmlns:p14="http://schemas.microsoft.com/office/powerpoint/2010/main" val="3188549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0605F52-207A-43E5-B1E0-51E8BBF7FDFE}" type="slidenum">
              <a:rPr lang="zh-CN" altLang="en-US" smtClean="0"/>
              <a:t>19</a:t>
            </a:fld>
            <a:endParaRPr lang="zh-CN" altLang="en-US"/>
          </a:p>
        </p:txBody>
      </p:sp>
    </p:spTree>
    <p:extLst>
      <p:ext uri="{BB962C8B-B14F-4D97-AF65-F5344CB8AC3E}">
        <p14:creationId xmlns:p14="http://schemas.microsoft.com/office/powerpoint/2010/main" val="20373240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0605F52-207A-43E5-B1E0-51E8BBF7FDFE}" type="slidenum">
              <a:rPr lang="zh-CN" altLang="en-US" smtClean="0"/>
              <a:t>20</a:t>
            </a:fld>
            <a:endParaRPr lang="zh-CN" altLang="en-US"/>
          </a:p>
        </p:txBody>
      </p:sp>
    </p:spTree>
    <p:extLst>
      <p:ext uri="{BB962C8B-B14F-4D97-AF65-F5344CB8AC3E}">
        <p14:creationId xmlns:p14="http://schemas.microsoft.com/office/powerpoint/2010/main" val="11908829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0605F52-207A-43E5-B1E0-51E8BBF7FDFE}" type="slidenum">
              <a:rPr lang="zh-CN" altLang="en-US" smtClean="0"/>
              <a:t>21</a:t>
            </a:fld>
            <a:endParaRPr lang="zh-CN" altLang="en-US"/>
          </a:p>
        </p:txBody>
      </p:sp>
    </p:spTree>
    <p:extLst>
      <p:ext uri="{BB962C8B-B14F-4D97-AF65-F5344CB8AC3E}">
        <p14:creationId xmlns:p14="http://schemas.microsoft.com/office/powerpoint/2010/main" val="3200611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2A4478FB-8ABF-41D3-B120-6803A98F082C}" type="datetimeFigureOut">
              <a:rPr lang="zh-CN" altLang="en-US" smtClean="0"/>
              <a:t>2018/10/23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99F7E5-25BC-4F83-B8BA-7AC8622F81DF}" type="slidenum">
              <a:rPr lang="zh-CN" altLang="en-US" smtClean="0"/>
              <a:t>‹#›</a:t>
            </a:fld>
            <a:endParaRPr lang="zh-CN" altLang="en-US"/>
          </a:p>
        </p:txBody>
      </p:sp>
    </p:spTree>
    <p:extLst>
      <p:ext uri="{BB962C8B-B14F-4D97-AF65-F5344CB8AC3E}">
        <p14:creationId xmlns:p14="http://schemas.microsoft.com/office/powerpoint/2010/main" val="901319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A4478FB-8ABF-41D3-B120-6803A98F082C}" type="datetimeFigureOut">
              <a:rPr lang="zh-CN" altLang="en-US" smtClean="0"/>
              <a:t>2018/10/23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99F7E5-25BC-4F83-B8BA-7AC8622F81DF}" type="slidenum">
              <a:rPr lang="zh-CN" altLang="en-US" smtClean="0"/>
              <a:t>‹#›</a:t>
            </a:fld>
            <a:endParaRPr lang="zh-CN" altLang="en-US"/>
          </a:p>
        </p:txBody>
      </p:sp>
    </p:spTree>
    <p:extLst>
      <p:ext uri="{BB962C8B-B14F-4D97-AF65-F5344CB8AC3E}">
        <p14:creationId xmlns:p14="http://schemas.microsoft.com/office/powerpoint/2010/main" val="580437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A4478FB-8ABF-41D3-B120-6803A98F082C}" type="datetimeFigureOut">
              <a:rPr lang="zh-CN" altLang="en-US" smtClean="0"/>
              <a:t>2018/10/23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99F7E5-25BC-4F83-B8BA-7AC8622F81DF}" type="slidenum">
              <a:rPr lang="zh-CN" altLang="en-US" smtClean="0"/>
              <a:t>‹#›</a:t>
            </a:fld>
            <a:endParaRPr lang="zh-CN" altLang="en-US"/>
          </a:p>
        </p:txBody>
      </p:sp>
    </p:spTree>
    <p:extLst>
      <p:ext uri="{BB962C8B-B14F-4D97-AF65-F5344CB8AC3E}">
        <p14:creationId xmlns:p14="http://schemas.microsoft.com/office/powerpoint/2010/main" val="2734151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封面页">
    <p:spTree>
      <p:nvGrpSpPr>
        <p:cNvPr id="1" name=""/>
        <p:cNvGrpSpPr/>
        <p:nvPr/>
      </p:nvGrpSpPr>
      <p:grpSpPr>
        <a:xfrm>
          <a:off x="0" y="0"/>
          <a:ext cx="0" cy="0"/>
          <a:chOff x="0" y="0"/>
          <a:chExt cx="0" cy="0"/>
        </a:xfrm>
      </p:grpSpPr>
      <p:sp>
        <p:nvSpPr>
          <p:cNvPr id="2" name="矩形 1"/>
          <p:cNvSpPr/>
          <p:nvPr userDrawn="1"/>
        </p:nvSpPr>
        <p:spPr>
          <a:xfrm>
            <a:off x="7813965" y="0"/>
            <a:ext cx="437803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4" name="文本占位符 3"/>
          <p:cNvSpPr>
            <a:spLocks noGrp="1"/>
          </p:cNvSpPr>
          <p:nvPr>
            <p:ph type="body" sz="quarter" idx="10"/>
          </p:nvPr>
        </p:nvSpPr>
        <p:spPr>
          <a:xfrm>
            <a:off x="960723" y="3267182"/>
            <a:ext cx="5772587" cy="647272"/>
          </a:xfrm>
          <a:prstGeom prst="rect">
            <a:avLst/>
          </a:prstGeom>
        </p:spPr>
        <p:txBody>
          <a:bodyPr anchor="t"/>
          <a:lstStyle>
            <a:lvl1pPr marL="0" indent="0">
              <a:buNone/>
              <a:defRPr sz="4000" b="1">
                <a:solidFill>
                  <a:schemeClr val="accent1">
                    <a:lumMod val="75000"/>
                  </a:schemeClr>
                </a:solidFill>
              </a:defRPr>
            </a:lvl1pPr>
          </a:lstStyle>
          <a:p>
            <a:pPr lvl="0"/>
            <a:endParaRPr kumimoji="1" lang="zh-CN" altLang="en-US" dirty="0"/>
          </a:p>
        </p:txBody>
      </p:sp>
      <p:sp>
        <p:nvSpPr>
          <p:cNvPr id="5" name="文本占位符 3"/>
          <p:cNvSpPr>
            <a:spLocks noGrp="1"/>
          </p:cNvSpPr>
          <p:nvPr>
            <p:ph type="body" sz="quarter" idx="11"/>
          </p:nvPr>
        </p:nvSpPr>
        <p:spPr>
          <a:xfrm>
            <a:off x="960721" y="3914455"/>
            <a:ext cx="5772587" cy="277402"/>
          </a:xfrm>
          <a:prstGeom prst="rect">
            <a:avLst/>
          </a:prstGeom>
        </p:spPr>
        <p:txBody>
          <a:bodyPr anchor="t"/>
          <a:lstStyle>
            <a:lvl1pPr marL="0" indent="0">
              <a:buNone/>
              <a:defRPr sz="1800" b="1">
                <a:solidFill>
                  <a:schemeClr val="accent1">
                    <a:lumMod val="75000"/>
                  </a:schemeClr>
                </a:solidFill>
              </a:defRPr>
            </a:lvl1pPr>
          </a:lstStyle>
          <a:p>
            <a:pPr lvl="0"/>
            <a:endParaRPr kumimoji="1" lang="zh-CN" altLang="en-US"/>
          </a:p>
        </p:txBody>
      </p:sp>
      <p:sp>
        <p:nvSpPr>
          <p:cNvPr id="7" name="文本占位符 3"/>
          <p:cNvSpPr>
            <a:spLocks noGrp="1"/>
          </p:cNvSpPr>
          <p:nvPr>
            <p:ph type="body" sz="quarter" idx="12"/>
          </p:nvPr>
        </p:nvSpPr>
        <p:spPr>
          <a:xfrm>
            <a:off x="960721" y="5247526"/>
            <a:ext cx="5772587" cy="277402"/>
          </a:xfrm>
          <a:prstGeom prst="rect">
            <a:avLst/>
          </a:prstGeom>
        </p:spPr>
        <p:txBody>
          <a:bodyPr anchor="t"/>
          <a:lstStyle>
            <a:lvl1pPr marL="0" indent="0">
              <a:buNone/>
              <a:defRPr sz="1400" b="0">
                <a:solidFill>
                  <a:schemeClr val="accent1">
                    <a:lumMod val="75000"/>
                  </a:schemeClr>
                </a:solidFill>
              </a:defRPr>
            </a:lvl1pPr>
          </a:lstStyle>
          <a:p>
            <a:pPr lvl="0"/>
            <a:endParaRPr kumimoji="1" lang="zh-CN" altLang="en-US"/>
          </a:p>
        </p:txBody>
      </p:sp>
    </p:spTree>
    <p:extLst>
      <p:ext uri="{BB962C8B-B14F-4D97-AF65-F5344CB8AC3E}">
        <p14:creationId xmlns:p14="http://schemas.microsoft.com/office/powerpoint/2010/main" val="1874341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目录页_六项目录">
    <p:spTree>
      <p:nvGrpSpPr>
        <p:cNvPr id="1" name=""/>
        <p:cNvGrpSpPr/>
        <p:nvPr/>
      </p:nvGrpSpPr>
      <p:grpSpPr>
        <a:xfrm>
          <a:off x="0" y="0"/>
          <a:ext cx="0" cy="0"/>
          <a:chOff x="0" y="0"/>
          <a:chExt cx="0" cy="0"/>
        </a:xfrm>
      </p:grpSpPr>
      <p:sp>
        <p:nvSpPr>
          <p:cNvPr id="2" name="矩形 1"/>
          <p:cNvSpPr/>
          <p:nvPr userDrawn="1"/>
        </p:nvSpPr>
        <p:spPr>
          <a:xfrm>
            <a:off x="1" y="0"/>
            <a:ext cx="4378036"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3" name="文本占位符 3"/>
          <p:cNvSpPr>
            <a:spLocks noGrp="1"/>
          </p:cNvSpPr>
          <p:nvPr>
            <p:ph type="body" sz="quarter" idx="10"/>
          </p:nvPr>
        </p:nvSpPr>
        <p:spPr>
          <a:xfrm>
            <a:off x="6932032" y="870347"/>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5" name="文本占位符 3"/>
          <p:cNvSpPr>
            <a:spLocks noGrp="1"/>
          </p:cNvSpPr>
          <p:nvPr>
            <p:ph type="body" sz="quarter" idx="11" hasCustomPrompt="1"/>
          </p:nvPr>
        </p:nvSpPr>
        <p:spPr>
          <a:xfrm>
            <a:off x="5800715" y="634822"/>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6" name="文本占位符 3"/>
          <p:cNvSpPr>
            <a:spLocks noGrp="1"/>
          </p:cNvSpPr>
          <p:nvPr>
            <p:ph type="body" sz="quarter" idx="12"/>
          </p:nvPr>
        </p:nvSpPr>
        <p:spPr>
          <a:xfrm>
            <a:off x="6932032" y="1814944"/>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7" name="文本占位符 3"/>
          <p:cNvSpPr>
            <a:spLocks noGrp="1"/>
          </p:cNvSpPr>
          <p:nvPr>
            <p:ph type="body" sz="quarter" idx="13" hasCustomPrompt="1"/>
          </p:nvPr>
        </p:nvSpPr>
        <p:spPr>
          <a:xfrm>
            <a:off x="5800715" y="1579417"/>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15" name="文本占位符 3"/>
          <p:cNvSpPr>
            <a:spLocks noGrp="1"/>
          </p:cNvSpPr>
          <p:nvPr>
            <p:ph type="body" sz="quarter" idx="17"/>
          </p:nvPr>
        </p:nvSpPr>
        <p:spPr>
          <a:xfrm>
            <a:off x="6932032" y="2766468"/>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16" name="文本占位符 3"/>
          <p:cNvSpPr>
            <a:spLocks noGrp="1"/>
          </p:cNvSpPr>
          <p:nvPr>
            <p:ph type="body" sz="quarter" idx="18" hasCustomPrompt="1"/>
          </p:nvPr>
        </p:nvSpPr>
        <p:spPr>
          <a:xfrm>
            <a:off x="5800715" y="2530943"/>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17" name="文本占位符 3"/>
          <p:cNvSpPr>
            <a:spLocks noGrp="1"/>
          </p:cNvSpPr>
          <p:nvPr>
            <p:ph type="body" sz="quarter" idx="19"/>
          </p:nvPr>
        </p:nvSpPr>
        <p:spPr>
          <a:xfrm>
            <a:off x="6932032" y="3711065"/>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18" name="文本占位符 3"/>
          <p:cNvSpPr>
            <a:spLocks noGrp="1"/>
          </p:cNvSpPr>
          <p:nvPr>
            <p:ph type="body" sz="quarter" idx="20" hasCustomPrompt="1"/>
          </p:nvPr>
        </p:nvSpPr>
        <p:spPr>
          <a:xfrm>
            <a:off x="5800715" y="3475540"/>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19" name="文本占位符 3"/>
          <p:cNvSpPr>
            <a:spLocks noGrp="1"/>
          </p:cNvSpPr>
          <p:nvPr>
            <p:ph type="body" sz="quarter" idx="21"/>
          </p:nvPr>
        </p:nvSpPr>
        <p:spPr>
          <a:xfrm>
            <a:off x="6932032" y="4655662"/>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20" name="文本占位符 3"/>
          <p:cNvSpPr>
            <a:spLocks noGrp="1"/>
          </p:cNvSpPr>
          <p:nvPr>
            <p:ph type="body" sz="quarter" idx="22" hasCustomPrompt="1"/>
          </p:nvPr>
        </p:nvSpPr>
        <p:spPr>
          <a:xfrm>
            <a:off x="5800715" y="4420137"/>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21" name="文本占位符 3"/>
          <p:cNvSpPr>
            <a:spLocks noGrp="1"/>
          </p:cNvSpPr>
          <p:nvPr>
            <p:ph type="body" sz="quarter" idx="23"/>
          </p:nvPr>
        </p:nvSpPr>
        <p:spPr>
          <a:xfrm>
            <a:off x="6932032" y="5600259"/>
            <a:ext cx="3819097" cy="362708"/>
          </a:xfrm>
          <a:prstGeom prst="rect">
            <a:avLst/>
          </a:prstGeom>
        </p:spPr>
        <p:txBody>
          <a:bodyPr anchor="t"/>
          <a:lstStyle>
            <a:lvl1pPr marL="0" indent="0">
              <a:buNone/>
              <a:defRPr sz="2000" b="0">
                <a:solidFill>
                  <a:schemeClr val="tx1">
                    <a:lumMod val="75000"/>
                    <a:lumOff val="25000"/>
                  </a:schemeClr>
                </a:solidFill>
              </a:defRPr>
            </a:lvl1pPr>
          </a:lstStyle>
          <a:p>
            <a:pPr lvl="0"/>
            <a:endParaRPr kumimoji="1" lang="zh-CN" altLang="en-US" dirty="0"/>
          </a:p>
        </p:txBody>
      </p:sp>
      <p:sp>
        <p:nvSpPr>
          <p:cNvPr id="22" name="文本占位符 3"/>
          <p:cNvSpPr>
            <a:spLocks noGrp="1"/>
          </p:cNvSpPr>
          <p:nvPr>
            <p:ph type="body" sz="quarter" idx="24" hasCustomPrompt="1"/>
          </p:nvPr>
        </p:nvSpPr>
        <p:spPr>
          <a:xfrm>
            <a:off x="5800715" y="5364734"/>
            <a:ext cx="1131316" cy="833761"/>
          </a:xfrm>
          <a:prstGeom prst="rect">
            <a:avLst/>
          </a:prstGeom>
        </p:spPr>
        <p:txBody>
          <a:bodyPr anchor="t"/>
          <a:lstStyle>
            <a:lvl1pPr marL="0" indent="0">
              <a:buNone/>
              <a:defRPr sz="6000" b="1">
                <a:solidFill>
                  <a:schemeClr val="accent1"/>
                </a:solidFill>
              </a:defRPr>
            </a:lvl1pPr>
          </a:lstStyle>
          <a:p>
            <a:pPr lvl="0"/>
            <a:r>
              <a:rPr kumimoji="1" lang="en-US" altLang="zh-CN" smtClean="0"/>
              <a:t>00</a:t>
            </a:r>
            <a:endParaRPr kumimoji="1" lang="zh-CN" altLang="en-US" dirty="0"/>
          </a:p>
        </p:txBody>
      </p:sp>
      <p:sp>
        <p:nvSpPr>
          <p:cNvPr id="23" name="文本占位符 3"/>
          <p:cNvSpPr>
            <a:spLocks noGrp="1"/>
          </p:cNvSpPr>
          <p:nvPr>
            <p:ph type="body" sz="quarter" idx="16" hasCustomPrompt="1"/>
          </p:nvPr>
        </p:nvSpPr>
        <p:spPr>
          <a:xfrm>
            <a:off x="882143" y="2863450"/>
            <a:ext cx="2613752" cy="565550"/>
          </a:xfrm>
          <a:prstGeom prst="rect">
            <a:avLst/>
          </a:prstGeom>
          <a:ln>
            <a:solidFill>
              <a:schemeClr val="bg1"/>
            </a:solidFill>
          </a:ln>
        </p:spPr>
        <p:txBody>
          <a:bodyPr anchor="ctr"/>
          <a:lstStyle>
            <a:lvl1pPr marL="0" indent="0" algn="ctr">
              <a:buNone/>
              <a:defRPr sz="3600" b="1">
                <a:solidFill>
                  <a:schemeClr val="bg1"/>
                </a:solidFill>
              </a:defRPr>
            </a:lvl1pPr>
          </a:lstStyle>
          <a:p>
            <a:pPr lvl="0"/>
            <a:r>
              <a:rPr kumimoji="1" lang="en-US" altLang="zh-CN" dirty="0" smtClean="0"/>
              <a:t>TITLE</a:t>
            </a:r>
            <a:r>
              <a:rPr kumimoji="1" lang="zh-CN" altLang="en-US" dirty="0" smtClean="0"/>
              <a:t> </a:t>
            </a:r>
            <a:r>
              <a:rPr kumimoji="1" lang="en-US" altLang="zh-CN" dirty="0" smtClean="0"/>
              <a:t>HERE</a:t>
            </a:r>
            <a:endParaRPr kumimoji="1" lang="zh-CN" altLang="en-US" dirty="0"/>
          </a:p>
        </p:txBody>
      </p:sp>
    </p:spTree>
    <p:extLst>
      <p:ext uri="{BB962C8B-B14F-4D97-AF65-F5344CB8AC3E}">
        <p14:creationId xmlns:p14="http://schemas.microsoft.com/office/powerpoint/2010/main" val="1838046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副标题页">
    <p:spTree>
      <p:nvGrpSpPr>
        <p:cNvPr id="1" name=""/>
        <p:cNvGrpSpPr/>
        <p:nvPr/>
      </p:nvGrpSpPr>
      <p:grpSpPr>
        <a:xfrm>
          <a:off x="0" y="0"/>
          <a:ext cx="0" cy="0"/>
          <a:chOff x="0" y="0"/>
          <a:chExt cx="0" cy="0"/>
        </a:xfrm>
      </p:grpSpPr>
      <p:sp>
        <p:nvSpPr>
          <p:cNvPr id="2" name="矩形 1"/>
          <p:cNvSpPr/>
          <p:nvPr userDrawn="1"/>
        </p:nvSpPr>
        <p:spPr>
          <a:xfrm>
            <a:off x="0" y="0"/>
            <a:ext cx="12192000" cy="415636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3" name="文本占位符 3"/>
          <p:cNvSpPr>
            <a:spLocks noGrp="1"/>
          </p:cNvSpPr>
          <p:nvPr>
            <p:ph type="body" sz="quarter" idx="10"/>
          </p:nvPr>
        </p:nvSpPr>
        <p:spPr>
          <a:xfrm>
            <a:off x="1888977" y="2976238"/>
            <a:ext cx="3819097" cy="362708"/>
          </a:xfrm>
          <a:prstGeom prst="rect">
            <a:avLst/>
          </a:prstGeom>
        </p:spPr>
        <p:txBody>
          <a:bodyPr anchor="t"/>
          <a:lstStyle>
            <a:lvl1pPr marL="0" indent="0">
              <a:buNone/>
              <a:defRPr sz="2000" b="0">
                <a:solidFill>
                  <a:schemeClr val="bg1"/>
                </a:solidFill>
              </a:defRPr>
            </a:lvl1pPr>
          </a:lstStyle>
          <a:p>
            <a:pPr lvl="0"/>
            <a:endParaRPr kumimoji="1" lang="zh-CN" altLang="en-US" dirty="0"/>
          </a:p>
        </p:txBody>
      </p:sp>
      <p:sp>
        <p:nvSpPr>
          <p:cNvPr id="4" name="文本占位符 3"/>
          <p:cNvSpPr>
            <a:spLocks noGrp="1"/>
          </p:cNvSpPr>
          <p:nvPr>
            <p:ph type="body" sz="quarter" idx="11" hasCustomPrompt="1"/>
          </p:nvPr>
        </p:nvSpPr>
        <p:spPr>
          <a:xfrm>
            <a:off x="757659" y="2740713"/>
            <a:ext cx="1131316" cy="833761"/>
          </a:xfrm>
          <a:prstGeom prst="rect">
            <a:avLst/>
          </a:prstGeom>
        </p:spPr>
        <p:txBody>
          <a:bodyPr anchor="t"/>
          <a:lstStyle>
            <a:lvl1pPr marL="0" indent="0">
              <a:buNone/>
              <a:defRPr sz="6000" b="1">
                <a:solidFill>
                  <a:schemeClr val="bg1"/>
                </a:solidFill>
              </a:defRPr>
            </a:lvl1pPr>
          </a:lstStyle>
          <a:p>
            <a:pPr lvl="0"/>
            <a:r>
              <a:rPr kumimoji="1" lang="en-US" altLang="zh-CN" smtClean="0"/>
              <a:t>00</a:t>
            </a:r>
            <a:endParaRPr kumimoji="1" lang="zh-CN" altLang="en-US" dirty="0"/>
          </a:p>
        </p:txBody>
      </p:sp>
    </p:spTree>
    <p:extLst>
      <p:ext uri="{BB962C8B-B14F-4D97-AF65-F5344CB8AC3E}">
        <p14:creationId xmlns:p14="http://schemas.microsoft.com/office/powerpoint/2010/main" val="34941978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sp>
        <p:nvSpPr>
          <p:cNvPr id="4" name="矩形 3"/>
          <p:cNvSpPr/>
          <p:nvPr userDrawn="1"/>
        </p:nvSpPr>
        <p:spPr>
          <a:xfrm>
            <a:off x="0" y="1"/>
            <a:ext cx="12192000" cy="65116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5" name="文本占位符 3"/>
          <p:cNvSpPr>
            <a:spLocks noGrp="1"/>
          </p:cNvSpPr>
          <p:nvPr>
            <p:ph type="body" sz="quarter" idx="10"/>
          </p:nvPr>
        </p:nvSpPr>
        <p:spPr>
          <a:xfrm>
            <a:off x="886693" y="144228"/>
            <a:ext cx="3819097" cy="362708"/>
          </a:xfrm>
          <a:prstGeom prst="rect">
            <a:avLst/>
          </a:prstGeom>
        </p:spPr>
        <p:txBody>
          <a:bodyPr anchor="t"/>
          <a:lstStyle>
            <a:lvl1pPr marL="0" indent="0">
              <a:buNone/>
              <a:defRPr sz="1800" b="1">
                <a:solidFill>
                  <a:schemeClr val="bg1"/>
                </a:solidFill>
              </a:defRPr>
            </a:lvl1pPr>
          </a:lstStyle>
          <a:p>
            <a:pPr lvl="0"/>
            <a:endParaRPr kumimoji="1" lang="zh-CN" altLang="en-US" dirty="0"/>
          </a:p>
        </p:txBody>
      </p:sp>
      <p:sp>
        <p:nvSpPr>
          <p:cNvPr id="6" name="文本占位符 3"/>
          <p:cNvSpPr>
            <a:spLocks noGrp="1"/>
          </p:cNvSpPr>
          <p:nvPr>
            <p:ph type="body" sz="quarter" idx="11" hasCustomPrompt="1"/>
          </p:nvPr>
        </p:nvSpPr>
        <p:spPr>
          <a:xfrm>
            <a:off x="161913" y="85348"/>
            <a:ext cx="724779" cy="480471"/>
          </a:xfrm>
          <a:prstGeom prst="rect">
            <a:avLst/>
          </a:prstGeom>
        </p:spPr>
        <p:txBody>
          <a:bodyPr anchor="ctr"/>
          <a:lstStyle>
            <a:lvl1pPr marL="0" indent="0">
              <a:buNone/>
              <a:defRPr sz="3600" b="1">
                <a:solidFill>
                  <a:schemeClr val="bg1"/>
                </a:solidFill>
              </a:defRPr>
            </a:lvl1pPr>
          </a:lstStyle>
          <a:p>
            <a:pPr lvl="0"/>
            <a:r>
              <a:rPr kumimoji="1" lang="en-US" altLang="zh-CN" smtClean="0"/>
              <a:t>00</a:t>
            </a:r>
            <a:endParaRPr kumimoji="1" lang="zh-CN" altLang="en-US" dirty="0"/>
          </a:p>
        </p:txBody>
      </p:sp>
    </p:spTree>
    <p:extLst>
      <p:ext uri="{BB962C8B-B14F-4D97-AF65-F5344CB8AC3E}">
        <p14:creationId xmlns:p14="http://schemas.microsoft.com/office/powerpoint/2010/main" val="3046322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2A4478FB-8ABF-41D3-B120-6803A98F082C}" type="datetimeFigureOut">
              <a:rPr lang="zh-CN" altLang="en-US" smtClean="0"/>
              <a:t>2018/10/23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99F7E5-25BC-4F83-B8BA-7AC8622F81DF}" type="slidenum">
              <a:rPr lang="zh-CN" altLang="en-US" smtClean="0"/>
              <a:t>‹#›</a:t>
            </a:fld>
            <a:endParaRPr lang="zh-CN" altLang="en-US"/>
          </a:p>
        </p:txBody>
      </p:sp>
    </p:spTree>
    <p:extLst>
      <p:ext uri="{BB962C8B-B14F-4D97-AF65-F5344CB8AC3E}">
        <p14:creationId xmlns:p14="http://schemas.microsoft.com/office/powerpoint/2010/main" val="2003274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2A4478FB-8ABF-41D3-B120-6803A98F082C}" type="datetimeFigureOut">
              <a:rPr lang="zh-CN" altLang="en-US" smtClean="0"/>
              <a:t>2018/10/23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99F7E5-25BC-4F83-B8BA-7AC8622F81DF}" type="slidenum">
              <a:rPr lang="zh-CN" altLang="en-US" smtClean="0"/>
              <a:t>‹#›</a:t>
            </a:fld>
            <a:endParaRPr lang="zh-CN" altLang="en-US"/>
          </a:p>
        </p:txBody>
      </p:sp>
    </p:spTree>
    <p:extLst>
      <p:ext uri="{BB962C8B-B14F-4D97-AF65-F5344CB8AC3E}">
        <p14:creationId xmlns:p14="http://schemas.microsoft.com/office/powerpoint/2010/main" val="3120558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2A4478FB-8ABF-41D3-B120-6803A98F082C}" type="datetimeFigureOut">
              <a:rPr lang="zh-CN" altLang="en-US" smtClean="0"/>
              <a:t>2018/10/23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99F7E5-25BC-4F83-B8BA-7AC8622F81DF}" type="slidenum">
              <a:rPr lang="zh-CN" altLang="en-US" smtClean="0"/>
              <a:t>‹#›</a:t>
            </a:fld>
            <a:endParaRPr lang="zh-CN" altLang="en-US"/>
          </a:p>
        </p:txBody>
      </p:sp>
    </p:spTree>
    <p:extLst>
      <p:ext uri="{BB962C8B-B14F-4D97-AF65-F5344CB8AC3E}">
        <p14:creationId xmlns:p14="http://schemas.microsoft.com/office/powerpoint/2010/main" val="3841376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2A4478FB-8ABF-41D3-B120-6803A98F082C}" type="datetimeFigureOut">
              <a:rPr lang="zh-CN" altLang="en-US" smtClean="0"/>
              <a:t>2018/10/23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99F7E5-25BC-4F83-B8BA-7AC8622F81DF}" type="slidenum">
              <a:rPr lang="zh-CN" altLang="en-US" smtClean="0"/>
              <a:t>‹#›</a:t>
            </a:fld>
            <a:endParaRPr lang="zh-CN" altLang="en-US"/>
          </a:p>
        </p:txBody>
      </p:sp>
    </p:spTree>
    <p:extLst>
      <p:ext uri="{BB962C8B-B14F-4D97-AF65-F5344CB8AC3E}">
        <p14:creationId xmlns:p14="http://schemas.microsoft.com/office/powerpoint/2010/main" val="232441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2A4478FB-8ABF-41D3-B120-6803A98F082C}" type="datetimeFigureOut">
              <a:rPr lang="zh-CN" altLang="en-US" smtClean="0"/>
              <a:t>2018/10/23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99F7E5-25BC-4F83-B8BA-7AC8622F81DF}" type="slidenum">
              <a:rPr lang="zh-CN" altLang="en-US" smtClean="0"/>
              <a:t>‹#›</a:t>
            </a:fld>
            <a:endParaRPr lang="zh-CN" altLang="en-US"/>
          </a:p>
        </p:txBody>
      </p:sp>
    </p:spTree>
    <p:extLst>
      <p:ext uri="{BB962C8B-B14F-4D97-AF65-F5344CB8AC3E}">
        <p14:creationId xmlns:p14="http://schemas.microsoft.com/office/powerpoint/2010/main" val="3631679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A4478FB-8ABF-41D3-B120-6803A98F082C}" type="datetimeFigureOut">
              <a:rPr lang="zh-CN" altLang="en-US" smtClean="0"/>
              <a:t>2018/10/23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99F7E5-25BC-4F83-B8BA-7AC8622F81DF}" type="slidenum">
              <a:rPr lang="zh-CN" altLang="en-US" smtClean="0"/>
              <a:t>‹#›</a:t>
            </a:fld>
            <a:endParaRPr lang="zh-CN" altLang="en-US"/>
          </a:p>
        </p:txBody>
      </p:sp>
    </p:spTree>
    <p:extLst>
      <p:ext uri="{BB962C8B-B14F-4D97-AF65-F5344CB8AC3E}">
        <p14:creationId xmlns:p14="http://schemas.microsoft.com/office/powerpoint/2010/main" val="2268832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A4478FB-8ABF-41D3-B120-6803A98F082C}" type="datetimeFigureOut">
              <a:rPr lang="zh-CN" altLang="en-US" smtClean="0"/>
              <a:t>2018/10/23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99F7E5-25BC-4F83-B8BA-7AC8622F81DF}" type="slidenum">
              <a:rPr lang="zh-CN" altLang="en-US" smtClean="0"/>
              <a:t>‹#›</a:t>
            </a:fld>
            <a:endParaRPr lang="zh-CN" altLang="en-US"/>
          </a:p>
        </p:txBody>
      </p:sp>
    </p:spTree>
    <p:extLst>
      <p:ext uri="{BB962C8B-B14F-4D97-AF65-F5344CB8AC3E}">
        <p14:creationId xmlns:p14="http://schemas.microsoft.com/office/powerpoint/2010/main" val="3373385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7"/>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2A4478FB-8ABF-41D3-B120-6803A98F082C}" type="datetimeFigureOut">
              <a:rPr lang="zh-CN" altLang="en-US" smtClean="0"/>
              <a:t>2018/10/23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99F7E5-25BC-4F83-B8BA-7AC8622F81DF}" type="slidenum">
              <a:rPr lang="zh-CN" altLang="en-US" smtClean="0"/>
              <a:t>‹#›</a:t>
            </a:fld>
            <a:endParaRPr lang="zh-CN" altLang="en-US"/>
          </a:p>
        </p:txBody>
      </p:sp>
    </p:spTree>
    <p:extLst>
      <p:ext uri="{BB962C8B-B14F-4D97-AF65-F5344CB8AC3E}">
        <p14:creationId xmlns:p14="http://schemas.microsoft.com/office/powerpoint/2010/main" val="3140070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4478FB-8ABF-41D3-B120-6803A98F082C}" type="datetimeFigureOut">
              <a:rPr lang="zh-CN" altLang="en-US" smtClean="0"/>
              <a:t>2018/10/23</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99F7E5-25BC-4F83-B8BA-7AC8622F81DF}" type="slidenum">
              <a:rPr lang="zh-CN" altLang="en-US" smtClean="0"/>
              <a:t>‹#›</a:t>
            </a:fld>
            <a:endParaRPr lang="zh-CN" altLang="en-US"/>
          </a:p>
        </p:txBody>
      </p:sp>
    </p:spTree>
    <p:extLst>
      <p:ext uri="{BB962C8B-B14F-4D97-AF65-F5344CB8AC3E}">
        <p14:creationId xmlns:p14="http://schemas.microsoft.com/office/powerpoint/2010/main" val="150431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1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45110" y="1702133"/>
            <a:ext cx="10901779" cy="1200329"/>
          </a:xfrm>
          <a:prstGeom prst="rect">
            <a:avLst/>
          </a:prstGeom>
        </p:spPr>
        <p:txBody>
          <a:bodyPr wrap="square">
            <a:spAutoFit/>
          </a:bodyPr>
          <a:lstStyle/>
          <a:p>
            <a:pPr algn="ctr"/>
            <a:r>
              <a:rPr lang="zh-CN" altLang="en-US" sz="3600" dirty="0" smtClean="0">
                <a:latin typeface="Arial" panose="020B0604020202020204" pitchFamily="34" charset="0"/>
                <a:cs typeface="Arial" panose="020B0604020202020204" pitchFamily="34" charset="0"/>
              </a:rPr>
              <a:t>Code2seq: Generating Sequences From Structured Representations Of Code</a:t>
            </a:r>
            <a:endParaRPr lang="zh-CN" altLang="en-US" sz="3600" dirty="0">
              <a:latin typeface="Arial" panose="020B0604020202020204" pitchFamily="34" charset="0"/>
              <a:cs typeface="Arial" panose="020B0604020202020204" pitchFamily="34" charset="0"/>
            </a:endParaRPr>
          </a:p>
        </p:txBody>
      </p:sp>
      <p:sp>
        <p:nvSpPr>
          <p:cNvPr id="6" name="矩形 5"/>
          <p:cNvSpPr/>
          <p:nvPr/>
        </p:nvSpPr>
        <p:spPr>
          <a:xfrm>
            <a:off x="6791418" y="6488668"/>
            <a:ext cx="5504156" cy="369332"/>
          </a:xfrm>
          <a:prstGeom prst="rect">
            <a:avLst/>
          </a:prstGeom>
        </p:spPr>
        <p:txBody>
          <a:bodyPr wrap="square">
            <a:spAutoFit/>
          </a:bodyPr>
          <a:lstStyle/>
          <a:p>
            <a:r>
              <a:rPr lang="zh-CN" altLang="en-US" dirty="0" smtClean="0">
                <a:latin typeface="Arial" panose="020B0604020202020204" pitchFamily="34" charset="0"/>
                <a:cs typeface="Arial" panose="020B0604020202020204" pitchFamily="34" charset="0"/>
              </a:rPr>
              <a:t>Under review as a conference paper at ICLR 2019</a:t>
            </a:r>
          </a:p>
        </p:txBody>
      </p:sp>
      <p:pic>
        <p:nvPicPr>
          <p:cNvPr id="7" name="图片 6"/>
          <p:cNvPicPr>
            <a:picLocks noChangeAspect="1"/>
          </p:cNvPicPr>
          <p:nvPr/>
        </p:nvPicPr>
        <p:blipFill>
          <a:blip r:embed="rId2"/>
          <a:stretch>
            <a:fillRect/>
          </a:stretch>
        </p:blipFill>
        <p:spPr>
          <a:xfrm>
            <a:off x="2294043" y="3429000"/>
            <a:ext cx="8323651" cy="1975925"/>
          </a:xfrm>
          <a:prstGeom prst="rect">
            <a:avLst/>
          </a:prstGeom>
        </p:spPr>
      </p:pic>
    </p:spTree>
    <p:extLst>
      <p:ext uri="{BB962C8B-B14F-4D97-AF65-F5344CB8AC3E}">
        <p14:creationId xmlns:p14="http://schemas.microsoft.com/office/powerpoint/2010/main" val="30739422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95891" y="85348"/>
            <a:ext cx="3819097" cy="362708"/>
          </a:xfrm>
        </p:spPr>
        <p:txBody>
          <a:bodyPr>
            <a:noAutofit/>
          </a:bodyPr>
          <a:lstStyle/>
          <a:p>
            <a:r>
              <a:rPr kumimoji="1" lang="en-US" altLang="zh-CN" sz="2400" dirty="0" smtClean="0"/>
              <a:t>Model Architecture</a:t>
            </a:r>
            <a:endParaRPr kumimoji="1" lang="zh-CN" altLang="en-US" sz="2400" dirty="0"/>
          </a:p>
        </p:txBody>
      </p:sp>
      <p:sp>
        <p:nvSpPr>
          <p:cNvPr id="3" name="文本占位符 2"/>
          <p:cNvSpPr>
            <a:spLocks noGrp="1"/>
          </p:cNvSpPr>
          <p:nvPr>
            <p:ph type="body" sz="quarter" idx="11"/>
          </p:nvPr>
        </p:nvSpPr>
        <p:spPr/>
        <p:txBody>
          <a:bodyPr>
            <a:normAutofit fontScale="92500" lnSpcReduction="20000"/>
          </a:bodyPr>
          <a:lstStyle/>
          <a:p>
            <a:r>
              <a:rPr kumimoji="1" lang="en-US" altLang="zh-CN" dirty="0" smtClean="0"/>
              <a:t>03</a:t>
            </a:r>
            <a:endParaRPr kumimoji="1" lang="zh-CN" altLang="en-US" dirty="0"/>
          </a:p>
        </p:txBody>
      </p:sp>
      <p:pic>
        <p:nvPicPr>
          <p:cNvPr id="5" name="图片 4"/>
          <p:cNvPicPr>
            <a:picLocks noChangeAspect="1"/>
          </p:cNvPicPr>
          <p:nvPr/>
        </p:nvPicPr>
        <p:blipFill>
          <a:blip r:embed="rId2"/>
          <a:stretch>
            <a:fillRect/>
          </a:stretch>
        </p:blipFill>
        <p:spPr>
          <a:xfrm>
            <a:off x="2686389" y="3503244"/>
            <a:ext cx="6803322" cy="2964231"/>
          </a:xfrm>
          <a:prstGeom prst="rect">
            <a:avLst/>
          </a:prstGeom>
        </p:spPr>
      </p:pic>
      <p:sp>
        <p:nvSpPr>
          <p:cNvPr id="6" name="矩形 5"/>
          <p:cNvSpPr/>
          <p:nvPr/>
        </p:nvSpPr>
        <p:spPr>
          <a:xfrm>
            <a:off x="414150" y="1019825"/>
            <a:ext cx="11149200" cy="707886"/>
          </a:xfrm>
          <a:prstGeom prst="rect">
            <a:avLst/>
          </a:prstGeom>
        </p:spPr>
        <p:txBody>
          <a:bodyPr wrap="square">
            <a:spAutoFit/>
          </a:bodyPr>
          <a:lstStyle/>
          <a:p>
            <a:pPr marL="342900" indent="-342900" algn="just">
              <a:buFont typeface="Arial" panose="020B0604020202020204" pitchFamily="34" charset="0"/>
              <a:buChar char="•"/>
            </a:pPr>
            <a:r>
              <a:rPr lang="en-US" altLang="zh-CN" sz="2000" dirty="0" smtClean="0">
                <a:latin typeface="Arial" panose="020B0604020202020204" pitchFamily="34" charset="0"/>
                <a:cs typeface="Arial" panose="020B0604020202020204" pitchFamily="34" charset="0"/>
              </a:rPr>
              <a:t>The</a:t>
            </a:r>
            <a:r>
              <a:rPr lang="zh-CN" altLang="en-US" sz="2000" dirty="0" smtClean="0">
                <a:latin typeface="Arial" panose="020B0604020202020204" pitchFamily="34" charset="0"/>
                <a:cs typeface="Arial" panose="020B0604020202020204" pitchFamily="34" charset="0"/>
              </a:rPr>
              <a:t> model follows the standard encoder-decoder architecture for NMT, with the significant difference that the </a:t>
            </a:r>
            <a:r>
              <a:rPr lang="zh-CN" altLang="en-US" sz="2000" b="1" dirty="0" smtClean="0">
                <a:latin typeface="Arial" panose="020B0604020202020204" pitchFamily="34" charset="0"/>
                <a:cs typeface="Arial" panose="020B0604020202020204" pitchFamily="34" charset="0"/>
              </a:rPr>
              <a:t>encoder does not read the input as a flat sequence of tokens</a:t>
            </a:r>
            <a:r>
              <a:rPr lang="zh-CN" altLang="en-US" sz="2000" dirty="0" smtClean="0">
                <a:latin typeface="Arial" panose="020B0604020202020204" pitchFamily="34" charset="0"/>
                <a:cs typeface="Arial" panose="020B0604020202020204" pitchFamily="34" charset="0"/>
              </a:rPr>
              <a:t>. </a:t>
            </a:r>
            <a:endParaRPr lang="zh-CN" altLang="en-US" sz="2000" dirty="0">
              <a:latin typeface="Arial" panose="020B0604020202020204" pitchFamily="34" charset="0"/>
              <a:cs typeface="Arial" panose="020B0604020202020204" pitchFamily="34" charset="0"/>
            </a:endParaRPr>
          </a:p>
        </p:txBody>
      </p:sp>
      <p:sp>
        <p:nvSpPr>
          <p:cNvPr id="7" name="矩形 6"/>
          <p:cNvSpPr/>
          <p:nvPr/>
        </p:nvSpPr>
        <p:spPr>
          <a:xfrm>
            <a:off x="414151" y="2047222"/>
            <a:ext cx="11149200" cy="1015663"/>
          </a:xfrm>
          <a:prstGeom prst="rect">
            <a:avLst/>
          </a:prstGeom>
        </p:spPr>
        <p:txBody>
          <a:bodyPr wrap="square">
            <a:spAutoFit/>
          </a:bodyPr>
          <a:lstStyle/>
          <a:p>
            <a:pPr marL="342900" indent="-342900" algn="just">
              <a:buFont typeface="Arial" panose="020B0604020202020204" pitchFamily="34" charset="0"/>
              <a:buChar char="•"/>
            </a:pPr>
            <a:r>
              <a:rPr lang="en-US" altLang="zh-CN" sz="2000" dirty="0" smtClean="0">
                <a:latin typeface="Arial" panose="020B0604020202020204" pitchFamily="34" charset="0"/>
                <a:cs typeface="Arial" panose="020B0604020202020204" pitchFamily="34" charset="0"/>
              </a:rPr>
              <a:t>T</a:t>
            </a:r>
            <a:r>
              <a:rPr lang="zh-CN" altLang="en-US" sz="2000" dirty="0" smtClean="0">
                <a:latin typeface="Arial" panose="020B0604020202020204" pitchFamily="34" charset="0"/>
                <a:cs typeface="Arial" panose="020B0604020202020204" pitchFamily="34" charset="0"/>
              </a:rPr>
              <a:t>he encoder creates a vector representation for each AST path separately</a:t>
            </a:r>
            <a:r>
              <a:rPr lang="en-US" altLang="zh-CN" sz="2000" dirty="0" smtClean="0">
                <a:latin typeface="Arial" panose="020B0604020202020204" pitchFamily="34" charset="0"/>
                <a:cs typeface="Arial" panose="020B0604020202020204" pitchFamily="34" charset="0"/>
              </a:rPr>
              <a:t>. The decoder then attends over the encoded AST paths (rather than the encoded tokens) while generating the target sequence.</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27807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95891" y="85348"/>
            <a:ext cx="3819097" cy="362708"/>
          </a:xfrm>
        </p:spPr>
        <p:txBody>
          <a:bodyPr>
            <a:noAutofit/>
          </a:bodyPr>
          <a:lstStyle/>
          <a:p>
            <a:r>
              <a:rPr kumimoji="1" lang="en-US" altLang="zh-CN" sz="2400" dirty="0" smtClean="0"/>
              <a:t>Model Architecture</a:t>
            </a:r>
            <a:endParaRPr kumimoji="1" lang="zh-CN" altLang="en-US" sz="2400" dirty="0"/>
          </a:p>
        </p:txBody>
      </p:sp>
      <p:sp>
        <p:nvSpPr>
          <p:cNvPr id="3" name="文本占位符 2"/>
          <p:cNvSpPr>
            <a:spLocks noGrp="1"/>
          </p:cNvSpPr>
          <p:nvPr>
            <p:ph type="body" sz="quarter" idx="11"/>
          </p:nvPr>
        </p:nvSpPr>
        <p:spPr/>
        <p:txBody>
          <a:bodyPr>
            <a:normAutofit fontScale="92500" lnSpcReduction="20000"/>
          </a:bodyPr>
          <a:lstStyle/>
          <a:p>
            <a:r>
              <a:rPr kumimoji="1" lang="en-US" altLang="zh-CN" dirty="0" smtClean="0"/>
              <a:t>03</a:t>
            </a:r>
            <a:endParaRPr kumimoji="1" lang="zh-CN" altLang="en-US" dirty="0"/>
          </a:p>
        </p:txBody>
      </p:sp>
      <p:sp>
        <p:nvSpPr>
          <p:cNvPr id="4" name="矩形 3"/>
          <p:cNvSpPr/>
          <p:nvPr/>
        </p:nvSpPr>
        <p:spPr>
          <a:xfrm>
            <a:off x="520226" y="1398712"/>
            <a:ext cx="11603115" cy="646331"/>
          </a:xfrm>
          <a:prstGeom prst="rect">
            <a:avLst/>
          </a:prstGeom>
        </p:spPr>
        <p:txBody>
          <a:bodyPr wrap="square">
            <a:spAutoFit/>
          </a:bodyPr>
          <a:lstStyle/>
          <a:p>
            <a:r>
              <a:rPr lang="zh-CN" altLang="en-US" dirty="0" smtClean="0">
                <a:latin typeface="Arial" panose="020B0604020202020204" pitchFamily="34" charset="0"/>
                <a:cs typeface="Arial" panose="020B0604020202020204" pitchFamily="34" charset="0"/>
              </a:rPr>
              <a:t>We represent each path separately using a bi-directional LSTM to encode the path, and sub-token embeddings to capture the compositional nature of the terminals’ values (the tokens)</a:t>
            </a:r>
            <a:endParaRPr lang="zh-CN" altLang="en-US" dirty="0">
              <a:latin typeface="Arial" panose="020B0604020202020204" pitchFamily="34" charset="0"/>
              <a:cs typeface="Arial" panose="020B0604020202020204" pitchFamily="34" charset="0"/>
            </a:endParaRPr>
          </a:p>
        </p:txBody>
      </p:sp>
      <p:sp>
        <p:nvSpPr>
          <p:cNvPr id="8" name="矩形 7"/>
          <p:cNvSpPr/>
          <p:nvPr/>
        </p:nvSpPr>
        <p:spPr>
          <a:xfrm>
            <a:off x="269426" y="852263"/>
            <a:ext cx="1704313" cy="461665"/>
          </a:xfrm>
          <a:prstGeom prst="rect">
            <a:avLst/>
          </a:prstGeom>
        </p:spPr>
        <p:txBody>
          <a:bodyPr wrap="none">
            <a:spAutoFit/>
          </a:bodyPr>
          <a:lstStyle/>
          <a:p>
            <a:pPr marL="285750" indent="-285750">
              <a:buFont typeface="Wingdings" panose="05000000000000000000" pitchFamily="2" charset="2"/>
              <a:buChar char="l"/>
            </a:pPr>
            <a:r>
              <a:rPr lang="en-US" altLang="zh-CN" sz="2400" b="1" dirty="0" smtClean="0">
                <a:latin typeface="Arial" panose="020B0604020202020204" pitchFamily="34" charset="0"/>
                <a:cs typeface="Arial" panose="020B0604020202020204" pitchFamily="34" charset="0"/>
              </a:rPr>
              <a:t>Encoder</a:t>
            </a:r>
            <a:endParaRPr lang="zh-CN" altLang="en-US" sz="2400" b="1"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9" name="矩形 8"/>
              <p:cNvSpPr/>
              <p:nvPr/>
            </p:nvSpPr>
            <p:spPr>
              <a:xfrm>
                <a:off x="520226" y="2137731"/>
                <a:ext cx="11607192" cy="669992"/>
              </a:xfrm>
              <a:prstGeom prst="rect">
                <a:avLst/>
              </a:prstGeom>
            </p:spPr>
            <p:txBody>
              <a:bodyPr wrap="square">
                <a:spAutoFit/>
              </a:bodyPr>
              <a:lstStyle/>
              <a:p>
                <a:r>
                  <a:rPr lang="zh-CN" altLang="en-US" b="1" dirty="0" smtClean="0">
                    <a:latin typeface="Arial" panose="020B0604020202020204" pitchFamily="34" charset="0"/>
                    <a:cs typeface="Arial" panose="020B0604020202020204" pitchFamily="34" charset="0"/>
                  </a:rPr>
                  <a:t>Path Representation</a:t>
                </a:r>
                <a:r>
                  <a:rPr lang="en-US" altLang="zh-CN" b="1" dirty="0">
                    <a:latin typeface="Arial" panose="020B0604020202020204" pitchFamily="34" charset="0"/>
                    <a:cs typeface="Arial" panose="020B0604020202020204" pitchFamily="34" charset="0"/>
                  </a:rPr>
                  <a:t> </a:t>
                </a:r>
                <a:r>
                  <a:rPr lang="en-US" altLang="zh-CN" b="1" dirty="0" smtClean="0">
                    <a:latin typeface="Arial" panose="020B0604020202020204" pitchFamily="34" charset="0"/>
                    <a:cs typeface="Arial" panose="020B0604020202020204" pitchFamily="34" charset="0"/>
                  </a:rPr>
                  <a:t> </a:t>
                </a:r>
                <a:r>
                  <a:rPr lang="en-US" altLang="zh-CN" dirty="0" smtClean="0">
                    <a:latin typeface="Arial" panose="020B0604020202020204" pitchFamily="34" charset="0"/>
                    <a:cs typeface="Arial" panose="020B0604020202020204" pitchFamily="34" charset="0"/>
                  </a:rPr>
                  <a:t>We represent each node using a learned embedding matrix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𝐸</m:t>
                        </m:r>
                      </m:e>
                      <m:sup>
                        <m:r>
                          <a:rPr lang="en-US" altLang="zh-CN" b="0" i="1" smtClean="0">
                            <a:latin typeface="Cambria Math" panose="02040503050406030204" pitchFamily="18" charset="0"/>
                          </a:rPr>
                          <m:t>𝑛𝑜𝑑𝑒𝑠</m:t>
                        </m:r>
                      </m:sup>
                    </m:sSup>
                  </m:oMath>
                </a14:m>
                <a:r>
                  <a:rPr lang="en-US" altLang="zh-CN" dirty="0" smtClean="0">
                    <a:latin typeface="Arial" panose="020B0604020202020204" pitchFamily="34" charset="0"/>
                    <a:cs typeface="Arial" panose="020B0604020202020204" pitchFamily="34" charset="0"/>
                  </a:rPr>
                  <a:t> and then encode the entire sequence using the final states of a bi-directional LSTM:</a:t>
                </a:r>
                <a:endParaRPr lang="zh-CN" altLang="en-US" dirty="0">
                  <a:latin typeface="Arial" panose="020B0604020202020204" pitchFamily="34" charset="0"/>
                  <a:cs typeface="Arial" panose="020B0604020202020204" pitchFamily="34" charset="0"/>
                </a:endParaRPr>
              </a:p>
            </p:txBody>
          </p:sp>
        </mc:Choice>
        <mc:Fallback xmlns="">
          <p:sp>
            <p:nvSpPr>
              <p:cNvPr id="9" name="矩形 8"/>
              <p:cNvSpPr>
                <a:spLocks noRot="1" noChangeAspect="1" noMove="1" noResize="1" noEditPoints="1" noAdjustHandles="1" noChangeArrowheads="1" noChangeShapeType="1" noTextEdit="1"/>
              </p:cNvSpPr>
              <p:nvPr/>
            </p:nvSpPr>
            <p:spPr>
              <a:xfrm>
                <a:off x="520226" y="2137731"/>
                <a:ext cx="11607192" cy="669992"/>
              </a:xfrm>
              <a:prstGeom prst="rect">
                <a:avLst/>
              </a:prstGeom>
              <a:blipFill>
                <a:blip r:embed="rId2"/>
                <a:stretch>
                  <a:fillRect l="-420" t="-4545" b="-10909"/>
                </a:stretch>
              </a:blipFill>
            </p:spPr>
            <p:txBody>
              <a:bodyPr/>
              <a:lstStyle/>
              <a:p>
                <a:r>
                  <a:rPr lang="zh-CN" altLang="en-US">
                    <a:noFill/>
                  </a:rPr>
                  <a:t> </a:t>
                </a:r>
              </a:p>
            </p:txBody>
          </p:sp>
        </mc:Fallback>
      </mc:AlternateContent>
      <p:pic>
        <p:nvPicPr>
          <p:cNvPr id="10" name="图片 9"/>
          <p:cNvPicPr>
            <a:picLocks noChangeAspect="1"/>
          </p:cNvPicPr>
          <p:nvPr/>
        </p:nvPicPr>
        <p:blipFill>
          <a:blip r:embed="rId3"/>
          <a:stretch>
            <a:fillRect/>
          </a:stretch>
        </p:blipFill>
        <p:spPr>
          <a:xfrm>
            <a:off x="4149568" y="2926961"/>
            <a:ext cx="3787069" cy="766120"/>
          </a:xfrm>
          <a:prstGeom prst="rect">
            <a:avLst/>
          </a:prstGeom>
        </p:spPr>
      </p:pic>
      <mc:AlternateContent xmlns:mc="http://schemas.openxmlformats.org/markup-compatibility/2006" xmlns:a14="http://schemas.microsoft.com/office/drawing/2010/main">
        <mc:Choice Requires="a14">
          <p:sp>
            <p:nvSpPr>
              <p:cNvPr id="11" name="矩形 10"/>
              <p:cNvSpPr/>
              <p:nvPr/>
            </p:nvSpPr>
            <p:spPr>
              <a:xfrm>
                <a:off x="520225" y="3813040"/>
                <a:ext cx="11424125" cy="646331"/>
              </a:xfrm>
              <a:prstGeom prst="rect">
                <a:avLst/>
              </a:prstGeom>
            </p:spPr>
            <p:txBody>
              <a:bodyPr wrap="square">
                <a:spAutoFit/>
              </a:bodyPr>
              <a:lstStyle/>
              <a:p>
                <a:pPr algn="just"/>
                <a:r>
                  <a:rPr lang="zh-CN" altLang="en-US" b="1" dirty="0" smtClean="0">
                    <a:latin typeface="Arial" panose="020B0604020202020204" pitchFamily="34" charset="0"/>
                    <a:cs typeface="Arial" panose="020B0604020202020204" pitchFamily="34" charset="0"/>
                  </a:rPr>
                  <a:t>Token Representation </a:t>
                </a:r>
                <a:r>
                  <a:rPr lang="en-US" altLang="zh-CN" dirty="0" smtClean="0">
                    <a:latin typeface="Arial" panose="020B0604020202020204" pitchFamily="34" charset="0"/>
                    <a:cs typeface="Arial" panose="020B0604020202020204" pitchFamily="34" charset="0"/>
                  </a:rPr>
                  <a:t>Split code tokens into </a:t>
                </a:r>
                <a:r>
                  <a:rPr lang="en-US" altLang="zh-CN" dirty="0" err="1" smtClean="0">
                    <a:latin typeface="Arial" panose="020B0604020202020204" pitchFamily="34" charset="0"/>
                    <a:cs typeface="Arial" panose="020B0604020202020204" pitchFamily="34" charset="0"/>
                  </a:rPr>
                  <a:t>subtokens</a:t>
                </a:r>
                <a:r>
                  <a:rPr lang="en-US" altLang="zh-CN" dirty="0" smtClean="0">
                    <a:latin typeface="Arial" panose="020B0604020202020204" pitchFamily="34" charset="0"/>
                    <a:cs typeface="Arial" panose="020B0604020202020204" pitchFamily="34" charset="0"/>
                  </a:rPr>
                  <a:t>, use a learned embedding matrix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𝐸</m:t>
                        </m:r>
                      </m:e>
                      <m:sup>
                        <m:r>
                          <a:rPr lang="en-US" altLang="zh-CN" b="0" i="1" smtClean="0">
                            <a:latin typeface="Cambria Math" panose="02040503050406030204" pitchFamily="18" charset="0"/>
                          </a:rPr>
                          <m:t>𝑠𝑢𝑏𝑡𝑜𝑘𝑒𝑛𝑠</m:t>
                        </m:r>
                      </m:sup>
                    </m:sSup>
                  </m:oMath>
                </a14:m>
                <a:r>
                  <a:rPr lang="en-US" altLang="zh-CN" dirty="0" smtClean="0">
                    <a:latin typeface="Arial" panose="020B0604020202020204" pitchFamily="34" charset="0"/>
                    <a:cs typeface="Arial" panose="020B0604020202020204" pitchFamily="34" charset="0"/>
                  </a:rPr>
                  <a:t> to represent each </a:t>
                </a:r>
                <a:r>
                  <a:rPr lang="en-US" altLang="zh-CN" dirty="0" err="1" smtClean="0">
                    <a:latin typeface="Arial" panose="020B0604020202020204" pitchFamily="34" charset="0"/>
                    <a:cs typeface="Arial" panose="020B0604020202020204" pitchFamily="34" charset="0"/>
                  </a:rPr>
                  <a:t>subtoken</a:t>
                </a:r>
                <a:r>
                  <a:rPr lang="en-US" altLang="zh-CN" dirty="0" smtClean="0">
                    <a:latin typeface="Arial" panose="020B0604020202020204" pitchFamily="34" charset="0"/>
                    <a:cs typeface="Arial" panose="020B0604020202020204" pitchFamily="34" charset="0"/>
                  </a:rPr>
                  <a:t>, and then sum the </a:t>
                </a:r>
                <a:r>
                  <a:rPr lang="en-US" altLang="zh-CN" dirty="0" err="1" smtClean="0">
                    <a:latin typeface="Arial" panose="020B0604020202020204" pitchFamily="34" charset="0"/>
                    <a:cs typeface="Arial" panose="020B0604020202020204" pitchFamily="34" charset="0"/>
                  </a:rPr>
                  <a:t>subtoken</a:t>
                </a:r>
                <a:r>
                  <a:rPr lang="en-US" altLang="zh-CN" dirty="0" smtClean="0">
                    <a:latin typeface="Arial" panose="020B0604020202020204" pitchFamily="34" charset="0"/>
                    <a:cs typeface="Arial" panose="020B0604020202020204" pitchFamily="34" charset="0"/>
                  </a:rPr>
                  <a:t> vectors to represent the full token:</a:t>
                </a:r>
                <a:endParaRPr lang="zh-CN" altLang="en-US" dirty="0">
                  <a:latin typeface="Arial" panose="020B0604020202020204" pitchFamily="34" charset="0"/>
                  <a:cs typeface="Arial" panose="020B0604020202020204" pitchFamily="34" charset="0"/>
                </a:endParaRPr>
              </a:p>
            </p:txBody>
          </p:sp>
        </mc:Choice>
        <mc:Fallback xmlns="">
          <p:sp>
            <p:nvSpPr>
              <p:cNvPr id="11" name="矩形 10"/>
              <p:cNvSpPr>
                <a:spLocks noRot="1" noChangeAspect="1" noMove="1" noResize="1" noEditPoints="1" noAdjustHandles="1" noChangeArrowheads="1" noChangeShapeType="1" noTextEdit="1"/>
              </p:cNvSpPr>
              <p:nvPr/>
            </p:nvSpPr>
            <p:spPr>
              <a:xfrm>
                <a:off x="520225" y="3813040"/>
                <a:ext cx="11424125" cy="646331"/>
              </a:xfrm>
              <a:prstGeom prst="rect">
                <a:avLst/>
              </a:prstGeom>
              <a:blipFill>
                <a:blip r:embed="rId4"/>
                <a:stretch>
                  <a:fillRect l="-427" t="-3738" r="-480" b="-14019"/>
                </a:stretch>
              </a:blipFill>
            </p:spPr>
            <p:txBody>
              <a:bodyPr/>
              <a:lstStyle/>
              <a:p>
                <a:r>
                  <a:rPr lang="zh-CN" altLang="en-US">
                    <a:noFill/>
                  </a:rPr>
                  <a:t> </a:t>
                </a:r>
              </a:p>
            </p:txBody>
          </p:sp>
        </mc:Fallback>
      </mc:AlternateContent>
      <p:pic>
        <p:nvPicPr>
          <p:cNvPr id="12" name="图片 11"/>
          <p:cNvPicPr>
            <a:picLocks noChangeAspect="1"/>
          </p:cNvPicPr>
          <p:nvPr/>
        </p:nvPicPr>
        <p:blipFill>
          <a:blip r:embed="rId5"/>
          <a:stretch>
            <a:fillRect/>
          </a:stretch>
        </p:blipFill>
        <p:spPr>
          <a:xfrm>
            <a:off x="3800905" y="4650722"/>
            <a:ext cx="4314954" cy="699225"/>
          </a:xfrm>
          <a:prstGeom prst="rect">
            <a:avLst/>
          </a:prstGeom>
        </p:spPr>
      </p:pic>
      <p:sp>
        <p:nvSpPr>
          <p:cNvPr id="13" name="矩形 12"/>
          <p:cNvSpPr/>
          <p:nvPr/>
        </p:nvSpPr>
        <p:spPr>
          <a:xfrm>
            <a:off x="520226" y="5464688"/>
            <a:ext cx="11424124" cy="646331"/>
          </a:xfrm>
          <a:prstGeom prst="rect">
            <a:avLst/>
          </a:prstGeom>
        </p:spPr>
        <p:txBody>
          <a:bodyPr wrap="square">
            <a:spAutoFit/>
          </a:bodyPr>
          <a:lstStyle/>
          <a:p>
            <a:pPr algn="just"/>
            <a:r>
              <a:rPr lang="zh-CN" altLang="en-US" b="1" dirty="0" smtClean="0">
                <a:latin typeface="Arial" panose="020B0604020202020204" pitchFamily="34" charset="0"/>
                <a:cs typeface="Arial" panose="020B0604020202020204" pitchFamily="34" charset="0"/>
              </a:rPr>
              <a:t>Combined Representation</a:t>
            </a:r>
            <a:r>
              <a:rPr lang="zh-CN" altLang="en-US" dirty="0" smtClean="0">
                <a:latin typeface="Arial" panose="020B0604020202020204" pitchFamily="34" charset="0"/>
                <a:cs typeface="Arial" panose="020B0604020202020204" pitchFamily="34" charset="0"/>
              </a:rPr>
              <a:t> </a:t>
            </a:r>
            <a:r>
              <a:rPr lang="en-US" altLang="zh-CN" dirty="0" smtClean="0">
                <a:latin typeface="Arial" panose="020B0604020202020204" pitchFamily="34" charset="0"/>
                <a:cs typeface="Arial" panose="020B0604020202020204" pitchFamily="34" charset="0"/>
              </a:rPr>
              <a:t>To represent the entire path x = v1...</a:t>
            </a:r>
            <a:r>
              <a:rPr lang="en-US" altLang="zh-CN" dirty="0" err="1" smtClean="0">
                <a:latin typeface="Arial" panose="020B0604020202020204" pitchFamily="34" charset="0"/>
                <a:cs typeface="Arial" panose="020B0604020202020204" pitchFamily="34" charset="0"/>
              </a:rPr>
              <a:t>vl</a:t>
            </a:r>
            <a:r>
              <a:rPr lang="en-US" altLang="zh-CN" dirty="0" smtClean="0">
                <a:latin typeface="Arial" panose="020B0604020202020204" pitchFamily="34" charset="0"/>
                <a:cs typeface="Arial" panose="020B0604020202020204" pitchFamily="34" charset="0"/>
              </a:rPr>
              <a:t>, we concatenate the path’s representation with each of the token representation of each terminal node, and apply a fully-connected layer:</a:t>
            </a:r>
            <a:endParaRPr lang="zh-CN" altLang="en-US" dirty="0">
              <a:latin typeface="Arial" panose="020B0604020202020204" pitchFamily="34" charset="0"/>
              <a:cs typeface="Arial" panose="020B0604020202020204" pitchFamily="34" charset="0"/>
            </a:endParaRPr>
          </a:p>
        </p:txBody>
      </p:sp>
      <p:pic>
        <p:nvPicPr>
          <p:cNvPr id="14" name="图片 13"/>
          <p:cNvPicPr>
            <a:picLocks noChangeAspect="1"/>
          </p:cNvPicPr>
          <p:nvPr/>
        </p:nvPicPr>
        <p:blipFill>
          <a:blip r:embed="rId6"/>
          <a:stretch>
            <a:fillRect/>
          </a:stretch>
        </p:blipFill>
        <p:spPr>
          <a:xfrm>
            <a:off x="1887110" y="6225760"/>
            <a:ext cx="8637537" cy="331180"/>
          </a:xfrm>
          <a:prstGeom prst="rect">
            <a:avLst/>
          </a:prstGeom>
        </p:spPr>
      </p:pic>
      <p:pic>
        <p:nvPicPr>
          <p:cNvPr id="15" name="图片 14"/>
          <p:cNvPicPr>
            <a:picLocks noChangeAspect="1"/>
          </p:cNvPicPr>
          <p:nvPr/>
        </p:nvPicPr>
        <p:blipFill>
          <a:blip r:embed="rId7"/>
          <a:stretch>
            <a:fillRect/>
          </a:stretch>
        </p:blipFill>
        <p:spPr>
          <a:xfrm>
            <a:off x="2705439" y="2500457"/>
            <a:ext cx="6803322" cy="2964231"/>
          </a:xfrm>
          <a:prstGeom prst="rect">
            <a:avLst/>
          </a:prstGeom>
        </p:spPr>
      </p:pic>
    </p:spTree>
    <p:extLst>
      <p:ext uri="{BB962C8B-B14F-4D97-AF65-F5344CB8AC3E}">
        <p14:creationId xmlns:p14="http://schemas.microsoft.com/office/powerpoint/2010/main" val="1716253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par>
                                <p:cTn id="24" presetID="10" presetClass="entr" presetSubtype="0"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95891" y="85348"/>
            <a:ext cx="3819097" cy="362708"/>
          </a:xfrm>
        </p:spPr>
        <p:txBody>
          <a:bodyPr>
            <a:noAutofit/>
          </a:bodyPr>
          <a:lstStyle/>
          <a:p>
            <a:r>
              <a:rPr kumimoji="1" lang="en-US" altLang="zh-CN" sz="2400" dirty="0" smtClean="0"/>
              <a:t>Model Architecture</a:t>
            </a:r>
            <a:endParaRPr kumimoji="1" lang="zh-CN" altLang="en-US" sz="2400" dirty="0"/>
          </a:p>
        </p:txBody>
      </p:sp>
      <p:sp>
        <p:nvSpPr>
          <p:cNvPr id="3" name="文本占位符 2"/>
          <p:cNvSpPr>
            <a:spLocks noGrp="1"/>
          </p:cNvSpPr>
          <p:nvPr>
            <p:ph type="body" sz="quarter" idx="11"/>
          </p:nvPr>
        </p:nvSpPr>
        <p:spPr/>
        <p:txBody>
          <a:bodyPr>
            <a:normAutofit fontScale="92500" lnSpcReduction="20000"/>
          </a:bodyPr>
          <a:lstStyle/>
          <a:p>
            <a:r>
              <a:rPr kumimoji="1" lang="en-US" altLang="zh-CN" dirty="0" smtClean="0"/>
              <a:t>03</a:t>
            </a:r>
            <a:endParaRPr kumimoji="1" lang="zh-CN" altLang="en-US" dirty="0"/>
          </a:p>
        </p:txBody>
      </p:sp>
      <p:sp>
        <p:nvSpPr>
          <p:cNvPr id="4" name="矩形 3"/>
          <p:cNvSpPr/>
          <p:nvPr/>
        </p:nvSpPr>
        <p:spPr>
          <a:xfrm>
            <a:off x="390876" y="1482445"/>
            <a:ext cx="11603115" cy="400110"/>
          </a:xfrm>
          <a:prstGeom prst="rect">
            <a:avLst/>
          </a:prstGeom>
        </p:spPr>
        <p:txBody>
          <a:bodyPr wrap="square">
            <a:spAutoFit/>
          </a:bodyPr>
          <a:lstStyle/>
          <a:p>
            <a:r>
              <a:rPr lang="en-US" altLang="zh-CN" sz="2000" b="1" dirty="0" smtClean="0">
                <a:latin typeface="Arial" panose="020B0604020202020204" pitchFamily="34" charset="0"/>
                <a:cs typeface="Arial" panose="020B0604020202020204" pitchFamily="34" charset="0"/>
              </a:rPr>
              <a:t>Decoder Start State  </a:t>
            </a:r>
            <a:r>
              <a:rPr lang="en-US" altLang="zh-CN" sz="2000" dirty="0">
                <a:latin typeface="Arial" panose="020B0604020202020204" pitchFamily="34" charset="0"/>
                <a:cs typeface="Arial" panose="020B0604020202020204" pitchFamily="34" charset="0"/>
              </a:rPr>
              <a:t>A</a:t>
            </a:r>
            <a:r>
              <a:rPr lang="en-US" altLang="zh-CN" sz="2000" dirty="0" smtClean="0">
                <a:latin typeface="Arial" panose="020B0604020202020204" pitchFamily="34" charset="0"/>
                <a:cs typeface="Arial" panose="020B0604020202020204" pitchFamily="34" charset="0"/>
              </a:rPr>
              <a:t>verage the combined representations of all the paths:</a:t>
            </a:r>
            <a:endParaRPr lang="zh-CN" altLang="en-US" sz="2000" dirty="0">
              <a:latin typeface="Arial" panose="020B0604020202020204" pitchFamily="34" charset="0"/>
              <a:cs typeface="Arial" panose="020B0604020202020204" pitchFamily="34" charset="0"/>
            </a:endParaRPr>
          </a:p>
        </p:txBody>
      </p:sp>
      <p:sp>
        <p:nvSpPr>
          <p:cNvPr id="8" name="矩形 7"/>
          <p:cNvSpPr/>
          <p:nvPr/>
        </p:nvSpPr>
        <p:spPr>
          <a:xfrm>
            <a:off x="269426" y="852263"/>
            <a:ext cx="1705916" cy="461665"/>
          </a:xfrm>
          <a:prstGeom prst="rect">
            <a:avLst/>
          </a:prstGeom>
        </p:spPr>
        <p:txBody>
          <a:bodyPr wrap="none">
            <a:spAutoFit/>
          </a:bodyPr>
          <a:lstStyle/>
          <a:p>
            <a:pPr marL="285750" indent="-285750">
              <a:buFont typeface="Wingdings" panose="05000000000000000000" pitchFamily="2" charset="2"/>
              <a:buChar char="l"/>
            </a:pPr>
            <a:r>
              <a:rPr lang="en-US" altLang="zh-CN" sz="2400" b="1" dirty="0" smtClean="0">
                <a:latin typeface="Arial" panose="020B0604020202020204" pitchFamily="34" charset="0"/>
                <a:cs typeface="Arial" panose="020B0604020202020204" pitchFamily="34" charset="0"/>
              </a:rPr>
              <a:t>Decoder</a:t>
            </a:r>
            <a:endParaRPr lang="zh-CN" altLang="en-US" sz="2400" b="1" dirty="0">
              <a:latin typeface="Arial" panose="020B0604020202020204" pitchFamily="34" charset="0"/>
              <a:cs typeface="Arial" panose="020B0604020202020204" pitchFamily="34" charset="0"/>
            </a:endParaRPr>
          </a:p>
        </p:txBody>
      </p:sp>
      <p:pic>
        <p:nvPicPr>
          <p:cNvPr id="5" name="图片 4"/>
          <p:cNvPicPr>
            <a:picLocks noChangeAspect="1"/>
          </p:cNvPicPr>
          <p:nvPr/>
        </p:nvPicPr>
        <p:blipFill>
          <a:blip r:embed="rId2"/>
          <a:stretch>
            <a:fillRect/>
          </a:stretch>
        </p:blipFill>
        <p:spPr>
          <a:xfrm>
            <a:off x="5311480" y="2046678"/>
            <a:ext cx="1761905" cy="857143"/>
          </a:xfrm>
          <a:prstGeom prst="rect">
            <a:avLst/>
          </a:prstGeom>
        </p:spPr>
      </p:pic>
      <p:sp>
        <p:nvSpPr>
          <p:cNvPr id="6" name="矩形 5"/>
          <p:cNvSpPr/>
          <p:nvPr/>
        </p:nvSpPr>
        <p:spPr>
          <a:xfrm>
            <a:off x="692555" y="3010751"/>
            <a:ext cx="11301436" cy="923330"/>
          </a:xfrm>
          <a:prstGeom prst="rect">
            <a:avLst/>
          </a:prstGeom>
        </p:spPr>
        <p:txBody>
          <a:bodyPr wrap="square">
            <a:spAutoFit/>
          </a:bodyPr>
          <a:lstStyle/>
          <a:p>
            <a:r>
              <a:rPr lang="en-US" altLang="zh-CN" dirty="0" smtClean="0">
                <a:latin typeface="Arial" panose="020B0604020202020204" pitchFamily="34" charset="0"/>
                <a:cs typeface="Arial" panose="020B0604020202020204" pitchFamily="34" charset="0"/>
              </a:rPr>
              <a:t>Unlike typical encoder-decoder models, </a:t>
            </a:r>
            <a:r>
              <a:rPr lang="zh-CN" altLang="en-US" dirty="0" smtClean="0">
                <a:latin typeface="Arial" panose="020B0604020202020204" pitchFamily="34" charset="0"/>
                <a:cs typeface="Arial" panose="020B0604020202020204" pitchFamily="34" charset="0"/>
              </a:rPr>
              <a:t>the order of the input random paths is not taken into account. Each path is encoded separately and the combined representations are aggregated with mean pooling to initialize the decoder’s state. </a:t>
            </a:r>
            <a:endParaRPr lang="zh-CN" altLang="en-US" dirty="0">
              <a:latin typeface="Arial" panose="020B0604020202020204" pitchFamily="34" charset="0"/>
              <a:cs typeface="Arial" panose="020B0604020202020204" pitchFamily="34" charset="0"/>
            </a:endParaRPr>
          </a:p>
        </p:txBody>
      </p:sp>
      <p:sp>
        <p:nvSpPr>
          <p:cNvPr id="7" name="矩形 6"/>
          <p:cNvSpPr/>
          <p:nvPr/>
        </p:nvSpPr>
        <p:spPr>
          <a:xfrm>
            <a:off x="524302" y="4415946"/>
            <a:ext cx="11296223" cy="707886"/>
          </a:xfrm>
          <a:prstGeom prst="rect">
            <a:avLst/>
          </a:prstGeom>
        </p:spPr>
        <p:txBody>
          <a:bodyPr wrap="square">
            <a:spAutoFit/>
          </a:bodyPr>
          <a:lstStyle/>
          <a:p>
            <a:pPr algn="just"/>
            <a:r>
              <a:rPr lang="en-US" altLang="zh-CN" sz="2000" b="1" dirty="0" smtClean="0">
                <a:latin typeface="Arial" panose="020B0604020202020204" pitchFamily="34" charset="0"/>
                <a:cs typeface="Arial" panose="020B0604020202020204" pitchFamily="34" charset="0"/>
              </a:rPr>
              <a:t>Attention  </a:t>
            </a:r>
            <a:r>
              <a:rPr lang="en-US" altLang="zh-CN" sz="2000" dirty="0" smtClean="0">
                <a:latin typeface="Arial" panose="020B0604020202020204" pitchFamily="34" charset="0"/>
                <a:cs typeface="Arial" panose="020B0604020202020204" pitchFamily="34" charset="0"/>
              </a:rPr>
              <a:t>The decoder generates the output sequence while attending over the combined representations </a:t>
            </a:r>
            <a:r>
              <a:rPr lang="en-US" altLang="zh-CN" sz="2000" dirty="0" err="1" smtClean="0">
                <a:latin typeface="Arial" panose="020B0604020202020204" pitchFamily="34" charset="0"/>
                <a:cs typeface="Arial" panose="020B0604020202020204" pitchFamily="34" charset="0"/>
              </a:rPr>
              <a:t>zi</a:t>
            </a:r>
            <a:r>
              <a:rPr lang="en-US" altLang="zh-CN" sz="2000" dirty="0" smtClean="0">
                <a:latin typeface="Arial" panose="020B0604020202020204" pitchFamily="34" charset="0"/>
                <a:cs typeface="Arial" panose="020B0604020202020204" pitchFamily="34" charset="0"/>
              </a:rPr>
              <a:t>, ..., </a:t>
            </a:r>
            <a:r>
              <a:rPr lang="en-US" altLang="zh-CN" sz="2000" dirty="0" err="1" smtClean="0">
                <a:latin typeface="Arial" panose="020B0604020202020204" pitchFamily="34" charset="0"/>
                <a:cs typeface="Arial" panose="020B0604020202020204" pitchFamily="34" charset="0"/>
              </a:rPr>
              <a:t>zk</a:t>
            </a:r>
            <a:endParaRPr lang="zh-CN" altLang="en-US" sz="2000" dirty="0"/>
          </a:p>
        </p:txBody>
      </p:sp>
      <p:pic>
        <p:nvPicPr>
          <p:cNvPr id="9" name="图片 8"/>
          <p:cNvPicPr>
            <a:picLocks noChangeAspect="1"/>
          </p:cNvPicPr>
          <p:nvPr/>
        </p:nvPicPr>
        <p:blipFill>
          <a:blip r:embed="rId3"/>
          <a:stretch>
            <a:fillRect/>
          </a:stretch>
        </p:blipFill>
        <p:spPr>
          <a:xfrm>
            <a:off x="2499174" y="3067944"/>
            <a:ext cx="6803322" cy="2964231"/>
          </a:xfrm>
          <a:prstGeom prst="rect">
            <a:avLst/>
          </a:prstGeom>
        </p:spPr>
      </p:pic>
    </p:spTree>
    <p:extLst>
      <p:ext uri="{BB962C8B-B14F-4D97-AF65-F5344CB8AC3E}">
        <p14:creationId xmlns:p14="http://schemas.microsoft.com/office/powerpoint/2010/main" val="1558793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081593" y="2977182"/>
            <a:ext cx="7160061" cy="550417"/>
          </a:xfrm>
        </p:spPr>
        <p:txBody>
          <a:bodyPr>
            <a:noAutofit/>
          </a:bodyPr>
          <a:lstStyle/>
          <a:p>
            <a:r>
              <a:rPr kumimoji="1" lang="en-US" altLang="zh-CN" sz="4800" b="1" dirty="0" smtClean="0">
                <a:latin typeface="Arial" panose="020B0604020202020204" pitchFamily="34" charset="0"/>
                <a:cs typeface="Arial" panose="020B0604020202020204" pitchFamily="34" charset="0"/>
              </a:rPr>
              <a:t>Experiments</a:t>
            </a:r>
            <a:endParaRPr kumimoji="1" lang="zh-CN" altLang="en-US" sz="4800" b="1" dirty="0">
              <a:latin typeface="Arial" panose="020B0604020202020204" pitchFamily="34" charset="0"/>
              <a:cs typeface="Arial" panose="020B0604020202020204" pitchFamily="34" charset="0"/>
            </a:endParaRPr>
          </a:p>
        </p:txBody>
      </p:sp>
      <p:sp>
        <p:nvSpPr>
          <p:cNvPr id="3" name="文本占位符 2"/>
          <p:cNvSpPr>
            <a:spLocks noGrp="1"/>
          </p:cNvSpPr>
          <p:nvPr>
            <p:ph type="body" sz="quarter" idx="11"/>
          </p:nvPr>
        </p:nvSpPr>
        <p:spPr>
          <a:xfrm>
            <a:off x="757659" y="2740713"/>
            <a:ext cx="1515024" cy="833761"/>
          </a:xfrm>
        </p:spPr>
        <p:txBody>
          <a:bodyPr>
            <a:noAutofit/>
          </a:bodyPr>
          <a:lstStyle/>
          <a:p>
            <a:r>
              <a:rPr kumimoji="1" lang="en-US" altLang="zh-CN" sz="7200" dirty="0" smtClean="0"/>
              <a:t>04</a:t>
            </a:r>
            <a:endParaRPr kumimoji="1" lang="zh-CN" altLang="en-US" sz="7200" dirty="0"/>
          </a:p>
        </p:txBody>
      </p:sp>
    </p:spTree>
    <p:extLst>
      <p:ext uri="{BB962C8B-B14F-4D97-AF65-F5344CB8AC3E}">
        <p14:creationId xmlns:p14="http://schemas.microsoft.com/office/powerpoint/2010/main" val="1829897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86692" y="144229"/>
            <a:ext cx="3819097" cy="362708"/>
          </a:xfrm>
        </p:spPr>
        <p:txBody>
          <a:bodyPr>
            <a:noAutofit/>
          </a:bodyPr>
          <a:lstStyle/>
          <a:p>
            <a:r>
              <a:rPr kumimoji="1" lang="en-US" altLang="zh-CN" sz="2400" dirty="0" smtClean="0"/>
              <a:t>Experiments</a:t>
            </a:r>
            <a:endParaRPr kumimoji="1" lang="zh-CN" altLang="en-US" sz="2400" dirty="0"/>
          </a:p>
        </p:txBody>
      </p:sp>
      <p:sp>
        <p:nvSpPr>
          <p:cNvPr id="3" name="文本占位符 2"/>
          <p:cNvSpPr>
            <a:spLocks noGrp="1"/>
          </p:cNvSpPr>
          <p:nvPr>
            <p:ph type="body" sz="quarter" idx="11"/>
          </p:nvPr>
        </p:nvSpPr>
        <p:spPr/>
        <p:txBody>
          <a:bodyPr>
            <a:normAutofit fontScale="92500" lnSpcReduction="20000"/>
          </a:bodyPr>
          <a:lstStyle/>
          <a:p>
            <a:r>
              <a:rPr kumimoji="1" lang="en-US" altLang="zh-CN" dirty="0" smtClean="0"/>
              <a:t>04</a:t>
            </a:r>
            <a:endParaRPr kumimoji="1" lang="zh-CN" altLang="en-US" dirty="0"/>
          </a:p>
        </p:txBody>
      </p:sp>
      <p:sp>
        <p:nvSpPr>
          <p:cNvPr id="5" name="矩形 4"/>
          <p:cNvSpPr/>
          <p:nvPr/>
        </p:nvSpPr>
        <p:spPr>
          <a:xfrm>
            <a:off x="617460" y="1249073"/>
            <a:ext cx="11842811" cy="1569660"/>
          </a:xfrm>
          <a:prstGeom prst="rect">
            <a:avLst/>
          </a:prstGeom>
        </p:spPr>
        <p:txBody>
          <a:bodyPr wrap="square">
            <a:spAutoFit/>
          </a:bodyPr>
          <a:lstStyle/>
          <a:p>
            <a:pPr>
              <a:lnSpc>
                <a:spcPct val="150000"/>
              </a:lnSpc>
            </a:pPr>
            <a:r>
              <a:rPr lang="en-US" altLang="zh-CN" sz="2400" b="1" dirty="0" smtClean="0">
                <a:latin typeface="Arial" panose="020B0604020202020204" pitchFamily="34" charset="0"/>
                <a:cs typeface="Arial" panose="020B0604020202020204" pitchFamily="34" charset="0"/>
              </a:rPr>
              <a:t>T</a:t>
            </a:r>
            <a:r>
              <a:rPr lang="zh-CN" altLang="en-US" sz="2400" b="1" dirty="0" smtClean="0">
                <a:latin typeface="Arial" panose="020B0604020202020204" pitchFamily="34" charset="0"/>
                <a:cs typeface="Arial" panose="020B0604020202020204" pitchFamily="34" charset="0"/>
              </a:rPr>
              <a:t>asks </a:t>
            </a:r>
            <a:endParaRPr lang="en-US" altLang="zh-CN" sz="2400" b="1" dirty="0" smtClean="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US" altLang="zh-CN" sz="2000" dirty="0" smtClean="0">
                <a:latin typeface="Arial" panose="020B0604020202020204" pitchFamily="34" charset="0"/>
                <a:cs typeface="Arial" panose="020B0604020202020204" pitchFamily="34" charset="0"/>
              </a:rPr>
              <a:t>S</a:t>
            </a:r>
            <a:r>
              <a:rPr lang="zh-CN" altLang="en-US" sz="2000" dirty="0" smtClean="0">
                <a:latin typeface="Arial" panose="020B0604020202020204" pitchFamily="34" charset="0"/>
                <a:cs typeface="Arial" panose="020B0604020202020204" pitchFamily="34" charset="0"/>
              </a:rPr>
              <a:t>ummarization</a:t>
            </a:r>
            <a:r>
              <a:rPr lang="en-US" altLang="zh-CN" sz="2000" dirty="0" smtClean="0">
                <a:latin typeface="Arial" panose="020B0604020202020204" pitchFamily="34" charset="0"/>
                <a:cs typeface="Arial" panose="020B0604020202020204" pitchFamily="34" charset="0"/>
              </a:rPr>
              <a:t>: P</a:t>
            </a:r>
            <a:r>
              <a:rPr lang="zh-CN" altLang="en-US" sz="2000" dirty="0" smtClean="0">
                <a:latin typeface="Arial" panose="020B0604020202020204" pitchFamily="34" charset="0"/>
                <a:cs typeface="Arial" panose="020B0604020202020204" pitchFamily="34" charset="0"/>
              </a:rPr>
              <a:t>redict Java methods’ names from their bodie</a:t>
            </a:r>
            <a:r>
              <a:rPr lang="en-US" altLang="zh-CN" sz="2000" dirty="0" smtClean="0">
                <a:latin typeface="Arial" panose="020B0604020202020204" pitchFamily="34" charset="0"/>
                <a:cs typeface="Arial" panose="020B0604020202020204" pitchFamily="34" charset="0"/>
              </a:rPr>
              <a:t>s</a:t>
            </a:r>
          </a:p>
          <a:p>
            <a:pPr marL="742950" lvl="1" indent="-285750">
              <a:lnSpc>
                <a:spcPct val="150000"/>
              </a:lnSpc>
              <a:buFont typeface="Arial" panose="020B0604020202020204" pitchFamily="34" charset="0"/>
              <a:buChar char="•"/>
            </a:pPr>
            <a:r>
              <a:rPr lang="en-US" altLang="zh-CN" sz="2000" dirty="0" smtClean="0">
                <a:latin typeface="Arial" panose="020B0604020202020204" pitchFamily="34" charset="0"/>
                <a:cs typeface="Arial" panose="020B0604020202020204" pitchFamily="34" charset="0"/>
              </a:rPr>
              <a:t>C</a:t>
            </a:r>
            <a:r>
              <a:rPr lang="zh-CN" altLang="en-US" sz="2000" dirty="0" smtClean="0">
                <a:latin typeface="Arial" panose="020B0604020202020204" pitchFamily="34" charset="0"/>
                <a:cs typeface="Arial" panose="020B0604020202020204" pitchFamily="34" charset="0"/>
              </a:rPr>
              <a:t>aptioning</a:t>
            </a:r>
            <a:r>
              <a:rPr lang="en-US" altLang="zh-CN" sz="2000" dirty="0" smtClean="0">
                <a:latin typeface="Arial" panose="020B0604020202020204" pitchFamily="34" charset="0"/>
                <a:cs typeface="Arial" panose="020B0604020202020204" pitchFamily="34" charset="0"/>
              </a:rPr>
              <a:t>: G</a:t>
            </a:r>
            <a:r>
              <a:rPr lang="zh-CN" altLang="en-US" sz="2000" dirty="0" smtClean="0">
                <a:latin typeface="Arial" panose="020B0604020202020204" pitchFamily="34" charset="0"/>
                <a:cs typeface="Arial" panose="020B0604020202020204" pitchFamily="34" charset="0"/>
              </a:rPr>
              <a:t>enerate natural language descriptions of C# code snippets</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1746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86692" y="144229"/>
            <a:ext cx="3819097" cy="362708"/>
          </a:xfrm>
        </p:spPr>
        <p:txBody>
          <a:bodyPr>
            <a:noAutofit/>
          </a:bodyPr>
          <a:lstStyle/>
          <a:p>
            <a:r>
              <a:rPr kumimoji="1" lang="en-US" altLang="zh-CN" sz="2400" dirty="0" smtClean="0"/>
              <a:t>Experiments</a:t>
            </a:r>
            <a:endParaRPr kumimoji="1" lang="zh-CN" altLang="en-US" sz="2400" dirty="0"/>
          </a:p>
        </p:txBody>
      </p:sp>
      <p:sp>
        <p:nvSpPr>
          <p:cNvPr id="3" name="文本占位符 2"/>
          <p:cNvSpPr>
            <a:spLocks noGrp="1"/>
          </p:cNvSpPr>
          <p:nvPr>
            <p:ph type="body" sz="quarter" idx="11"/>
          </p:nvPr>
        </p:nvSpPr>
        <p:spPr/>
        <p:txBody>
          <a:bodyPr>
            <a:normAutofit fontScale="92500" lnSpcReduction="20000"/>
          </a:bodyPr>
          <a:lstStyle/>
          <a:p>
            <a:r>
              <a:rPr kumimoji="1" lang="en-US" altLang="zh-CN" dirty="0" smtClean="0"/>
              <a:t>04</a:t>
            </a:r>
            <a:endParaRPr kumimoji="1" lang="zh-CN" altLang="en-US" dirty="0"/>
          </a:p>
        </p:txBody>
      </p:sp>
      <p:sp>
        <p:nvSpPr>
          <p:cNvPr id="6" name="矩形 5"/>
          <p:cNvSpPr/>
          <p:nvPr/>
        </p:nvSpPr>
        <p:spPr>
          <a:xfrm>
            <a:off x="385324" y="953190"/>
            <a:ext cx="3244799" cy="461665"/>
          </a:xfrm>
          <a:prstGeom prst="rect">
            <a:avLst/>
          </a:prstGeom>
        </p:spPr>
        <p:txBody>
          <a:bodyPr wrap="none">
            <a:spAutoFit/>
          </a:bodyPr>
          <a:lstStyle/>
          <a:p>
            <a:r>
              <a:rPr lang="zh-CN" altLang="en-US" sz="2400" b="1" dirty="0" smtClean="0">
                <a:latin typeface="Arial" panose="020B0604020202020204" pitchFamily="34" charset="0"/>
                <a:cs typeface="Arial" panose="020B0604020202020204" pitchFamily="34" charset="0"/>
              </a:rPr>
              <a:t>Code Summarization</a:t>
            </a:r>
            <a:endParaRPr lang="zh-CN" altLang="en-US" sz="2400" b="1" dirty="0">
              <a:latin typeface="Arial" panose="020B0604020202020204" pitchFamily="34" charset="0"/>
              <a:cs typeface="Arial" panose="020B0604020202020204" pitchFamily="34" charset="0"/>
            </a:endParaRPr>
          </a:p>
        </p:txBody>
      </p:sp>
      <p:sp>
        <p:nvSpPr>
          <p:cNvPr id="8" name="矩形 7"/>
          <p:cNvSpPr/>
          <p:nvPr/>
        </p:nvSpPr>
        <p:spPr>
          <a:xfrm>
            <a:off x="886692" y="1943344"/>
            <a:ext cx="10978721" cy="1354217"/>
          </a:xfrm>
          <a:prstGeom prst="rect">
            <a:avLst/>
          </a:prstGeom>
        </p:spPr>
        <p:txBody>
          <a:bodyPr wrap="square">
            <a:spAutoFit/>
          </a:bodyPr>
          <a:lstStyle/>
          <a:p>
            <a:pPr marL="285750" indent="-285750">
              <a:spcAft>
                <a:spcPts val="600"/>
              </a:spcAft>
              <a:buFont typeface="Arial" panose="020B0604020202020204" pitchFamily="34" charset="0"/>
              <a:buChar char="•"/>
            </a:pPr>
            <a:r>
              <a:rPr lang="en-US" altLang="zh-CN" dirty="0" smtClean="0">
                <a:latin typeface="Arial" panose="020B0604020202020204" pitchFamily="34" charset="0"/>
                <a:cs typeface="Arial" panose="020B0604020202020204" pitchFamily="34" charset="0"/>
              </a:rPr>
              <a:t>P</a:t>
            </a:r>
            <a:r>
              <a:rPr lang="zh-CN" altLang="en-US" dirty="0" smtClean="0">
                <a:latin typeface="Arial" panose="020B0604020202020204" pitchFamily="34" charset="0"/>
                <a:cs typeface="Arial" panose="020B0604020202020204" pitchFamily="34" charset="0"/>
              </a:rPr>
              <a:t>redict the target method name as a sequence of sub-tokens</a:t>
            </a:r>
            <a:r>
              <a:rPr lang="en-US" altLang="zh-CN" dirty="0" smtClean="0">
                <a:latin typeface="Arial" panose="020B0604020202020204" pitchFamily="34" charset="0"/>
                <a:cs typeface="Arial" panose="020B0604020202020204" pitchFamily="34" charset="0"/>
              </a:rPr>
              <a:t>, e.g., </a:t>
            </a:r>
            <a:r>
              <a:rPr lang="zh-CN" altLang="en-US" dirty="0" smtClean="0">
                <a:latin typeface="Arial" panose="020B0604020202020204" pitchFamily="34" charset="0"/>
                <a:cs typeface="Arial" panose="020B0604020202020204" pitchFamily="34" charset="0"/>
              </a:rPr>
              <a:t>setMaxConnectionsPerServer is predicted as the sequence “set max connections per server”</a:t>
            </a:r>
            <a:endParaRPr lang="en-US" altLang="zh-CN" dirty="0" smtClean="0">
              <a:latin typeface="Arial" panose="020B0604020202020204" pitchFamily="34" charset="0"/>
              <a:cs typeface="Arial" panose="020B0604020202020204" pitchFamily="34" charset="0"/>
            </a:endParaRPr>
          </a:p>
          <a:p>
            <a:pPr marL="285750" indent="-285750">
              <a:spcAft>
                <a:spcPts val="600"/>
              </a:spcAft>
              <a:buFont typeface="Arial" panose="020B0604020202020204" pitchFamily="34" charset="0"/>
              <a:buChar char="•"/>
            </a:pPr>
            <a:r>
              <a:rPr lang="zh-CN" altLang="en-US" dirty="0" smtClean="0">
                <a:latin typeface="Arial" panose="020B0604020202020204" pitchFamily="34" charset="0"/>
                <a:cs typeface="Arial" panose="020B0604020202020204" pitchFamily="34" charset="0"/>
              </a:rPr>
              <a:t>The target sequence length is about 3 on average. </a:t>
            </a:r>
            <a:endParaRPr lang="en-US" altLang="zh-CN" dirty="0" smtClean="0">
              <a:latin typeface="Arial" panose="020B0604020202020204" pitchFamily="34" charset="0"/>
              <a:cs typeface="Arial" panose="020B0604020202020204" pitchFamily="34" charset="0"/>
            </a:endParaRPr>
          </a:p>
          <a:p>
            <a:pPr marL="285750" indent="-285750">
              <a:spcAft>
                <a:spcPts val="600"/>
              </a:spcAft>
              <a:buFont typeface="Arial" panose="020B0604020202020204" pitchFamily="34" charset="0"/>
              <a:buChar char="•"/>
            </a:pPr>
            <a:r>
              <a:rPr lang="en-US" altLang="zh-CN" dirty="0" smtClean="0">
                <a:latin typeface="Arial" panose="020B0604020202020204" pitchFamily="34" charset="0"/>
                <a:cs typeface="Arial" panose="020B0604020202020204" pitchFamily="34" charset="0"/>
              </a:rPr>
              <a:t>M</a:t>
            </a:r>
            <a:r>
              <a:rPr lang="zh-CN" altLang="en-US" dirty="0" smtClean="0">
                <a:latin typeface="Arial" panose="020B0604020202020204" pitchFamily="34" charset="0"/>
                <a:cs typeface="Arial" panose="020B0604020202020204" pitchFamily="34" charset="0"/>
              </a:rPr>
              <a:t>easure</a:t>
            </a:r>
            <a:r>
              <a:rPr lang="en-US" altLang="zh-CN" dirty="0" smtClean="0">
                <a:latin typeface="Arial" panose="020B0604020202020204" pitchFamily="34" charset="0"/>
                <a:cs typeface="Arial" panose="020B0604020202020204" pitchFamily="34" charset="0"/>
              </a:rPr>
              <a:t>: </a:t>
            </a:r>
            <a:r>
              <a:rPr lang="zh-CN" altLang="en-US" dirty="0" smtClean="0">
                <a:latin typeface="Arial" panose="020B0604020202020204" pitchFamily="34" charset="0"/>
                <a:cs typeface="Arial" panose="020B0604020202020204" pitchFamily="34" charset="0"/>
              </a:rPr>
              <a:t>precision, recall, and F1 score over the target sequence</a:t>
            </a:r>
          </a:p>
        </p:txBody>
      </p:sp>
      <p:sp>
        <p:nvSpPr>
          <p:cNvPr id="9" name="矩形 8"/>
          <p:cNvSpPr/>
          <p:nvPr/>
        </p:nvSpPr>
        <p:spPr>
          <a:xfrm>
            <a:off x="524302" y="1570006"/>
            <a:ext cx="1802609" cy="369332"/>
          </a:xfrm>
          <a:prstGeom prst="rect">
            <a:avLst/>
          </a:prstGeom>
        </p:spPr>
        <p:txBody>
          <a:bodyPr wrap="none">
            <a:spAutoFit/>
          </a:bodyPr>
          <a:lstStyle/>
          <a:p>
            <a:pPr marL="285750" indent="-285750">
              <a:buFont typeface="Wingdings" panose="05000000000000000000" pitchFamily="2" charset="2"/>
              <a:buChar char="n"/>
            </a:pPr>
            <a:r>
              <a:rPr lang="en-US" altLang="zh-CN" b="1" dirty="0" smtClean="0">
                <a:latin typeface="Arial" panose="020B0604020202020204" pitchFamily="34" charset="0"/>
                <a:cs typeface="Arial" panose="020B0604020202020204" pitchFamily="34" charset="0"/>
              </a:rPr>
              <a:t>Task Details</a:t>
            </a:r>
            <a:endParaRPr lang="zh-CN" altLang="en-US" b="1" dirty="0">
              <a:latin typeface="Arial" panose="020B0604020202020204" pitchFamily="34" charset="0"/>
              <a:cs typeface="Arial" panose="020B0604020202020204" pitchFamily="34" charset="0"/>
            </a:endParaRPr>
          </a:p>
        </p:txBody>
      </p:sp>
      <p:sp>
        <p:nvSpPr>
          <p:cNvPr id="10" name="矩形 9"/>
          <p:cNvSpPr/>
          <p:nvPr/>
        </p:nvSpPr>
        <p:spPr>
          <a:xfrm>
            <a:off x="524302" y="3361923"/>
            <a:ext cx="973343" cy="369332"/>
          </a:xfrm>
          <a:prstGeom prst="rect">
            <a:avLst/>
          </a:prstGeom>
        </p:spPr>
        <p:txBody>
          <a:bodyPr wrap="none">
            <a:spAutoFit/>
          </a:bodyPr>
          <a:lstStyle/>
          <a:p>
            <a:pPr marL="285750" indent="-285750">
              <a:buFont typeface="Wingdings" panose="05000000000000000000" pitchFamily="2" charset="2"/>
              <a:buChar char="n"/>
            </a:pPr>
            <a:r>
              <a:rPr lang="en-US" altLang="zh-CN" b="1" dirty="0" smtClean="0">
                <a:latin typeface="Arial" panose="020B0604020202020204" pitchFamily="34" charset="0"/>
                <a:cs typeface="Arial" panose="020B0604020202020204" pitchFamily="34" charset="0"/>
              </a:rPr>
              <a:t>Data</a:t>
            </a:r>
            <a:endParaRPr lang="zh-CN" altLang="en-US" b="1" dirty="0">
              <a:latin typeface="Arial" panose="020B0604020202020204" pitchFamily="34" charset="0"/>
              <a:cs typeface="Arial" panose="020B0604020202020204" pitchFamily="34" charset="0"/>
            </a:endParaRPr>
          </a:p>
        </p:txBody>
      </p:sp>
      <p:sp>
        <p:nvSpPr>
          <p:cNvPr id="11" name="矩形 10"/>
          <p:cNvSpPr/>
          <p:nvPr/>
        </p:nvSpPr>
        <p:spPr>
          <a:xfrm>
            <a:off x="760388" y="3731255"/>
            <a:ext cx="11231327" cy="2585323"/>
          </a:xfrm>
          <a:prstGeom prst="rect">
            <a:avLst/>
          </a:prstGeom>
        </p:spPr>
        <p:txBody>
          <a:bodyPr wrap="square">
            <a:spAutoFit/>
          </a:bodyPr>
          <a:lstStyle/>
          <a:p>
            <a:pPr marL="285750" indent="-285750">
              <a:buFont typeface="Arial" panose="020B0604020202020204" pitchFamily="34" charset="0"/>
              <a:buChar char="•"/>
            </a:pPr>
            <a:r>
              <a:rPr lang="zh-CN" altLang="en-US" i="1" dirty="0" smtClean="0">
                <a:latin typeface="Arial" panose="020B0604020202020204" pitchFamily="34" charset="0"/>
                <a:cs typeface="Arial" panose="020B0604020202020204" pitchFamily="34" charset="0"/>
              </a:rPr>
              <a:t>Java-small</a:t>
            </a:r>
            <a:r>
              <a:rPr lang="zh-CN" altLang="en-US" dirty="0" smtClean="0">
                <a:latin typeface="Arial" panose="020B0604020202020204" pitchFamily="34" charset="0"/>
                <a:cs typeface="Arial" panose="020B0604020202020204" pitchFamily="34" charset="0"/>
              </a:rPr>
              <a:t> – Contains 11 relatively large Java projects</a:t>
            </a:r>
            <a:r>
              <a:rPr lang="en-US" altLang="zh-CN" dirty="0" smtClean="0">
                <a:latin typeface="Arial" panose="020B0604020202020204" pitchFamily="34" charset="0"/>
                <a:cs typeface="Arial" panose="020B0604020202020204" pitchFamily="34" charset="0"/>
              </a:rPr>
              <a:t>[1]. </a:t>
            </a:r>
            <a:r>
              <a:rPr lang="zh-CN" altLang="en-US" dirty="0" smtClean="0">
                <a:latin typeface="Arial" panose="020B0604020202020204" pitchFamily="34" charset="0"/>
                <a:cs typeface="Arial" panose="020B0604020202020204" pitchFamily="34" charset="0"/>
              </a:rPr>
              <a:t>We use the same data, but train and predict across projects: we took 9 projects for training, 1 project for validation and 1 project as our test set. This dataset contains about 700K examples.</a:t>
            </a:r>
          </a:p>
          <a:p>
            <a:pPr marL="285750" indent="-285750">
              <a:buFont typeface="Arial" panose="020B0604020202020204" pitchFamily="34" charset="0"/>
              <a:buChar char="•"/>
            </a:pPr>
            <a:r>
              <a:rPr lang="zh-CN" altLang="en-US" i="1" dirty="0" smtClean="0">
                <a:latin typeface="Arial" panose="020B0604020202020204" pitchFamily="34" charset="0"/>
                <a:cs typeface="Arial" panose="020B0604020202020204" pitchFamily="34" charset="0"/>
              </a:rPr>
              <a:t>Java-med </a:t>
            </a:r>
            <a:r>
              <a:rPr lang="zh-CN" altLang="en-US" dirty="0" smtClean="0">
                <a:latin typeface="Arial" panose="020B0604020202020204" pitchFamily="34" charset="0"/>
                <a:cs typeface="Arial" panose="020B0604020202020204" pitchFamily="34" charset="0"/>
              </a:rPr>
              <a:t>– A new dataset of the 1000 top-starred Java projects from GitHub. We randomly select 800 projects for training, 100 for validation and 100 for testing. This dataset contains about 4M examples and we make it publicly available.</a:t>
            </a:r>
          </a:p>
          <a:p>
            <a:pPr marL="285750" indent="-285750">
              <a:buFont typeface="Arial" panose="020B0604020202020204" pitchFamily="34" charset="0"/>
              <a:buChar char="•"/>
            </a:pPr>
            <a:r>
              <a:rPr lang="zh-CN" altLang="en-US" i="1" dirty="0" smtClean="0">
                <a:latin typeface="Arial" panose="020B0604020202020204" pitchFamily="34" charset="0"/>
                <a:cs typeface="Arial" panose="020B0604020202020204" pitchFamily="34" charset="0"/>
              </a:rPr>
              <a:t>Java-large </a:t>
            </a:r>
            <a:r>
              <a:rPr lang="zh-CN" altLang="en-US" dirty="0" smtClean="0">
                <a:latin typeface="Arial" panose="020B0604020202020204" pitchFamily="34" charset="0"/>
                <a:cs typeface="Arial" panose="020B0604020202020204" pitchFamily="34" charset="0"/>
              </a:rPr>
              <a:t>– A new dataset of the 9500 top-starred Java projects from GitHub that were created since January 2007. We randomly select 9000 projects for training, 200 for validation and 300 for testing. This dataset contains about 16M example</a:t>
            </a:r>
            <a:r>
              <a:rPr lang="en-US" altLang="zh-CN" dirty="0" smtClean="0">
                <a:latin typeface="Arial" panose="020B0604020202020204" pitchFamily="34" charset="0"/>
                <a:cs typeface="Arial" panose="020B0604020202020204" pitchFamily="34" charset="0"/>
              </a:rPr>
              <a:t>s.</a:t>
            </a:r>
            <a:endParaRPr lang="zh-CN" altLang="en-US" dirty="0">
              <a:latin typeface="Arial" panose="020B0604020202020204" pitchFamily="34" charset="0"/>
              <a:cs typeface="Arial" panose="020B0604020202020204" pitchFamily="34" charset="0"/>
            </a:endParaRPr>
          </a:p>
        </p:txBody>
      </p:sp>
      <p:sp>
        <p:nvSpPr>
          <p:cNvPr id="12" name="矩形 11"/>
          <p:cNvSpPr/>
          <p:nvPr/>
        </p:nvSpPr>
        <p:spPr>
          <a:xfrm>
            <a:off x="5762568" y="6563655"/>
            <a:ext cx="6604025" cy="307777"/>
          </a:xfrm>
          <a:prstGeom prst="rect">
            <a:avLst/>
          </a:prstGeom>
        </p:spPr>
        <p:txBody>
          <a:bodyPr wrap="square">
            <a:spAutoFit/>
          </a:bodyPr>
          <a:lstStyle/>
          <a:p>
            <a:r>
              <a:rPr lang="en-US" altLang="zh-CN" sz="1400" dirty="0" smtClean="0">
                <a:latin typeface="Arial" panose="020B0604020202020204" pitchFamily="34" charset="0"/>
                <a:cs typeface="Arial" panose="020B0604020202020204" pitchFamily="34" charset="0"/>
              </a:rPr>
              <a:t>[1] </a:t>
            </a:r>
            <a:r>
              <a:rPr lang="zh-CN" altLang="en-US" sz="1400" dirty="0" smtClean="0">
                <a:latin typeface="Arial" panose="020B0604020202020204" pitchFamily="34" charset="0"/>
                <a:cs typeface="Arial" panose="020B0604020202020204" pitchFamily="34" charset="0"/>
              </a:rPr>
              <a:t>A convolutional attention network for extreme summarization of source code</a:t>
            </a:r>
            <a:endParaRPr lang="zh-CN"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027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86692" y="144229"/>
            <a:ext cx="3819097" cy="362708"/>
          </a:xfrm>
        </p:spPr>
        <p:txBody>
          <a:bodyPr>
            <a:noAutofit/>
          </a:bodyPr>
          <a:lstStyle/>
          <a:p>
            <a:r>
              <a:rPr kumimoji="1" lang="en-US" altLang="zh-CN" sz="2400" dirty="0" smtClean="0"/>
              <a:t>Experiments</a:t>
            </a:r>
            <a:endParaRPr kumimoji="1" lang="zh-CN" altLang="en-US" sz="2400" dirty="0"/>
          </a:p>
        </p:txBody>
      </p:sp>
      <p:sp>
        <p:nvSpPr>
          <p:cNvPr id="3" name="文本占位符 2"/>
          <p:cNvSpPr>
            <a:spLocks noGrp="1"/>
          </p:cNvSpPr>
          <p:nvPr>
            <p:ph type="body" sz="quarter" idx="11"/>
          </p:nvPr>
        </p:nvSpPr>
        <p:spPr/>
        <p:txBody>
          <a:bodyPr>
            <a:normAutofit fontScale="92500" lnSpcReduction="20000"/>
          </a:bodyPr>
          <a:lstStyle/>
          <a:p>
            <a:r>
              <a:rPr kumimoji="1" lang="en-US" altLang="zh-CN" dirty="0" smtClean="0"/>
              <a:t>04</a:t>
            </a:r>
            <a:endParaRPr kumimoji="1" lang="zh-CN" altLang="en-US" dirty="0"/>
          </a:p>
        </p:txBody>
      </p:sp>
      <p:sp>
        <p:nvSpPr>
          <p:cNvPr id="6" name="矩形 5"/>
          <p:cNvSpPr/>
          <p:nvPr/>
        </p:nvSpPr>
        <p:spPr>
          <a:xfrm>
            <a:off x="385324" y="953190"/>
            <a:ext cx="3244799" cy="461665"/>
          </a:xfrm>
          <a:prstGeom prst="rect">
            <a:avLst/>
          </a:prstGeom>
        </p:spPr>
        <p:txBody>
          <a:bodyPr wrap="none">
            <a:spAutoFit/>
          </a:bodyPr>
          <a:lstStyle/>
          <a:p>
            <a:r>
              <a:rPr lang="zh-CN" altLang="en-US" sz="2400" b="1" dirty="0" smtClean="0">
                <a:latin typeface="Arial" panose="020B0604020202020204" pitchFamily="34" charset="0"/>
                <a:cs typeface="Arial" panose="020B0604020202020204" pitchFamily="34" charset="0"/>
              </a:rPr>
              <a:t>Code Summarization</a:t>
            </a:r>
            <a:endParaRPr lang="zh-CN" altLang="en-US" sz="2400" b="1" dirty="0">
              <a:latin typeface="Arial" panose="020B0604020202020204" pitchFamily="34" charset="0"/>
              <a:cs typeface="Arial" panose="020B0604020202020204" pitchFamily="34" charset="0"/>
            </a:endParaRPr>
          </a:p>
        </p:txBody>
      </p:sp>
      <p:sp>
        <p:nvSpPr>
          <p:cNvPr id="7" name="矩形 6"/>
          <p:cNvSpPr/>
          <p:nvPr/>
        </p:nvSpPr>
        <p:spPr>
          <a:xfrm>
            <a:off x="400020" y="1465758"/>
            <a:ext cx="1550424" cy="369332"/>
          </a:xfrm>
          <a:prstGeom prst="rect">
            <a:avLst/>
          </a:prstGeom>
        </p:spPr>
        <p:txBody>
          <a:bodyPr wrap="none">
            <a:spAutoFit/>
          </a:bodyPr>
          <a:lstStyle/>
          <a:p>
            <a:pPr marL="285750" indent="-285750">
              <a:buFont typeface="Wingdings" panose="05000000000000000000" pitchFamily="2" charset="2"/>
              <a:buChar char="n"/>
            </a:pPr>
            <a:r>
              <a:rPr lang="en-US" altLang="zh-CN" b="1" smtClean="0">
                <a:latin typeface="Arial" panose="020B0604020202020204" pitchFamily="34" charset="0"/>
                <a:cs typeface="Arial" panose="020B0604020202020204" pitchFamily="34" charset="0"/>
              </a:rPr>
              <a:t>Baselines</a:t>
            </a:r>
            <a:endParaRPr lang="zh-CN" altLang="en-US" b="1" dirty="0">
              <a:latin typeface="Arial" panose="020B0604020202020204" pitchFamily="34" charset="0"/>
              <a:cs typeface="Arial" panose="020B0604020202020204" pitchFamily="34" charset="0"/>
            </a:endParaRPr>
          </a:p>
        </p:txBody>
      </p:sp>
      <p:sp>
        <p:nvSpPr>
          <p:cNvPr id="5" name="矩形 4"/>
          <p:cNvSpPr/>
          <p:nvPr/>
        </p:nvSpPr>
        <p:spPr>
          <a:xfrm>
            <a:off x="594379" y="1882816"/>
            <a:ext cx="11227293" cy="2492990"/>
          </a:xfrm>
          <a:prstGeom prst="rect">
            <a:avLst/>
          </a:prstGeom>
        </p:spPr>
        <p:txBody>
          <a:bodyPr wrap="square">
            <a:spAutoFit/>
          </a:bodyPr>
          <a:lstStyle/>
          <a:p>
            <a:pPr marL="285750" indent="-285750">
              <a:spcBef>
                <a:spcPts val="600"/>
              </a:spcBef>
              <a:buFont typeface="Arial" panose="020B0604020202020204" pitchFamily="34" charset="0"/>
              <a:buChar char="•"/>
            </a:pPr>
            <a:r>
              <a:rPr lang="zh-CN" altLang="en-US" dirty="0">
                <a:latin typeface="Arial" panose="020B0604020202020204" pitchFamily="34" charset="0"/>
                <a:cs typeface="Arial" panose="020B0604020202020204" pitchFamily="34" charset="0"/>
              </a:rPr>
              <a:t>Allamanis et al. (2016) who used a convolutional attention network to predict method </a:t>
            </a:r>
            <a:r>
              <a:rPr lang="zh-CN" altLang="en-US" dirty="0" smtClean="0">
                <a:latin typeface="Arial" panose="020B0604020202020204" pitchFamily="34" charset="0"/>
                <a:cs typeface="Arial" panose="020B0604020202020204" pitchFamily="34" charset="0"/>
              </a:rPr>
              <a:t>names</a:t>
            </a:r>
            <a:endParaRPr lang="en-US" altLang="zh-CN" dirty="0" smtClean="0">
              <a:latin typeface="Arial" panose="020B0604020202020204" pitchFamily="34" charset="0"/>
              <a:cs typeface="Arial" panose="020B0604020202020204" pitchFamily="34" charset="0"/>
            </a:endParaRPr>
          </a:p>
          <a:p>
            <a:pPr marL="285750" indent="-285750">
              <a:spcBef>
                <a:spcPts val="600"/>
              </a:spcBef>
              <a:buFont typeface="Arial" panose="020B0604020202020204" pitchFamily="34" charset="0"/>
              <a:buChar char="•"/>
            </a:pPr>
            <a:r>
              <a:rPr lang="en-US" altLang="zh-CN" dirty="0" smtClean="0">
                <a:latin typeface="Arial" panose="020B0604020202020204" pitchFamily="34" charset="0"/>
                <a:cs typeface="Arial" panose="020B0604020202020204" pitchFamily="34" charset="0"/>
              </a:rPr>
              <a:t>S</a:t>
            </a:r>
            <a:r>
              <a:rPr lang="zh-CN" altLang="en-US" dirty="0" smtClean="0">
                <a:latin typeface="Arial" panose="020B0604020202020204" pitchFamily="34" charset="0"/>
                <a:cs typeface="Arial" panose="020B0604020202020204" pitchFamily="34" charset="0"/>
              </a:rPr>
              <a:t>yntactic </a:t>
            </a:r>
            <a:r>
              <a:rPr lang="zh-CN" altLang="en-US" dirty="0">
                <a:latin typeface="Arial" panose="020B0604020202020204" pitchFamily="34" charset="0"/>
                <a:cs typeface="Arial" panose="020B0604020202020204" pitchFamily="34" charset="0"/>
              </a:rPr>
              <a:t>paths with Conditional Random Fields (CRFs) (Alon et al., 2018</a:t>
            </a:r>
            <a:r>
              <a:rPr lang="zh-CN" altLang="en-US" dirty="0" smtClean="0">
                <a:latin typeface="Arial" panose="020B0604020202020204" pitchFamily="34" charset="0"/>
                <a:cs typeface="Arial" panose="020B0604020202020204" pitchFamily="34" charset="0"/>
              </a:rPr>
              <a:t>b</a:t>
            </a:r>
            <a:r>
              <a:rPr lang="en-US" altLang="zh-CN" dirty="0" smtClean="0">
                <a:latin typeface="Arial" panose="020B0604020202020204" pitchFamily="34" charset="0"/>
                <a:cs typeface="Arial" panose="020B0604020202020204" pitchFamily="34" charset="0"/>
              </a:rPr>
              <a:t>)</a:t>
            </a:r>
          </a:p>
          <a:p>
            <a:pPr marL="285750" indent="-285750">
              <a:spcBef>
                <a:spcPts val="600"/>
              </a:spcBef>
              <a:buFont typeface="Arial" panose="020B0604020202020204" pitchFamily="34" charset="0"/>
              <a:buChar char="•"/>
            </a:pPr>
            <a:r>
              <a:rPr lang="zh-CN" altLang="en-US" dirty="0" smtClean="0">
                <a:latin typeface="Arial" panose="020B0604020202020204" pitchFamily="34" charset="0"/>
                <a:cs typeface="Arial" panose="020B0604020202020204" pitchFamily="34" charset="0"/>
              </a:rPr>
              <a:t>code</a:t>
            </a:r>
            <a:r>
              <a:rPr lang="zh-CN" altLang="en-US" dirty="0">
                <a:latin typeface="Arial" panose="020B0604020202020204" pitchFamily="34" charset="0"/>
                <a:cs typeface="Arial" panose="020B0604020202020204" pitchFamily="34" charset="0"/>
              </a:rPr>
              <a:t>2vec (Alon et al., 2018a</a:t>
            </a:r>
            <a:r>
              <a:rPr lang="zh-CN" altLang="en-US" dirty="0" smtClean="0">
                <a:latin typeface="Arial" panose="020B0604020202020204" pitchFamily="34" charset="0"/>
                <a:cs typeface="Arial" panose="020B0604020202020204" pitchFamily="34" charset="0"/>
              </a:rPr>
              <a:t>)</a:t>
            </a:r>
            <a:endParaRPr lang="en-US" altLang="zh-CN" dirty="0" smtClean="0">
              <a:latin typeface="Arial" panose="020B0604020202020204" pitchFamily="34" charset="0"/>
              <a:cs typeface="Arial" panose="020B0604020202020204" pitchFamily="34" charset="0"/>
            </a:endParaRPr>
          </a:p>
          <a:p>
            <a:pPr>
              <a:spcBef>
                <a:spcPts val="600"/>
              </a:spcBef>
            </a:pPr>
            <a:r>
              <a:rPr lang="en-US" altLang="zh-CN" dirty="0" smtClean="0">
                <a:latin typeface="Arial" panose="020B0604020202020204" pitchFamily="34" charset="0"/>
                <a:cs typeface="Arial" panose="020B0604020202020204" pitchFamily="34" charset="0"/>
              </a:rPr>
              <a:t>Three </a:t>
            </a:r>
            <a:r>
              <a:rPr lang="en-US" altLang="zh-CN" dirty="0">
                <a:latin typeface="Arial" panose="020B0604020202020204" pitchFamily="34" charset="0"/>
                <a:cs typeface="Arial" panose="020B0604020202020204" pitchFamily="34" charset="0"/>
              </a:rPr>
              <a:t>NMT </a:t>
            </a:r>
            <a:r>
              <a:rPr lang="en-US" altLang="zh-CN" dirty="0" smtClean="0">
                <a:latin typeface="Arial" panose="020B0604020202020204" pitchFamily="34" charset="0"/>
                <a:cs typeface="Arial" panose="020B0604020202020204" pitchFamily="34" charset="0"/>
              </a:rPr>
              <a:t>baselines: </a:t>
            </a:r>
          </a:p>
          <a:p>
            <a:pPr marL="285750" indent="-285750">
              <a:spcBef>
                <a:spcPts val="600"/>
              </a:spcBef>
              <a:buFont typeface="Arial" panose="020B0604020202020204" pitchFamily="34" charset="0"/>
              <a:buChar char="•"/>
            </a:pPr>
            <a:r>
              <a:rPr lang="en-US" altLang="zh-CN" dirty="0" smtClean="0">
                <a:latin typeface="Arial" panose="020B0604020202020204" pitchFamily="34" charset="0"/>
                <a:cs typeface="Arial" panose="020B0604020202020204" pitchFamily="34" charset="0"/>
              </a:rPr>
              <a:t>2-layer </a:t>
            </a:r>
            <a:r>
              <a:rPr lang="en-US" altLang="zh-CN" dirty="0">
                <a:latin typeface="Arial" panose="020B0604020202020204" pitchFamily="34" charset="0"/>
                <a:cs typeface="Arial" panose="020B0604020202020204" pitchFamily="34" charset="0"/>
              </a:rPr>
              <a:t>bidirectional encoder-decoder LSTMs (split </a:t>
            </a:r>
            <a:r>
              <a:rPr lang="en-US" altLang="zh-CN" dirty="0" smtClean="0">
                <a:latin typeface="Arial" panose="020B0604020202020204" pitchFamily="34" charset="0"/>
                <a:cs typeface="Arial" panose="020B0604020202020204" pitchFamily="34" charset="0"/>
              </a:rPr>
              <a:t>tokens) </a:t>
            </a:r>
            <a:r>
              <a:rPr lang="en-US" altLang="zh-CN" dirty="0">
                <a:latin typeface="Arial" panose="020B0604020202020204" pitchFamily="34" charset="0"/>
                <a:cs typeface="Arial" panose="020B0604020202020204" pitchFamily="34" charset="0"/>
              </a:rPr>
              <a:t>with global </a:t>
            </a:r>
            <a:r>
              <a:rPr lang="en-US" altLang="zh-CN" dirty="0" smtClean="0">
                <a:latin typeface="Arial" panose="020B0604020202020204" pitchFamily="34" charset="0"/>
                <a:cs typeface="Arial" panose="020B0604020202020204" pitchFamily="34" charset="0"/>
              </a:rPr>
              <a:t>attention</a:t>
            </a:r>
          </a:p>
          <a:p>
            <a:pPr marL="285750" indent="-285750">
              <a:spcBef>
                <a:spcPts val="600"/>
              </a:spcBef>
              <a:buFont typeface="Arial" panose="020B0604020202020204" pitchFamily="34" charset="0"/>
              <a:buChar char="•"/>
            </a:pPr>
            <a:r>
              <a:rPr lang="en-US" altLang="zh-CN" dirty="0">
                <a:latin typeface="Arial" panose="020B0604020202020204" pitchFamily="34" charset="0"/>
                <a:cs typeface="Arial" panose="020B0604020202020204" pitchFamily="34" charset="0"/>
              </a:rPr>
              <a:t>2-layer bidirectional encoder-decoder LSTMs </a:t>
            </a:r>
            <a:r>
              <a:rPr lang="en-US" altLang="zh-CN" dirty="0" smtClean="0">
                <a:latin typeface="Arial" panose="020B0604020202020204" pitchFamily="34" charset="0"/>
                <a:cs typeface="Arial" panose="020B0604020202020204" pitchFamily="34" charset="0"/>
              </a:rPr>
              <a:t>(full </a:t>
            </a:r>
            <a:r>
              <a:rPr lang="en-US" altLang="zh-CN" dirty="0">
                <a:latin typeface="Arial" panose="020B0604020202020204" pitchFamily="34" charset="0"/>
                <a:cs typeface="Arial" panose="020B0604020202020204" pitchFamily="34" charset="0"/>
              </a:rPr>
              <a:t>tokens) with global </a:t>
            </a:r>
            <a:r>
              <a:rPr lang="en-US" altLang="zh-CN" dirty="0" smtClean="0">
                <a:latin typeface="Arial" panose="020B0604020202020204" pitchFamily="34" charset="0"/>
                <a:cs typeface="Arial" panose="020B0604020202020204" pitchFamily="34" charset="0"/>
              </a:rPr>
              <a:t>attention</a:t>
            </a:r>
          </a:p>
          <a:p>
            <a:pPr marL="285750" indent="-285750">
              <a:spcBef>
                <a:spcPts val="600"/>
              </a:spcBef>
              <a:buFont typeface="Arial" panose="020B0604020202020204" pitchFamily="34" charset="0"/>
              <a:buChar char="•"/>
            </a:pPr>
            <a:r>
              <a:rPr lang="en-US" altLang="zh-CN" dirty="0" smtClean="0">
                <a:latin typeface="Arial" panose="020B0604020202020204" pitchFamily="34" charset="0"/>
                <a:cs typeface="Arial" panose="020B0604020202020204" pitchFamily="34" charset="0"/>
              </a:rPr>
              <a:t>Transformer </a:t>
            </a:r>
            <a:r>
              <a:rPr lang="en-US" altLang="zh-CN"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Vaswani</a:t>
            </a:r>
            <a:r>
              <a:rPr lang="en-US" altLang="zh-CN" dirty="0">
                <a:latin typeface="Arial" panose="020B0604020202020204" pitchFamily="34" charset="0"/>
                <a:cs typeface="Arial" panose="020B0604020202020204" pitchFamily="34" charset="0"/>
              </a:rPr>
              <a:t> et al., 2017)</a:t>
            </a:r>
            <a:endParaRPr lang="zh-CN" altLang="en-US" dirty="0">
              <a:latin typeface="Arial" panose="020B0604020202020204" pitchFamily="34" charset="0"/>
              <a:cs typeface="Arial" panose="020B0604020202020204" pitchFamily="34" charset="0"/>
            </a:endParaRPr>
          </a:p>
        </p:txBody>
      </p:sp>
      <p:sp>
        <p:nvSpPr>
          <p:cNvPr id="8" name="矩形 7"/>
          <p:cNvSpPr/>
          <p:nvPr/>
        </p:nvSpPr>
        <p:spPr>
          <a:xfrm>
            <a:off x="327746" y="4628300"/>
            <a:ext cx="11740429" cy="2031325"/>
          </a:xfrm>
          <a:prstGeom prst="rect">
            <a:avLst/>
          </a:prstGeom>
        </p:spPr>
        <p:txBody>
          <a:bodyPr wrap="square">
            <a:spAutoFit/>
          </a:bodyPr>
          <a:lstStyle/>
          <a:p>
            <a:pPr marL="342900" indent="-342900" algn="just">
              <a:buFont typeface="+mj-lt"/>
              <a:buAutoNum type="arabicPeriod"/>
            </a:pPr>
            <a:r>
              <a:rPr lang="zh-CN" altLang="en-US" sz="1400" dirty="0" smtClean="0"/>
              <a:t>Miltiadis </a:t>
            </a:r>
            <a:r>
              <a:rPr lang="zh-CN" altLang="en-US" sz="1400" dirty="0"/>
              <a:t>Allamanis, Hao Peng, and Charles A. Sutton. A convolutional attention network for </a:t>
            </a:r>
            <a:r>
              <a:rPr lang="zh-CN" altLang="en-US" sz="1400" dirty="0" smtClean="0"/>
              <a:t>extreme </a:t>
            </a:r>
            <a:r>
              <a:rPr lang="zh-CN" altLang="en-US" sz="1400" dirty="0"/>
              <a:t>summarization of source code. In Proceedings of </a:t>
            </a:r>
            <a:r>
              <a:rPr lang="zh-CN" altLang="en-US" sz="1400" dirty="0" smtClean="0"/>
              <a:t> the </a:t>
            </a:r>
            <a:r>
              <a:rPr lang="zh-CN" altLang="en-US" sz="1400" dirty="0"/>
              <a:t>33nd International Conference on Machine Learning, ICML 2016, New York City, NY, USA, June 19-24, 2016, pages 2091–2100, </a:t>
            </a:r>
            <a:r>
              <a:rPr lang="zh-CN" altLang="en-US" sz="1400" dirty="0" smtClean="0"/>
              <a:t>2016</a:t>
            </a:r>
            <a:r>
              <a:rPr lang="en-US" altLang="zh-CN" sz="1400" dirty="0" smtClean="0"/>
              <a:t>. </a:t>
            </a:r>
          </a:p>
          <a:p>
            <a:pPr marL="342900" indent="-342900">
              <a:buFont typeface="+mj-lt"/>
              <a:buAutoNum type="arabicPeriod"/>
            </a:pPr>
            <a:r>
              <a:rPr lang="zh-CN" altLang="en-US" sz="1400" dirty="0" smtClean="0"/>
              <a:t>Uri </a:t>
            </a:r>
            <a:r>
              <a:rPr lang="zh-CN" altLang="en-US" sz="1400" dirty="0"/>
              <a:t>Alon, Meital Zilberstein, Omer Levy, and Eran Yahav. code2vec: Learning distributed representations of code. arXiv preprint arXiv:1803.09473, 2018a.</a:t>
            </a:r>
          </a:p>
          <a:p>
            <a:pPr marL="342900" indent="-342900">
              <a:buFont typeface="+mj-lt"/>
              <a:buAutoNum type="arabicPeriod"/>
            </a:pPr>
            <a:r>
              <a:rPr lang="zh-CN" altLang="en-US" sz="1400" dirty="0" smtClean="0"/>
              <a:t>Uri </a:t>
            </a:r>
            <a:r>
              <a:rPr lang="zh-CN" altLang="en-US" sz="1400" dirty="0"/>
              <a:t>Alon, Meital Zilberstein, Omer Levy, and Eran Yahav. A general path-based representation for predicting program properties. In Proceedings of the 39th ACM SIGPLAN Conference on Programming Language Design and Implementation, PLDI 2018, pages 404–419, New York, NY, USA, 2018b. ACM. ISBN 978-1-4503-5698-5</a:t>
            </a:r>
            <a:r>
              <a:rPr lang="zh-CN" altLang="en-US" sz="1400" dirty="0" smtClean="0"/>
              <a:t>.</a:t>
            </a:r>
            <a:r>
              <a:rPr lang="en-US" altLang="zh-CN" sz="1400" dirty="0" smtClean="0"/>
              <a:t> </a:t>
            </a:r>
          </a:p>
          <a:p>
            <a:pPr marL="342900" indent="-342900">
              <a:buFont typeface="+mj-lt"/>
              <a:buAutoNum type="arabicPeriod"/>
            </a:pPr>
            <a:r>
              <a:rPr lang="zh-CN" altLang="en-US" sz="1400" dirty="0" smtClean="0"/>
              <a:t>Ashish </a:t>
            </a:r>
            <a:r>
              <a:rPr lang="zh-CN" altLang="en-US" sz="1400" dirty="0"/>
              <a:t>Vaswani, Noam Shazeer, Niki Parmar, Jakob Uszkoreit, Llion Jones, Aidan N Gomez, Łukasz Kaiser, and Illia Polosukhin. Attention is all you need. In Advances in Neural </a:t>
            </a:r>
            <a:r>
              <a:rPr lang="zh-CN" altLang="en-US" sz="1400" dirty="0" smtClean="0"/>
              <a:t>Information </a:t>
            </a:r>
            <a:r>
              <a:rPr lang="zh-CN" altLang="en-US" sz="1400" dirty="0"/>
              <a:t>Processing Systems, pages 6000–6010, 2017</a:t>
            </a:r>
            <a:r>
              <a:rPr lang="zh-CN" altLang="en-US" sz="1400" dirty="0" smtClean="0"/>
              <a:t>.</a:t>
            </a:r>
            <a:endParaRPr lang="zh-CN" altLang="en-US" sz="1400" dirty="0"/>
          </a:p>
        </p:txBody>
      </p:sp>
    </p:spTree>
    <p:extLst>
      <p:ext uri="{BB962C8B-B14F-4D97-AF65-F5344CB8AC3E}">
        <p14:creationId xmlns:p14="http://schemas.microsoft.com/office/powerpoint/2010/main" val="7651289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86692" y="144229"/>
            <a:ext cx="3819097" cy="362708"/>
          </a:xfrm>
        </p:spPr>
        <p:txBody>
          <a:bodyPr>
            <a:noAutofit/>
          </a:bodyPr>
          <a:lstStyle/>
          <a:p>
            <a:r>
              <a:rPr kumimoji="1" lang="en-US" altLang="zh-CN" sz="2400" dirty="0" smtClean="0"/>
              <a:t>Experiments</a:t>
            </a:r>
            <a:endParaRPr kumimoji="1" lang="zh-CN" altLang="en-US" sz="2400" dirty="0"/>
          </a:p>
        </p:txBody>
      </p:sp>
      <p:sp>
        <p:nvSpPr>
          <p:cNvPr id="3" name="文本占位符 2"/>
          <p:cNvSpPr>
            <a:spLocks noGrp="1"/>
          </p:cNvSpPr>
          <p:nvPr>
            <p:ph type="body" sz="quarter" idx="11"/>
          </p:nvPr>
        </p:nvSpPr>
        <p:spPr/>
        <p:txBody>
          <a:bodyPr>
            <a:normAutofit fontScale="92500" lnSpcReduction="20000"/>
          </a:bodyPr>
          <a:lstStyle/>
          <a:p>
            <a:r>
              <a:rPr kumimoji="1" lang="en-US" altLang="zh-CN" dirty="0" smtClean="0"/>
              <a:t>04</a:t>
            </a:r>
            <a:endParaRPr kumimoji="1" lang="zh-CN" altLang="en-US" dirty="0"/>
          </a:p>
        </p:txBody>
      </p:sp>
      <p:sp>
        <p:nvSpPr>
          <p:cNvPr id="6" name="矩形 5"/>
          <p:cNvSpPr/>
          <p:nvPr/>
        </p:nvSpPr>
        <p:spPr>
          <a:xfrm>
            <a:off x="385324" y="953190"/>
            <a:ext cx="3244799" cy="461665"/>
          </a:xfrm>
          <a:prstGeom prst="rect">
            <a:avLst/>
          </a:prstGeom>
        </p:spPr>
        <p:txBody>
          <a:bodyPr wrap="none">
            <a:spAutoFit/>
          </a:bodyPr>
          <a:lstStyle/>
          <a:p>
            <a:r>
              <a:rPr lang="zh-CN" altLang="en-US" sz="2400" b="1" dirty="0" smtClean="0">
                <a:latin typeface="Arial" panose="020B0604020202020204" pitchFamily="34" charset="0"/>
                <a:cs typeface="Arial" panose="020B0604020202020204" pitchFamily="34" charset="0"/>
              </a:rPr>
              <a:t>Code Summarization</a:t>
            </a:r>
            <a:endParaRPr lang="zh-CN" altLang="en-US" sz="2400" b="1" dirty="0">
              <a:latin typeface="Arial" panose="020B0604020202020204" pitchFamily="34" charset="0"/>
              <a:cs typeface="Arial" panose="020B0604020202020204" pitchFamily="34" charset="0"/>
            </a:endParaRPr>
          </a:p>
        </p:txBody>
      </p:sp>
      <p:sp>
        <p:nvSpPr>
          <p:cNvPr id="7" name="矩形 6"/>
          <p:cNvSpPr/>
          <p:nvPr/>
        </p:nvSpPr>
        <p:spPr>
          <a:xfrm>
            <a:off x="400020" y="1465758"/>
            <a:ext cx="1306768" cy="369332"/>
          </a:xfrm>
          <a:prstGeom prst="rect">
            <a:avLst/>
          </a:prstGeom>
        </p:spPr>
        <p:txBody>
          <a:bodyPr wrap="none">
            <a:spAutoFit/>
          </a:bodyPr>
          <a:lstStyle/>
          <a:p>
            <a:pPr marL="285750" indent="-285750">
              <a:buFont typeface="Wingdings" panose="05000000000000000000" pitchFamily="2" charset="2"/>
              <a:buChar char="n"/>
            </a:pPr>
            <a:r>
              <a:rPr lang="en-US" altLang="zh-CN" b="1" dirty="0" smtClean="0">
                <a:latin typeface="Arial" panose="020B0604020202020204" pitchFamily="34" charset="0"/>
                <a:cs typeface="Arial" panose="020B0604020202020204" pitchFamily="34" charset="0"/>
              </a:rPr>
              <a:t>Results</a:t>
            </a:r>
            <a:endParaRPr lang="zh-CN" altLang="en-US" b="1" dirty="0">
              <a:latin typeface="Arial" panose="020B0604020202020204" pitchFamily="34" charset="0"/>
              <a:cs typeface="Arial" panose="020B0604020202020204" pitchFamily="34" charset="0"/>
            </a:endParaRPr>
          </a:p>
        </p:txBody>
      </p:sp>
      <p:sp>
        <p:nvSpPr>
          <p:cNvPr id="8" name="矩形 7"/>
          <p:cNvSpPr/>
          <p:nvPr/>
        </p:nvSpPr>
        <p:spPr>
          <a:xfrm>
            <a:off x="400020" y="5240231"/>
            <a:ext cx="11551188" cy="646331"/>
          </a:xfrm>
          <a:prstGeom prst="rect">
            <a:avLst/>
          </a:prstGeom>
        </p:spPr>
        <p:txBody>
          <a:bodyPr wrap="square">
            <a:spAutoFit/>
          </a:bodyPr>
          <a:lstStyle/>
          <a:p>
            <a:r>
              <a:rPr lang="zh-CN" altLang="en-US" b="1" dirty="0" smtClean="0">
                <a:latin typeface="Arial" panose="020B0604020202020204" pitchFamily="34" charset="0"/>
                <a:cs typeface="Arial" panose="020B0604020202020204" pitchFamily="34" charset="0"/>
              </a:rPr>
              <a:t>Performance</a:t>
            </a:r>
            <a:r>
              <a:rPr lang="en-US" altLang="zh-CN" dirty="0" smtClean="0">
                <a:latin typeface="Arial" panose="020B0604020202020204" pitchFamily="34" charset="0"/>
                <a:cs typeface="Arial" panose="020B0604020202020204" pitchFamily="34" charset="0"/>
              </a:rPr>
              <a:t>  Significantly </a:t>
            </a:r>
            <a:r>
              <a:rPr lang="en-US" altLang="zh-CN" dirty="0">
                <a:latin typeface="Arial" panose="020B0604020202020204" pitchFamily="34" charset="0"/>
                <a:cs typeface="Arial" panose="020B0604020202020204" pitchFamily="34" charset="0"/>
              </a:rPr>
              <a:t>outperforms the baselines in both precision and recall across all the three datasets, demonstrating that there is added value in leveraging ASTs to encode source code. </a:t>
            </a:r>
            <a:endParaRPr lang="zh-CN" altLang="en-US" dirty="0">
              <a:latin typeface="Arial" panose="020B0604020202020204" pitchFamily="34" charset="0"/>
              <a:cs typeface="Arial" panose="020B0604020202020204" pitchFamily="34" charset="0"/>
            </a:endParaRPr>
          </a:p>
        </p:txBody>
      </p:sp>
      <p:sp>
        <p:nvSpPr>
          <p:cNvPr id="9" name="矩形 8"/>
          <p:cNvSpPr/>
          <p:nvPr/>
        </p:nvSpPr>
        <p:spPr>
          <a:xfrm>
            <a:off x="400020" y="6033589"/>
            <a:ext cx="11697492" cy="923330"/>
          </a:xfrm>
          <a:prstGeom prst="rect">
            <a:avLst/>
          </a:prstGeom>
        </p:spPr>
        <p:txBody>
          <a:bodyPr wrap="square">
            <a:spAutoFit/>
          </a:bodyPr>
          <a:lstStyle/>
          <a:p>
            <a:r>
              <a:rPr lang="zh-CN" altLang="en-US" b="1" dirty="0">
                <a:latin typeface="Arial" panose="020B0604020202020204" pitchFamily="34" charset="0"/>
                <a:cs typeface="Arial" panose="020B0604020202020204" pitchFamily="34" charset="0"/>
              </a:rPr>
              <a:t>Data </a:t>
            </a:r>
            <a:r>
              <a:rPr lang="zh-CN" altLang="en-US" b="1" dirty="0" smtClean="0">
                <a:latin typeface="Arial" panose="020B0604020202020204" pitchFamily="34" charset="0"/>
                <a:cs typeface="Arial" panose="020B0604020202020204" pitchFamily="34" charset="0"/>
              </a:rPr>
              <a:t>Efficienc</a:t>
            </a:r>
            <a:r>
              <a:rPr lang="en-US" altLang="zh-CN" b="1" dirty="0" smtClean="0">
                <a:latin typeface="Arial" panose="020B0604020202020204" pitchFamily="34" charset="0"/>
                <a:cs typeface="Arial" panose="020B0604020202020204" pitchFamily="34" charset="0"/>
              </a:rPr>
              <a:t>y </a:t>
            </a:r>
            <a:r>
              <a:rPr lang="en-US" altLang="zh-CN" dirty="0" smtClean="0">
                <a:latin typeface="Arial" panose="020B0604020202020204" pitchFamily="34" charset="0"/>
                <a:cs typeface="Arial" panose="020B0604020202020204" pitchFamily="34" charset="0"/>
              </a:rPr>
              <a:t>While </a:t>
            </a:r>
            <a:r>
              <a:rPr lang="en-US" altLang="zh-CN" dirty="0">
                <a:latin typeface="Arial" panose="020B0604020202020204" pitchFamily="34" charset="0"/>
                <a:cs typeface="Arial" panose="020B0604020202020204" pitchFamily="34" charset="0"/>
              </a:rPr>
              <a:t>the data-hungry NMT baselines require large datasets, our model can leverage both small and large datasets.</a:t>
            </a:r>
          </a:p>
          <a:p>
            <a:endParaRPr lang="zh-CN" altLang="en-US" dirty="0">
              <a:latin typeface="Arial" panose="020B0604020202020204" pitchFamily="34" charset="0"/>
              <a:cs typeface="Arial" panose="020B0604020202020204" pitchFamily="34" charset="0"/>
            </a:endParaRPr>
          </a:p>
        </p:txBody>
      </p:sp>
      <p:pic>
        <p:nvPicPr>
          <p:cNvPr id="10" name="图片 9"/>
          <p:cNvPicPr>
            <a:picLocks noChangeAspect="1"/>
          </p:cNvPicPr>
          <p:nvPr/>
        </p:nvPicPr>
        <p:blipFill>
          <a:blip r:embed="rId3"/>
          <a:stretch>
            <a:fillRect/>
          </a:stretch>
        </p:blipFill>
        <p:spPr>
          <a:xfrm>
            <a:off x="400020" y="1982117"/>
            <a:ext cx="11094107" cy="3047591"/>
          </a:xfrm>
          <a:prstGeom prst="rect">
            <a:avLst/>
          </a:prstGeom>
        </p:spPr>
      </p:pic>
    </p:spTree>
    <p:extLst>
      <p:ext uri="{BB962C8B-B14F-4D97-AF65-F5344CB8AC3E}">
        <p14:creationId xmlns:p14="http://schemas.microsoft.com/office/powerpoint/2010/main" val="184005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86692" y="144229"/>
            <a:ext cx="3819097" cy="362708"/>
          </a:xfrm>
        </p:spPr>
        <p:txBody>
          <a:bodyPr>
            <a:noAutofit/>
          </a:bodyPr>
          <a:lstStyle/>
          <a:p>
            <a:r>
              <a:rPr kumimoji="1" lang="en-US" altLang="zh-CN" sz="2400" dirty="0" smtClean="0"/>
              <a:t>Experiments</a:t>
            </a:r>
            <a:endParaRPr kumimoji="1" lang="zh-CN" altLang="en-US" sz="2400" dirty="0"/>
          </a:p>
        </p:txBody>
      </p:sp>
      <p:sp>
        <p:nvSpPr>
          <p:cNvPr id="3" name="文本占位符 2"/>
          <p:cNvSpPr>
            <a:spLocks noGrp="1"/>
          </p:cNvSpPr>
          <p:nvPr>
            <p:ph type="body" sz="quarter" idx="11"/>
          </p:nvPr>
        </p:nvSpPr>
        <p:spPr/>
        <p:txBody>
          <a:bodyPr>
            <a:normAutofit fontScale="92500" lnSpcReduction="20000"/>
          </a:bodyPr>
          <a:lstStyle/>
          <a:p>
            <a:r>
              <a:rPr kumimoji="1" lang="en-US" altLang="zh-CN" dirty="0" smtClean="0"/>
              <a:t>04</a:t>
            </a:r>
            <a:endParaRPr kumimoji="1" lang="zh-CN" altLang="en-US" dirty="0"/>
          </a:p>
        </p:txBody>
      </p:sp>
      <p:sp>
        <p:nvSpPr>
          <p:cNvPr id="6" name="矩形 5"/>
          <p:cNvSpPr/>
          <p:nvPr/>
        </p:nvSpPr>
        <p:spPr>
          <a:xfrm>
            <a:off x="385324" y="953190"/>
            <a:ext cx="2643672" cy="461665"/>
          </a:xfrm>
          <a:prstGeom prst="rect">
            <a:avLst/>
          </a:prstGeom>
        </p:spPr>
        <p:txBody>
          <a:bodyPr wrap="none">
            <a:spAutoFit/>
          </a:bodyPr>
          <a:lstStyle/>
          <a:p>
            <a:r>
              <a:rPr lang="zh-CN" altLang="en-US" sz="2400" b="1" dirty="0" smtClean="0">
                <a:latin typeface="Arial" panose="020B0604020202020204" pitchFamily="34" charset="0"/>
                <a:cs typeface="Arial" panose="020B0604020202020204" pitchFamily="34" charset="0"/>
              </a:rPr>
              <a:t>Code </a:t>
            </a:r>
            <a:r>
              <a:rPr lang="en-US" altLang="zh-CN" sz="2400" b="1" dirty="0" smtClean="0">
                <a:latin typeface="Arial" panose="020B0604020202020204" pitchFamily="34" charset="0"/>
                <a:cs typeface="Arial" panose="020B0604020202020204" pitchFamily="34" charset="0"/>
              </a:rPr>
              <a:t>Captioning</a:t>
            </a:r>
            <a:endParaRPr lang="zh-CN" altLang="en-US" sz="2400" b="1" dirty="0">
              <a:latin typeface="Arial" panose="020B0604020202020204" pitchFamily="34" charset="0"/>
              <a:cs typeface="Arial" panose="020B0604020202020204" pitchFamily="34" charset="0"/>
            </a:endParaRPr>
          </a:p>
        </p:txBody>
      </p:sp>
      <p:sp>
        <p:nvSpPr>
          <p:cNvPr id="7" name="矩形 6"/>
          <p:cNvSpPr/>
          <p:nvPr/>
        </p:nvSpPr>
        <p:spPr>
          <a:xfrm>
            <a:off x="400020" y="1497271"/>
            <a:ext cx="1802609" cy="369332"/>
          </a:xfrm>
          <a:prstGeom prst="rect">
            <a:avLst/>
          </a:prstGeom>
        </p:spPr>
        <p:txBody>
          <a:bodyPr wrap="none">
            <a:spAutoFit/>
          </a:bodyPr>
          <a:lstStyle/>
          <a:p>
            <a:pPr marL="285750" indent="-285750">
              <a:buFont typeface="Wingdings" panose="05000000000000000000" pitchFamily="2" charset="2"/>
              <a:buChar char="n"/>
            </a:pPr>
            <a:r>
              <a:rPr lang="en-US" altLang="zh-CN" b="1" dirty="0" smtClean="0">
                <a:latin typeface="Arial" panose="020B0604020202020204" pitchFamily="34" charset="0"/>
                <a:cs typeface="Arial" panose="020B0604020202020204" pitchFamily="34" charset="0"/>
              </a:rPr>
              <a:t>Task Details</a:t>
            </a:r>
            <a:endParaRPr lang="zh-CN" altLang="en-US" b="1" dirty="0">
              <a:latin typeface="Arial" panose="020B0604020202020204" pitchFamily="34" charset="0"/>
              <a:cs typeface="Arial" panose="020B0604020202020204" pitchFamily="34" charset="0"/>
            </a:endParaRPr>
          </a:p>
        </p:txBody>
      </p:sp>
      <p:sp>
        <p:nvSpPr>
          <p:cNvPr id="5" name="矩形 4"/>
          <p:cNvSpPr/>
          <p:nvPr/>
        </p:nvSpPr>
        <p:spPr>
          <a:xfrm>
            <a:off x="400020" y="1949019"/>
            <a:ext cx="11362898" cy="369332"/>
          </a:xfrm>
          <a:prstGeom prst="rect">
            <a:avLst/>
          </a:prstGeom>
        </p:spPr>
        <p:txBody>
          <a:bodyPr wrap="square">
            <a:spAutoFit/>
          </a:bodyPr>
          <a:lstStyle/>
          <a:p>
            <a:r>
              <a:rPr lang="en-US" altLang="zh-CN" dirty="0" smtClean="0">
                <a:latin typeface="Arial" panose="020B0604020202020204" pitchFamily="34" charset="0"/>
                <a:cs typeface="Arial" panose="020B0604020202020204" pitchFamily="34" charset="0"/>
              </a:rPr>
              <a:t>P</a:t>
            </a:r>
            <a:r>
              <a:rPr lang="zh-CN" altLang="en-US" dirty="0" smtClean="0">
                <a:latin typeface="Arial" panose="020B0604020202020204" pitchFamily="34" charset="0"/>
                <a:cs typeface="Arial" panose="020B0604020202020204" pitchFamily="34" charset="0"/>
              </a:rPr>
              <a:t>redicting a full natural language sentence given a short C# code snippet. </a:t>
            </a:r>
            <a:endParaRPr lang="zh-CN" altLang="en-US" dirty="0">
              <a:latin typeface="Arial" panose="020B0604020202020204" pitchFamily="34" charset="0"/>
              <a:cs typeface="Arial" panose="020B0604020202020204" pitchFamily="34" charset="0"/>
            </a:endParaRPr>
          </a:p>
        </p:txBody>
      </p:sp>
      <p:sp>
        <p:nvSpPr>
          <p:cNvPr id="10" name="矩形 9"/>
          <p:cNvSpPr/>
          <p:nvPr/>
        </p:nvSpPr>
        <p:spPr>
          <a:xfrm>
            <a:off x="314752" y="6238012"/>
            <a:ext cx="11877248" cy="523220"/>
          </a:xfrm>
          <a:prstGeom prst="rect">
            <a:avLst/>
          </a:prstGeom>
        </p:spPr>
        <p:txBody>
          <a:bodyPr wrap="square">
            <a:spAutoFit/>
          </a:bodyPr>
          <a:lstStyle/>
          <a:p>
            <a:r>
              <a:rPr lang="zh-CN" altLang="en-US" sz="1400"/>
              <a:t>Srinivasan Iyer, Ioannis Konstas, Alvin Cheung, and Luke Zettlemoyer. </a:t>
            </a:r>
            <a:r>
              <a:rPr lang="zh-CN" altLang="en-US" sz="1400" dirty="0"/>
              <a:t>Summarizing source code using a neural attention model. In Proceedings of the 54th Annual Meeting of the Association for Computational Linguistics, ACL 2016, August 7-12, 2016, Berlin, Germany, Volume 1: Long Papers, 2016.</a:t>
            </a:r>
          </a:p>
        </p:txBody>
      </p:sp>
      <p:sp>
        <p:nvSpPr>
          <p:cNvPr id="11" name="矩形 10"/>
          <p:cNvSpPr/>
          <p:nvPr/>
        </p:nvSpPr>
        <p:spPr>
          <a:xfrm>
            <a:off x="400020" y="2809991"/>
            <a:ext cx="11551188" cy="923330"/>
          </a:xfrm>
          <a:prstGeom prst="rect">
            <a:avLst/>
          </a:prstGeom>
        </p:spPr>
        <p:txBody>
          <a:bodyPr wrap="square">
            <a:spAutoFit/>
          </a:bodyPr>
          <a:lstStyle/>
          <a:p>
            <a:r>
              <a:rPr lang="en-US" altLang="zh-CN" dirty="0" smtClean="0">
                <a:latin typeface="Arial" panose="020B0604020202020204" pitchFamily="34" charset="0"/>
                <a:cs typeface="Arial" panose="020B0604020202020204" pitchFamily="34" charset="0"/>
              </a:rPr>
              <a:t>The </a:t>
            </a:r>
            <a:r>
              <a:rPr lang="zh-CN" altLang="en-US" dirty="0" smtClean="0">
                <a:latin typeface="Arial" panose="020B0604020202020204" pitchFamily="34" charset="0"/>
                <a:cs typeface="Arial" panose="020B0604020202020204" pitchFamily="34" charset="0"/>
              </a:rPr>
              <a:t>dataset </a:t>
            </a:r>
            <a:r>
              <a:rPr lang="zh-CN" altLang="en-US" dirty="0">
                <a:latin typeface="Arial" panose="020B0604020202020204" pitchFamily="34" charset="0"/>
                <a:cs typeface="Arial" panose="020B0604020202020204" pitchFamily="34" charset="0"/>
              </a:rPr>
              <a:t>of CodeNN (Iyer et al., 2016), which consists of 66,015 pairs of questions and answers from StackOverflow. </a:t>
            </a:r>
            <a:endParaRPr lang="en-US" altLang="zh-CN" dirty="0" smtClean="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The target sequence length in this task is about 10 on average.</a:t>
            </a:r>
            <a:endParaRPr lang="zh-CN" altLang="en-US" dirty="0">
              <a:latin typeface="Arial" panose="020B0604020202020204" pitchFamily="34" charset="0"/>
              <a:cs typeface="Arial" panose="020B0604020202020204" pitchFamily="34" charset="0"/>
            </a:endParaRPr>
          </a:p>
        </p:txBody>
      </p:sp>
      <p:sp>
        <p:nvSpPr>
          <p:cNvPr id="12" name="矩形 11"/>
          <p:cNvSpPr/>
          <p:nvPr/>
        </p:nvSpPr>
        <p:spPr>
          <a:xfrm>
            <a:off x="400020" y="2380221"/>
            <a:ext cx="973343" cy="369332"/>
          </a:xfrm>
          <a:prstGeom prst="rect">
            <a:avLst/>
          </a:prstGeom>
        </p:spPr>
        <p:txBody>
          <a:bodyPr wrap="none">
            <a:spAutoFit/>
          </a:bodyPr>
          <a:lstStyle/>
          <a:p>
            <a:pPr marL="285750" indent="-285750">
              <a:buFont typeface="Wingdings" panose="05000000000000000000" pitchFamily="2" charset="2"/>
              <a:buChar char="n"/>
            </a:pPr>
            <a:r>
              <a:rPr lang="en-US" altLang="zh-CN" b="1" dirty="0" smtClean="0">
                <a:latin typeface="Arial" panose="020B0604020202020204" pitchFamily="34" charset="0"/>
                <a:cs typeface="Arial" panose="020B0604020202020204" pitchFamily="34" charset="0"/>
              </a:rPr>
              <a:t>Data</a:t>
            </a:r>
            <a:endParaRPr lang="zh-CN" altLang="en-US" b="1" dirty="0">
              <a:latin typeface="Arial" panose="020B0604020202020204" pitchFamily="34" charset="0"/>
              <a:cs typeface="Arial" panose="020B0604020202020204" pitchFamily="34" charset="0"/>
            </a:endParaRPr>
          </a:p>
        </p:txBody>
      </p:sp>
      <p:sp>
        <p:nvSpPr>
          <p:cNvPr id="13" name="矩形 12"/>
          <p:cNvSpPr/>
          <p:nvPr/>
        </p:nvSpPr>
        <p:spPr>
          <a:xfrm>
            <a:off x="385324" y="3872600"/>
            <a:ext cx="1550424" cy="369332"/>
          </a:xfrm>
          <a:prstGeom prst="rect">
            <a:avLst/>
          </a:prstGeom>
        </p:spPr>
        <p:txBody>
          <a:bodyPr wrap="none">
            <a:spAutoFit/>
          </a:bodyPr>
          <a:lstStyle/>
          <a:p>
            <a:pPr marL="285750" indent="-285750">
              <a:buFont typeface="Wingdings" panose="05000000000000000000" pitchFamily="2" charset="2"/>
              <a:buChar char="n"/>
            </a:pPr>
            <a:r>
              <a:rPr lang="en-US" altLang="zh-CN" b="1" dirty="0" smtClean="0">
                <a:latin typeface="Arial" panose="020B0604020202020204" pitchFamily="34" charset="0"/>
                <a:cs typeface="Arial" panose="020B0604020202020204" pitchFamily="34" charset="0"/>
              </a:rPr>
              <a:t>Baselines</a:t>
            </a:r>
            <a:endParaRPr lang="zh-CN" altLang="en-US" b="1" dirty="0">
              <a:latin typeface="Arial" panose="020B0604020202020204" pitchFamily="34" charset="0"/>
              <a:cs typeface="Arial" panose="020B0604020202020204" pitchFamily="34" charset="0"/>
            </a:endParaRPr>
          </a:p>
        </p:txBody>
      </p:sp>
      <p:sp>
        <p:nvSpPr>
          <p:cNvPr id="14" name="矩形 13"/>
          <p:cNvSpPr/>
          <p:nvPr/>
        </p:nvSpPr>
        <p:spPr>
          <a:xfrm>
            <a:off x="619125" y="4270475"/>
            <a:ext cx="10991850" cy="923330"/>
          </a:xfrm>
          <a:prstGeom prst="rect">
            <a:avLst/>
          </a:prstGeom>
        </p:spPr>
        <p:txBody>
          <a:bodyPr wrap="square">
            <a:spAutoFit/>
          </a:bodyPr>
          <a:lstStyle/>
          <a:p>
            <a:pPr marL="285750" indent="-285750">
              <a:buFont typeface="Arial" panose="020B0604020202020204" pitchFamily="34" charset="0"/>
              <a:buChar char="•"/>
            </a:pPr>
            <a:r>
              <a:rPr lang="zh-CN" altLang="en-US" dirty="0">
                <a:latin typeface="Arial" panose="020B0604020202020204" pitchFamily="34" charset="0"/>
                <a:cs typeface="Arial" panose="020B0604020202020204" pitchFamily="34" charset="0"/>
              </a:rPr>
              <a:t>CodeNN, 2-layer bidirectional LSTMs with </a:t>
            </a:r>
            <a:r>
              <a:rPr lang="zh-CN" altLang="en-US" dirty="0" smtClean="0">
                <a:latin typeface="Arial" panose="020B0604020202020204" pitchFamily="34" charset="0"/>
                <a:cs typeface="Arial" panose="020B0604020202020204" pitchFamily="34" charset="0"/>
              </a:rPr>
              <a:t>attention</a:t>
            </a:r>
            <a:endParaRPr lang="en-US" altLang="zh-C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zh-CN" altLang="en-US" dirty="0" smtClean="0">
                <a:latin typeface="Arial" panose="020B0604020202020204" pitchFamily="34" charset="0"/>
                <a:cs typeface="Arial" panose="020B0604020202020204" pitchFamily="34" charset="0"/>
              </a:rPr>
              <a:t>Transformer</a:t>
            </a:r>
            <a:endParaRPr lang="en-US" altLang="zh-C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zh-CN" altLang="en-US" dirty="0" smtClean="0">
                <a:latin typeface="Arial" panose="020B0604020202020204" pitchFamily="34" charset="0"/>
                <a:cs typeface="Arial" panose="020B0604020202020204" pitchFamily="34" charset="0"/>
              </a:rPr>
              <a:t>numbers </a:t>
            </a:r>
            <a:r>
              <a:rPr lang="zh-CN" altLang="en-US" dirty="0">
                <a:latin typeface="Arial" panose="020B0604020202020204" pitchFamily="34" charset="0"/>
                <a:cs typeface="Arial" panose="020B0604020202020204" pitchFamily="34" charset="0"/>
              </a:rPr>
              <a:t>from baselines used by Iyer et al. (2016</a:t>
            </a:r>
            <a:r>
              <a:rPr lang="zh-CN" altLang="en-US" dirty="0" smtClean="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086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86692" y="144229"/>
            <a:ext cx="3819097" cy="362708"/>
          </a:xfrm>
        </p:spPr>
        <p:txBody>
          <a:bodyPr>
            <a:noAutofit/>
          </a:bodyPr>
          <a:lstStyle/>
          <a:p>
            <a:r>
              <a:rPr kumimoji="1" lang="en-US" altLang="zh-CN" sz="2400" dirty="0" smtClean="0"/>
              <a:t>Experiments</a:t>
            </a:r>
            <a:endParaRPr kumimoji="1" lang="zh-CN" altLang="en-US" sz="2400" dirty="0"/>
          </a:p>
        </p:txBody>
      </p:sp>
      <p:sp>
        <p:nvSpPr>
          <p:cNvPr id="3" name="文本占位符 2"/>
          <p:cNvSpPr>
            <a:spLocks noGrp="1"/>
          </p:cNvSpPr>
          <p:nvPr>
            <p:ph type="body" sz="quarter" idx="11"/>
          </p:nvPr>
        </p:nvSpPr>
        <p:spPr/>
        <p:txBody>
          <a:bodyPr>
            <a:normAutofit fontScale="92500" lnSpcReduction="20000"/>
          </a:bodyPr>
          <a:lstStyle/>
          <a:p>
            <a:r>
              <a:rPr kumimoji="1" lang="en-US" altLang="zh-CN" dirty="0" smtClean="0"/>
              <a:t>04</a:t>
            </a:r>
            <a:endParaRPr kumimoji="1" lang="zh-CN" altLang="en-US" dirty="0"/>
          </a:p>
        </p:txBody>
      </p:sp>
      <p:sp>
        <p:nvSpPr>
          <p:cNvPr id="6" name="矩形 5"/>
          <p:cNvSpPr/>
          <p:nvPr/>
        </p:nvSpPr>
        <p:spPr>
          <a:xfrm>
            <a:off x="385324" y="953190"/>
            <a:ext cx="2643672" cy="461665"/>
          </a:xfrm>
          <a:prstGeom prst="rect">
            <a:avLst/>
          </a:prstGeom>
        </p:spPr>
        <p:txBody>
          <a:bodyPr wrap="none">
            <a:spAutoFit/>
          </a:bodyPr>
          <a:lstStyle/>
          <a:p>
            <a:r>
              <a:rPr lang="zh-CN" altLang="en-US" sz="2400" b="1" dirty="0" smtClean="0">
                <a:latin typeface="Arial" panose="020B0604020202020204" pitchFamily="34" charset="0"/>
                <a:cs typeface="Arial" panose="020B0604020202020204" pitchFamily="34" charset="0"/>
              </a:rPr>
              <a:t>Code </a:t>
            </a:r>
            <a:r>
              <a:rPr lang="en-US" altLang="zh-CN" sz="2400" b="1" dirty="0" smtClean="0">
                <a:latin typeface="Arial" panose="020B0604020202020204" pitchFamily="34" charset="0"/>
                <a:cs typeface="Arial" panose="020B0604020202020204" pitchFamily="34" charset="0"/>
              </a:rPr>
              <a:t>Captioning</a:t>
            </a:r>
            <a:endParaRPr lang="zh-CN" altLang="en-US" sz="2400" b="1" dirty="0">
              <a:latin typeface="Arial" panose="020B0604020202020204" pitchFamily="34" charset="0"/>
              <a:cs typeface="Arial" panose="020B0604020202020204" pitchFamily="34" charset="0"/>
            </a:endParaRPr>
          </a:p>
        </p:txBody>
      </p:sp>
      <p:sp>
        <p:nvSpPr>
          <p:cNvPr id="7" name="矩形 6"/>
          <p:cNvSpPr/>
          <p:nvPr/>
        </p:nvSpPr>
        <p:spPr>
          <a:xfrm>
            <a:off x="400020" y="1497271"/>
            <a:ext cx="1306768" cy="369332"/>
          </a:xfrm>
          <a:prstGeom prst="rect">
            <a:avLst/>
          </a:prstGeom>
        </p:spPr>
        <p:txBody>
          <a:bodyPr wrap="none">
            <a:spAutoFit/>
          </a:bodyPr>
          <a:lstStyle/>
          <a:p>
            <a:pPr marL="285750" indent="-285750">
              <a:buFont typeface="Wingdings" panose="05000000000000000000" pitchFamily="2" charset="2"/>
              <a:buChar char="n"/>
            </a:pPr>
            <a:r>
              <a:rPr lang="en-US" altLang="zh-CN" b="1" dirty="0" smtClean="0">
                <a:latin typeface="Arial" panose="020B0604020202020204" pitchFamily="34" charset="0"/>
                <a:cs typeface="Arial" panose="020B0604020202020204" pitchFamily="34" charset="0"/>
              </a:rPr>
              <a:t>Results</a:t>
            </a:r>
            <a:endParaRPr lang="zh-CN" altLang="en-US" b="1" dirty="0">
              <a:latin typeface="Arial" panose="020B0604020202020204" pitchFamily="34" charset="0"/>
              <a:cs typeface="Arial" panose="020B0604020202020204" pitchFamily="34" charset="0"/>
            </a:endParaRPr>
          </a:p>
        </p:txBody>
      </p:sp>
      <p:sp>
        <p:nvSpPr>
          <p:cNvPr id="8" name="矩形 7"/>
          <p:cNvSpPr/>
          <p:nvPr/>
        </p:nvSpPr>
        <p:spPr>
          <a:xfrm>
            <a:off x="524302" y="5256573"/>
            <a:ext cx="11468922" cy="646331"/>
          </a:xfrm>
          <a:prstGeom prst="rect">
            <a:avLst/>
          </a:prstGeom>
        </p:spPr>
        <p:txBody>
          <a:bodyPr wrap="square">
            <a:spAutoFit/>
          </a:bodyPr>
          <a:lstStyle/>
          <a:p>
            <a:r>
              <a:rPr lang="en-US" altLang="zh-CN" dirty="0" smtClean="0">
                <a:latin typeface="Arial" panose="020B0604020202020204" pitchFamily="34" charset="0"/>
                <a:cs typeface="Arial" panose="020B0604020202020204" pitchFamily="34" charset="0"/>
              </a:rPr>
              <a:t>W</a:t>
            </a:r>
            <a:r>
              <a:rPr lang="zh-CN" altLang="en-US" dirty="0" smtClean="0">
                <a:latin typeface="Arial" panose="020B0604020202020204" pitchFamily="34" charset="0"/>
                <a:cs typeface="Arial" panose="020B0604020202020204" pitchFamily="34" charset="0"/>
              </a:rPr>
              <a:t>hen </a:t>
            </a:r>
            <a:r>
              <a:rPr lang="zh-CN" altLang="en-US" dirty="0">
                <a:latin typeface="Arial" panose="020B0604020202020204" pitchFamily="34" charset="0"/>
                <a:cs typeface="Arial" panose="020B0604020202020204" pitchFamily="34" charset="0"/>
              </a:rPr>
              <a:t>the training examples are short and incomplete code snippets, our model generalizes better to unseen examples than a shallow textual token-level approach, thanks to its syntactic observation of the data.</a:t>
            </a:r>
          </a:p>
        </p:txBody>
      </p:sp>
      <p:pic>
        <p:nvPicPr>
          <p:cNvPr id="9" name="图片 8"/>
          <p:cNvPicPr>
            <a:picLocks noChangeAspect="1"/>
          </p:cNvPicPr>
          <p:nvPr/>
        </p:nvPicPr>
        <p:blipFill>
          <a:blip r:embed="rId3"/>
          <a:stretch>
            <a:fillRect/>
          </a:stretch>
        </p:blipFill>
        <p:spPr>
          <a:xfrm>
            <a:off x="2796240" y="2021694"/>
            <a:ext cx="4922267" cy="2814612"/>
          </a:xfrm>
          <a:prstGeom prst="rect">
            <a:avLst/>
          </a:prstGeom>
        </p:spPr>
      </p:pic>
    </p:spTree>
    <p:extLst>
      <p:ext uri="{BB962C8B-B14F-4D97-AF65-F5344CB8AC3E}">
        <p14:creationId xmlns:p14="http://schemas.microsoft.com/office/powerpoint/2010/main" val="12817297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7074074" y="1738708"/>
            <a:ext cx="3819097" cy="362708"/>
          </a:xfrm>
        </p:spPr>
        <p:txBody>
          <a:bodyPr>
            <a:noAutofit/>
          </a:bodyPr>
          <a:lstStyle/>
          <a:p>
            <a:r>
              <a:rPr kumimoji="1" lang="en-US" altLang="zh-CN" sz="2800" b="1" dirty="0" smtClean="0">
                <a:latin typeface="Arial" panose="020B0604020202020204" pitchFamily="34" charset="0"/>
                <a:cs typeface="Arial" panose="020B0604020202020204" pitchFamily="34" charset="0"/>
              </a:rPr>
              <a:t>Introduction</a:t>
            </a:r>
            <a:endParaRPr kumimoji="1" lang="zh-CN" altLang="en-US" sz="2800" b="1" dirty="0">
              <a:latin typeface="Arial" panose="020B0604020202020204" pitchFamily="34" charset="0"/>
              <a:cs typeface="Arial" panose="020B0604020202020204" pitchFamily="34" charset="0"/>
            </a:endParaRPr>
          </a:p>
        </p:txBody>
      </p:sp>
      <p:sp>
        <p:nvSpPr>
          <p:cNvPr id="3" name="文本占位符 2"/>
          <p:cNvSpPr>
            <a:spLocks noGrp="1"/>
          </p:cNvSpPr>
          <p:nvPr>
            <p:ph type="body" sz="quarter" idx="11"/>
          </p:nvPr>
        </p:nvSpPr>
        <p:spPr>
          <a:xfrm>
            <a:off x="5800715" y="1445892"/>
            <a:ext cx="1131316" cy="833761"/>
          </a:xfrm>
        </p:spPr>
        <p:txBody>
          <a:bodyPr>
            <a:noAutofit/>
          </a:bodyPr>
          <a:lstStyle/>
          <a:p>
            <a:r>
              <a:rPr kumimoji="1" lang="en-US" altLang="zh-CN" sz="6600" dirty="0" smtClean="0"/>
              <a:t>01</a:t>
            </a:r>
            <a:endParaRPr kumimoji="1" lang="zh-CN" altLang="en-US" sz="6600" dirty="0"/>
          </a:p>
        </p:txBody>
      </p:sp>
      <p:sp>
        <p:nvSpPr>
          <p:cNvPr id="4" name="文本占位符 3"/>
          <p:cNvSpPr>
            <a:spLocks noGrp="1"/>
          </p:cNvSpPr>
          <p:nvPr>
            <p:ph type="body" sz="quarter" idx="12"/>
          </p:nvPr>
        </p:nvSpPr>
        <p:spPr>
          <a:xfrm>
            <a:off x="7074073" y="2912700"/>
            <a:ext cx="3819097" cy="362708"/>
          </a:xfrm>
        </p:spPr>
        <p:txBody>
          <a:bodyPr>
            <a:noAutofit/>
          </a:bodyPr>
          <a:lstStyle/>
          <a:p>
            <a:r>
              <a:rPr kumimoji="1" lang="en-US" altLang="zh-CN" sz="2800" b="1" dirty="0" smtClean="0">
                <a:latin typeface="Arial" panose="020B0604020202020204" pitchFamily="34" charset="0"/>
                <a:cs typeface="Arial" panose="020B0604020202020204" pitchFamily="34" charset="0"/>
              </a:rPr>
              <a:t>Code Representation</a:t>
            </a:r>
            <a:endParaRPr kumimoji="1" lang="zh-CN" altLang="en-US" sz="2800" b="1" dirty="0">
              <a:latin typeface="Arial" panose="020B0604020202020204" pitchFamily="34" charset="0"/>
              <a:cs typeface="Arial" panose="020B0604020202020204" pitchFamily="34" charset="0"/>
            </a:endParaRPr>
          </a:p>
        </p:txBody>
      </p:sp>
      <p:sp>
        <p:nvSpPr>
          <p:cNvPr id="5" name="文本占位符 4"/>
          <p:cNvSpPr>
            <a:spLocks noGrp="1"/>
          </p:cNvSpPr>
          <p:nvPr>
            <p:ph type="body" sz="quarter" idx="13"/>
          </p:nvPr>
        </p:nvSpPr>
        <p:spPr>
          <a:xfrm>
            <a:off x="5800715" y="2589359"/>
            <a:ext cx="1131316" cy="833761"/>
          </a:xfrm>
        </p:spPr>
        <p:txBody>
          <a:bodyPr>
            <a:noAutofit/>
          </a:bodyPr>
          <a:lstStyle/>
          <a:p>
            <a:r>
              <a:rPr kumimoji="1" lang="en-US" altLang="zh-CN" sz="6600" dirty="0" smtClean="0"/>
              <a:t>02</a:t>
            </a:r>
            <a:endParaRPr kumimoji="1" lang="zh-CN" altLang="en-US" sz="6600" dirty="0"/>
          </a:p>
        </p:txBody>
      </p:sp>
      <p:sp>
        <p:nvSpPr>
          <p:cNvPr id="6" name="文本占位符 5"/>
          <p:cNvSpPr>
            <a:spLocks noGrp="1"/>
          </p:cNvSpPr>
          <p:nvPr>
            <p:ph type="body" sz="quarter" idx="17"/>
          </p:nvPr>
        </p:nvSpPr>
        <p:spPr>
          <a:xfrm>
            <a:off x="7074074" y="4086693"/>
            <a:ext cx="3819097" cy="362708"/>
          </a:xfrm>
        </p:spPr>
        <p:txBody>
          <a:bodyPr>
            <a:noAutofit/>
          </a:bodyPr>
          <a:lstStyle/>
          <a:p>
            <a:r>
              <a:rPr kumimoji="1" lang="en-US" altLang="zh-CN" sz="2800" b="1" dirty="0" smtClean="0">
                <a:latin typeface="Arial" panose="020B0604020202020204" pitchFamily="34" charset="0"/>
                <a:cs typeface="Arial" panose="020B0604020202020204" pitchFamily="34" charset="0"/>
              </a:rPr>
              <a:t>Model Architecture</a:t>
            </a:r>
            <a:endParaRPr kumimoji="1" lang="zh-CN" altLang="en-US" sz="2800" b="1" dirty="0">
              <a:latin typeface="Arial" panose="020B0604020202020204" pitchFamily="34" charset="0"/>
              <a:cs typeface="Arial" panose="020B0604020202020204" pitchFamily="34" charset="0"/>
            </a:endParaRPr>
          </a:p>
        </p:txBody>
      </p:sp>
      <p:sp>
        <p:nvSpPr>
          <p:cNvPr id="7" name="文本占位符 6"/>
          <p:cNvSpPr>
            <a:spLocks noGrp="1"/>
          </p:cNvSpPr>
          <p:nvPr>
            <p:ph type="body" sz="quarter" idx="18"/>
          </p:nvPr>
        </p:nvSpPr>
        <p:spPr>
          <a:xfrm>
            <a:off x="5800715" y="3728931"/>
            <a:ext cx="1131316" cy="833761"/>
          </a:xfrm>
        </p:spPr>
        <p:txBody>
          <a:bodyPr>
            <a:noAutofit/>
          </a:bodyPr>
          <a:lstStyle/>
          <a:p>
            <a:r>
              <a:rPr kumimoji="1" lang="en-US" altLang="zh-CN" sz="6600" dirty="0" smtClean="0"/>
              <a:t>03</a:t>
            </a:r>
            <a:endParaRPr kumimoji="1" lang="zh-CN" altLang="en-US" sz="6600" dirty="0"/>
          </a:p>
        </p:txBody>
      </p:sp>
      <p:sp>
        <p:nvSpPr>
          <p:cNvPr id="8" name="文本占位符 7"/>
          <p:cNvSpPr>
            <a:spLocks noGrp="1"/>
          </p:cNvSpPr>
          <p:nvPr>
            <p:ph type="body" sz="quarter" idx="19"/>
          </p:nvPr>
        </p:nvSpPr>
        <p:spPr>
          <a:xfrm>
            <a:off x="7074073" y="5260685"/>
            <a:ext cx="3819097" cy="362708"/>
          </a:xfrm>
        </p:spPr>
        <p:txBody>
          <a:bodyPr>
            <a:noAutofit/>
          </a:bodyPr>
          <a:lstStyle/>
          <a:p>
            <a:r>
              <a:rPr kumimoji="1" lang="en-US" altLang="zh-CN" sz="2800" b="1" dirty="0" smtClean="0">
                <a:latin typeface="Arial" panose="020B0604020202020204" pitchFamily="34" charset="0"/>
                <a:cs typeface="Arial" panose="020B0604020202020204" pitchFamily="34" charset="0"/>
              </a:rPr>
              <a:t>Experiments</a:t>
            </a:r>
            <a:endParaRPr kumimoji="1" lang="zh-CN" altLang="en-US" sz="2800" b="1" dirty="0">
              <a:latin typeface="Arial" panose="020B0604020202020204" pitchFamily="34" charset="0"/>
              <a:cs typeface="Arial" panose="020B0604020202020204" pitchFamily="34" charset="0"/>
            </a:endParaRPr>
          </a:p>
        </p:txBody>
      </p:sp>
      <p:sp>
        <p:nvSpPr>
          <p:cNvPr id="9" name="文本占位符 8"/>
          <p:cNvSpPr>
            <a:spLocks noGrp="1"/>
          </p:cNvSpPr>
          <p:nvPr>
            <p:ph type="body" sz="quarter" idx="20"/>
          </p:nvPr>
        </p:nvSpPr>
        <p:spPr>
          <a:xfrm>
            <a:off x="5800715" y="4872398"/>
            <a:ext cx="1131316" cy="833761"/>
          </a:xfrm>
        </p:spPr>
        <p:txBody>
          <a:bodyPr>
            <a:noAutofit/>
          </a:bodyPr>
          <a:lstStyle/>
          <a:p>
            <a:r>
              <a:rPr kumimoji="1" lang="en-US" altLang="zh-CN" sz="6600" dirty="0" smtClean="0"/>
              <a:t>04</a:t>
            </a:r>
            <a:endParaRPr kumimoji="1" lang="zh-CN" altLang="en-US" sz="6600" dirty="0"/>
          </a:p>
        </p:txBody>
      </p:sp>
      <p:sp>
        <p:nvSpPr>
          <p:cNvPr id="14" name="文本占位符 13"/>
          <p:cNvSpPr>
            <a:spLocks noGrp="1"/>
          </p:cNvSpPr>
          <p:nvPr>
            <p:ph type="body" sz="quarter" idx="16"/>
          </p:nvPr>
        </p:nvSpPr>
        <p:spPr/>
        <p:txBody>
          <a:bodyPr>
            <a:normAutofit lnSpcReduction="10000"/>
          </a:bodyPr>
          <a:lstStyle/>
          <a:p>
            <a:r>
              <a:rPr kumimoji="1" lang="en-US" altLang="zh-CN" dirty="0" smtClean="0"/>
              <a:t>CONTENTS</a:t>
            </a:r>
            <a:endParaRPr kumimoji="1" lang="zh-CN" altLang="en-US" dirty="0"/>
          </a:p>
        </p:txBody>
      </p:sp>
    </p:spTree>
    <p:extLst>
      <p:ext uri="{BB962C8B-B14F-4D97-AF65-F5344CB8AC3E}">
        <p14:creationId xmlns:p14="http://schemas.microsoft.com/office/powerpoint/2010/main" val="1747293727"/>
      </p:ext>
    </p:extLst>
  </p:cSld>
  <p:clrMapOvr>
    <a:masterClrMapping/>
  </p:clrMapOvr>
  <p:transition spd="slow">
    <p:push dir="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86692" y="144229"/>
            <a:ext cx="3819097" cy="362708"/>
          </a:xfrm>
        </p:spPr>
        <p:txBody>
          <a:bodyPr>
            <a:noAutofit/>
          </a:bodyPr>
          <a:lstStyle/>
          <a:p>
            <a:r>
              <a:rPr kumimoji="1" lang="en-US" altLang="zh-CN" sz="2400" dirty="0" smtClean="0"/>
              <a:t>Experiments</a:t>
            </a:r>
            <a:endParaRPr kumimoji="1" lang="zh-CN" altLang="en-US" sz="2400" dirty="0"/>
          </a:p>
        </p:txBody>
      </p:sp>
      <p:sp>
        <p:nvSpPr>
          <p:cNvPr id="3" name="文本占位符 2"/>
          <p:cNvSpPr>
            <a:spLocks noGrp="1"/>
          </p:cNvSpPr>
          <p:nvPr>
            <p:ph type="body" sz="quarter" idx="11"/>
          </p:nvPr>
        </p:nvSpPr>
        <p:spPr/>
        <p:txBody>
          <a:bodyPr>
            <a:normAutofit fontScale="92500" lnSpcReduction="20000"/>
          </a:bodyPr>
          <a:lstStyle/>
          <a:p>
            <a:r>
              <a:rPr kumimoji="1" lang="en-US" altLang="zh-CN" dirty="0" smtClean="0"/>
              <a:t>04</a:t>
            </a:r>
            <a:endParaRPr kumimoji="1" lang="zh-CN" altLang="en-US" dirty="0"/>
          </a:p>
        </p:txBody>
      </p:sp>
      <p:sp>
        <p:nvSpPr>
          <p:cNvPr id="6" name="矩形 5"/>
          <p:cNvSpPr/>
          <p:nvPr/>
        </p:nvSpPr>
        <p:spPr>
          <a:xfrm>
            <a:off x="385324" y="953190"/>
            <a:ext cx="2353529" cy="461665"/>
          </a:xfrm>
          <a:prstGeom prst="rect">
            <a:avLst/>
          </a:prstGeom>
        </p:spPr>
        <p:txBody>
          <a:bodyPr wrap="none">
            <a:spAutoFit/>
          </a:bodyPr>
          <a:lstStyle/>
          <a:p>
            <a:r>
              <a:rPr lang="en-US" altLang="zh-CN" sz="2400" b="1" dirty="0" smtClean="0">
                <a:latin typeface="Arial" panose="020B0604020202020204" pitchFamily="34" charset="0"/>
                <a:cs typeface="Arial" panose="020B0604020202020204" pitchFamily="34" charset="0"/>
              </a:rPr>
              <a:t>Ablation Study</a:t>
            </a:r>
            <a:endParaRPr lang="zh-CN" altLang="en-US" sz="2400" b="1" dirty="0">
              <a:latin typeface="Arial" panose="020B0604020202020204" pitchFamily="34" charset="0"/>
              <a:cs typeface="Arial" panose="020B0604020202020204" pitchFamily="34" charset="0"/>
            </a:endParaRPr>
          </a:p>
        </p:txBody>
      </p:sp>
      <p:sp>
        <p:nvSpPr>
          <p:cNvPr id="5" name="矩形 4"/>
          <p:cNvSpPr/>
          <p:nvPr/>
        </p:nvSpPr>
        <p:spPr>
          <a:xfrm>
            <a:off x="524302" y="1802226"/>
            <a:ext cx="11667698" cy="2970044"/>
          </a:xfrm>
          <a:prstGeom prst="rect">
            <a:avLst/>
          </a:prstGeom>
        </p:spPr>
        <p:txBody>
          <a:bodyPr wrap="square">
            <a:spAutoFit/>
          </a:bodyPr>
          <a:lstStyle/>
          <a:p>
            <a:pPr>
              <a:spcBef>
                <a:spcPts val="600"/>
              </a:spcBef>
            </a:pPr>
            <a:r>
              <a:rPr lang="zh-CN" altLang="en-US" dirty="0">
                <a:latin typeface="Arial" panose="020B0604020202020204" pitchFamily="34" charset="0"/>
                <a:cs typeface="Arial" panose="020B0604020202020204" pitchFamily="34" charset="0"/>
              </a:rPr>
              <a:t>1. No AST nodes – instead of encoding an AST path using an LSTM, take only the first and last terminal values for constructing an input vector</a:t>
            </a:r>
          </a:p>
          <a:p>
            <a:pPr>
              <a:spcBef>
                <a:spcPts val="600"/>
              </a:spcBef>
            </a:pPr>
            <a:r>
              <a:rPr lang="zh-CN" altLang="en-US" dirty="0">
                <a:latin typeface="Arial" panose="020B0604020202020204" pitchFamily="34" charset="0"/>
                <a:cs typeface="Arial" panose="020B0604020202020204" pitchFamily="34" charset="0"/>
              </a:rPr>
              <a:t>2. No decoder – no sequential decoding; instead, predict the target sequence as a single </a:t>
            </a:r>
            <a:r>
              <a:rPr lang="zh-CN" altLang="en-US" dirty="0" smtClean="0">
                <a:latin typeface="Arial" panose="020B0604020202020204" pitchFamily="34" charset="0"/>
                <a:cs typeface="Arial" panose="020B0604020202020204" pitchFamily="34" charset="0"/>
              </a:rPr>
              <a:t>symbol </a:t>
            </a:r>
            <a:r>
              <a:rPr lang="zh-CN" altLang="en-US" dirty="0">
                <a:latin typeface="Arial" panose="020B0604020202020204" pitchFamily="34" charset="0"/>
                <a:cs typeface="Arial" panose="020B0604020202020204" pitchFamily="34" charset="0"/>
              </a:rPr>
              <a:t>using a single softmax layer.</a:t>
            </a:r>
          </a:p>
          <a:p>
            <a:pPr>
              <a:spcBef>
                <a:spcPts val="600"/>
              </a:spcBef>
            </a:pPr>
            <a:r>
              <a:rPr lang="zh-CN" altLang="en-US" dirty="0">
                <a:latin typeface="Arial" panose="020B0604020202020204" pitchFamily="34" charset="0"/>
                <a:cs typeface="Arial" panose="020B0604020202020204" pitchFamily="34" charset="0"/>
              </a:rPr>
              <a:t>3. No token splitting – no subtoken encoding; instead, embed the full token. </a:t>
            </a:r>
            <a:endParaRPr lang="en-US" altLang="zh-CN" dirty="0" smtClean="0">
              <a:latin typeface="Arial" panose="020B0604020202020204" pitchFamily="34" charset="0"/>
              <a:cs typeface="Arial" panose="020B0604020202020204" pitchFamily="34" charset="0"/>
            </a:endParaRPr>
          </a:p>
          <a:p>
            <a:pPr>
              <a:spcBef>
                <a:spcPts val="600"/>
              </a:spcBef>
            </a:pPr>
            <a:r>
              <a:rPr lang="zh-CN" altLang="en-US" dirty="0" smtClean="0">
                <a:latin typeface="Arial" panose="020B0604020202020204" pitchFamily="34" charset="0"/>
                <a:cs typeface="Arial" panose="020B0604020202020204" pitchFamily="34" charset="0"/>
              </a:rPr>
              <a:t>4</a:t>
            </a:r>
            <a:r>
              <a:rPr lang="zh-CN" altLang="en-US" dirty="0">
                <a:latin typeface="Arial" panose="020B0604020202020204" pitchFamily="34" charset="0"/>
                <a:cs typeface="Arial" panose="020B0604020202020204" pitchFamily="34" charset="0"/>
              </a:rPr>
              <a:t>. No tokens – use only the AST nodes without using the values associated with the terminals. </a:t>
            </a:r>
            <a:endParaRPr lang="en-US" altLang="zh-CN" dirty="0" smtClean="0">
              <a:latin typeface="Arial" panose="020B0604020202020204" pitchFamily="34" charset="0"/>
              <a:cs typeface="Arial" panose="020B0604020202020204" pitchFamily="34" charset="0"/>
            </a:endParaRPr>
          </a:p>
          <a:p>
            <a:pPr>
              <a:spcBef>
                <a:spcPts val="600"/>
              </a:spcBef>
            </a:pPr>
            <a:r>
              <a:rPr lang="zh-CN" altLang="en-US" dirty="0" smtClean="0">
                <a:latin typeface="Arial" panose="020B0604020202020204" pitchFamily="34" charset="0"/>
                <a:cs typeface="Arial" panose="020B0604020202020204" pitchFamily="34" charset="0"/>
              </a:rPr>
              <a:t>5</a:t>
            </a:r>
            <a:r>
              <a:rPr lang="zh-CN" altLang="en-US" dirty="0">
                <a:latin typeface="Arial" panose="020B0604020202020204" pitchFamily="34" charset="0"/>
                <a:cs typeface="Arial" panose="020B0604020202020204" pitchFamily="34" charset="0"/>
              </a:rPr>
              <a:t>. No attention – decode the target sequence given the initial decoder state, without attention.</a:t>
            </a:r>
          </a:p>
          <a:p>
            <a:pPr>
              <a:spcBef>
                <a:spcPts val="600"/>
              </a:spcBef>
            </a:pPr>
            <a:r>
              <a:rPr lang="zh-CN" altLang="en-US" dirty="0">
                <a:latin typeface="Arial" panose="020B0604020202020204" pitchFamily="34" charset="0"/>
                <a:cs typeface="Arial" panose="020B0604020202020204" pitchFamily="34" charset="0"/>
              </a:rPr>
              <a:t>6. No random – no re-sampling of k paths in each iteration; instead, sample in advance and use the same k paths for each example throughout the whole training process</a:t>
            </a:r>
            <a:r>
              <a:rPr lang="zh-CN" altLang="en-US" dirty="0" smtClean="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sp>
        <p:nvSpPr>
          <p:cNvPr id="9" name="矩形 8"/>
          <p:cNvSpPr/>
          <p:nvPr/>
        </p:nvSpPr>
        <p:spPr>
          <a:xfrm>
            <a:off x="451150" y="5159641"/>
            <a:ext cx="11667698" cy="646331"/>
          </a:xfrm>
          <a:prstGeom prst="rect">
            <a:avLst/>
          </a:prstGeom>
        </p:spPr>
        <p:txBody>
          <a:bodyPr wrap="square">
            <a:spAutoFit/>
          </a:bodyPr>
          <a:lstStyle/>
          <a:p>
            <a:pPr marL="285750" indent="-285750">
              <a:buFont typeface="Wingdings" panose="05000000000000000000" pitchFamily="2" charset="2"/>
              <a:buChar char="n"/>
            </a:pPr>
            <a:r>
              <a:rPr lang="zh-CN" altLang="en-US" dirty="0">
                <a:latin typeface="Arial" panose="020B0604020202020204" pitchFamily="34" charset="0"/>
                <a:cs typeface="Arial" panose="020B0604020202020204" pitchFamily="34" charset="0"/>
              </a:rPr>
              <a:t>These experiments were performed for the code summarization task, on the validation set of the Java-med dataset. </a:t>
            </a:r>
          </a:p>
        </p:txBody>
      </p:sp>
    </p:spTree>
    <p:extLst>
      <p:ext uri="{BB962C8B-B14F-4D97-AF65-F5344CB8AC3E}">
        <p14:creationId xmlns:p14="http://schemas.microsoft.com/office/powerpoint/2010/main" val="1948197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86692" y="144229"/>
            <a:ext cx="3819097" cy="362708"/>
          </a:xfrm>
        </p:spPr>
        <p:txBody>
          <a:bodyPr>
            <a:noAutofit/>
          </a:bodyPr>
          <a:lstStyle/>
          <a:p>
            <a:r>
              <a:rPr kumimoji="1" lang="en-US" altLang="zh-CN" sz="2400" dirty="0" smtClean="0"/>
              <a:t>Experiments</a:t>
            </a:r>
            <a:endParaRPr kumimoji="1" lang="zh-CN" altLang="en-US" sz="2400" dirty="0"/>
          </a:p>
        </p:txBody>
      </p:sp>
      <p:sp>
        <p:nvSpPr>
          <p:cNvPr id="3" name="文本占位符 2"/>
          <p:cNvSpPr>
            <a:spLocks noGrp="1"/>
          </p:cNvSpPr>
          <p:nvPr>
            <p:ph type="body" sz="quarter" idx="11"/>
          </p:nvPr>
        </p:nvSpPr>
        <p:spPr/>
        <p:txBody>
          <a:bodyPr>
            <a:normAutofit fontScale="92500" lnSpcReduction="20000"/>
          </a:bodyPr>
          <a:lstStyle/>
          <a:p>
            <a:r>
              <a:rPr kumimoji="1" lang="en-US" altLang="zh-CN" dirty="0" smtClean="0"/>
              <a:t>04</a:t>
            </a:r>
            <a:endParaRPr kumimoji="1" lang="zh-CN" altLang="en-US" dirty="0"/>
          </a:p>
        </p:txBody>
      </p:sp>
      <p:sp>
        <p:nvSpPr>
          <p:cNvPr id="6" name="矩形 5"/>
          <p:cNvSpPr/>
          <p:nvPr/>
        </p:nvSpPr>
        <p:spPr>
          <a:xfrm>
            <a:off x="385324" y="953190"/>
            <a:ext cx="2353529" cy="461665"/>
          </a:xfrm>
          <a:prstGeom prst="rect">
            <a:avLst/>
          </a:prstGeom>
        </p:spPr>
        <p:txBody>
          <a:bodyPr wrap="none">
            <a:spAutoFit/>
          </a:bodyPr>
          <a:lstStyle/>
          <a:p>
            <a:r>
              <a:rPr lang="en-US" altLang="zh-CN" sz="2400" b="1" dirty="0" smtClean="0">
                <a:latin typeface="Arial" panose="020B0604020202020204" pitchFamily="34" charset="0"/>
                <a:cs typeface="Arial" panose="020B0604020202020204" pitchFamily="34" charset="0"/>
              </a:rPr>
              <a:t>Ablation Study</a:t>
            </a:r>
            <a:endParaRPr lang="zh-CN" altLang="en-US" sz="2400" b="1" dirty="0">
              <a:latin typeface="Arial" panose="020B0604020202020204" pitchFamily="34" charset="0"/>
              <a:cs typeface="Arial" panose="020B0604020202020204" pitchFamily="34" charset="0"/>
            </a:endParaRPr>
          </a:p>
        </p:txBody>
      </p:sp>
      <p:pic>
        <p:nvPicPr>
          <p:cNvPr id="7" name="图片 6"/>
          <p:cNvPicPr>
            <a:picLocks noChangeAspect="1"/>
          </p:cNvPicPr>
          <p:nvPr/>
        </p:nvPicPr>
        <p:blipFill>
          <a:blip r:embed="rId3"/>
          <a:stretch>
            <a:fillRect/>
          </a:stretch>
        </p:blipFill>
        <p:spPr>
          <a:xfrm>
            <a:off x="1458223" y="1861108"/>
            <a:ext cx="8700761" cy="3219794"/>
          </a:xfrm>
          <a:prstGeom prst="rect">
            <a:avLst/>
          </a:prstGeom>
        </p:spPr>
      </p:pic>
    </p:spTree>
    <p:extLst>
      <p:ext uri="{BB962C8B-B14F-4D97-AF65-F5344CB8AC3E}">
        <p14:creationId xmlns:p14="http://schemas.microsoft.com/office/powerpoint/2010/main" val="2148599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323413" y="2468192"/>
            <a:ext cx="5429317" cy="1606658"/>
          </a:xfrm>
        </p:spPr>
        <p:txBody>
          <a:bodyPr>
            <a:noAutofit/>
          </a:bodyPr>
          <a:lstStyle/>
          <a:p>
            <a:r>
              <a:rPr kumimoji="1" lang="en-US" altLang="zh-CN" sz="8800" dirty="0" smtClean="0">
                <a:latin typeface="Arial" panose="020B0604020202020204" pitchFamily="34" charset="0"/>
                <a:cs typeface="Arial" panose="020B0604020202020204" pitchFamily="34" charset="0"/>
              </a:rPr>
              <a:t>Thanks</a:t>
            </a:r>
            <a:endParaRPr kumimoji="1" lang="zh-CN" altLang="en-US" sz="8800" dirty="0">
              <a:latin typeface="Arial" panose="020B0604020202020204" pitchFamily="34" charset="0"/>
              <a:cs typeface="Arial" panose="020B0604020202020204" pitchFamily="34" charset="0"/>
            </a:endParaRPr>
          </a:p>
        </p:txBody>
      </p:sp>
      <p:sp>
        <p:nvSpPr>
          <p:cNvPr id="3" name="文本占位符 2"/>
          <p:cNvSpPr>
            <a:spLocks noGrp="1"/>
          </p:cNvSpPr>
          <p:nvPr>
            <p:ph type="body" sz="quarter" idx="11"/>
          </p:nvPr>
        </p:nvSpPr>
        <p:spPr>
          <a:xfrm>
            <a:off x="499083" y="3852312"/>
            <a:ext cx="7162346" cy="684178"/>
          </a:xfrm>
        </p:spPr>
        <p:txBody>
          <a:bodyPr>
            <a:noAutofit/>
          </a:bodyPr>
          <a:lstStyle/>
          <a:p>
            <a:r>
              <a:rPr kumimoji="1" lang="en-US" altLang="zh-CN" sz="2400" dirty="0" smtClean="0"/>
              <a:t>Code2seq: Generating Sequences from Structured Representations of Code</a:t>
            </a:r>
            <a:endParaRPr kumimoji="1" lang="zh-CN" altLang="en-US" sz="2400" dirty="0"/>
          </a:p>
        </p:txBody>
      </p:sp>
    </p:spTree>
    <p:extLst>
      <p:ext uri="{BB962C8B-B14F-4D97-AF65-F5344CB8AC3E}">
        <p14:creationId xmlns:p14="http://schemas.microsoft.com/office/powerpoint/2010/main" val="108831597"/>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081593" y="2977182"/>
            <a:ext cx="3819097" cy="550417"/>
          </a:xfrm>
        </p:spPr>
        <p:txBody>
          <a:bodyPr>
            <a:noAutofit/>
          </a:bodyPr>
          <a:lstStyle/>
          <a:p>
            <a:r>
              <a:rPr kumimoji="1" lang="en-US" altLang="zh-CN" sz="4800" b="1" dirty="0" smtClean="0">
                <a:latin typeface="Arial" panose="020B0604020202020204" pitchFamily="34" charset="0"/>
                <a:cs typeface="Arial" panose="020B0604020202020204" pitchFamily="34" charset="0"/>
              </a:rPr>
              <a:t>Introduction</a:t>
            </a:r>
            <a:endParaRPr kumimoji="1" lang="zh-CN" altLang="en-US" sz="4800" b="1" dirty="0">
              <a:latin typeface="Arial" panose="020B0604020202020204" pitchFamily="34" charset="0"/>
              <a:cs typeface="Arial" panose="020B0604020202020204" pitchFamily="34" charset="0"/>
            </a:endParaRPr>
          </a:p>
        </p:txBody>
      </p:sp>
      <p:sp>
        <p:nvSpPr>
          <p:cNvPr id="3" name="文本占位符 2"/>
          <p:cNvSpPr>
            <a:spLocks noGrp="1"/>
          </p:cNvSpPr>
          <p:nvPr>
            <p:ph type="body" sz="quarter" idx="11"/>
          </p:nvPr>
        </p:nvSpPr>
        <p:spPr>
          <a:xfrm>
            <a:off x="757659" y="2740713"/>
            <a:ext cx="1515024" cy="833761"/>
          </a:xfrm>
        </p:spPr>
        <p:txBody>
          <a:bodyPr>
            <a:noAutofit/>
          </a:bodyPr>
          <a:lstStyle/>
          <a:p>
            <a:r>
              <a:rPr kumimoji="1" lang="en-US" altLang="zh-CN" sz="7200" dirty="0" smtClean="0"/>
              <a:t>01</a:t>
            </a:r>
            <a:endParaRPr kumimoji="1" lang="zh-CN" altLang="en-US" sz="7200" dirty="0"/>
          </a:p>
        </p:txBody>
      </p:sp>
    </p:spTree>
    <p:extLst>
      <p:ext uri="{BB962C8B-B14F-4D97-AF65-F5344CB8AC3E}">
        <p14:creationId xmlns:p14="http://schemas.microsoft.com/office/powerpoint/2010/main" val="3124109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86692" y="99675"/>
            <a:ext cx="3819097" cy="362708"/>
          </a:xfrm>
        </p:spPr>
        <p:txBody>
          <a:bodyPr>
            <a:noAutofit/>
          </a:bodyPr>
          <a:lstStyle/>
          <a:p>
            <a:r>
              <a:rPr kumimoji="1" lang="en-US" altLang="zh-CN" sz="2400" dirty="0" smtClean="0"/>
              <a:t>Introduction</a:t>
            </a:r>
            <a:endParaRPr kumimoji="1" lang="zh-CN" altLang="en-US" sz="2400" dirty="0"/>
          </a:p>
        </p:txBody>
      </p:sp>
      <p:sp>
        <p:nvSpPr>
          <p:cNvPr id="3" name="文本占位符 2"/>
          <p:cNvSpPr>
            <a:spLocks noGrp="1"/>
          </p:cNvSpPr>
          <p:nvPr>
            <p:ph type="body" sz="quarter" idx="11"/>
          </p:nvPr>
        </p:nvSpPr>
        <p:spPr/>
        <p:txBody>
          <a:bodyPr>
            <a:normAutofit fontScale="92500" lnSpcReduction="20000"/>
          </a:bodyPr>
          <a:lstStyle/>
          <a:p>
            <a:r>
              <a:rPr kumimoji="1" lang="en-US" altLang="zh-CN" dirty="0" smtClean="0"/>
              <a:t>01</a:t>
            </a:r>
            <a:endParaRPr kumimoji="1" lang="zh-CN" altLang="en-US" dirty="0"/>
          </a:p>
        </p:txBody>
      </p:sp>
      <p:grpSp>
        <p:nvGrpSpPr>
          <p:cNvPr id="7" name="组 6"/>
          <p:cNvGrpSpPr/>
          <p:nvPr/>
        </p:nvGrpSpPr>
        <p:grpSpPr>
          <a:xfrm>
            <a:off x="702773" y="1499520"/>
            <a:ext cx="462708" cy="462707"/>
            <a:chOff x="5905041" y="2016087"/>
            <a:chExt cx="2060154" cy="2060154"/>
          </a:xfrm>
        </p:grpSpPr>
        <p:sp>
          <p:nvSpPr>
            <p:cNvPr id="5" name="同心圆 4"/>
            <p:cNvSpPr/>
            <p:nvPr/>
          </p:nvSpPr>
          <p:spPr>
            <a:xfrm>
              <a:off x="5905041" y="2016087"/>
              <a:ext cx="2060154" cy="2060154"/>
            </a:xfrm>
            <a:prstGeom prst="donut">
              <a:avLst>
                <a:gd name="adj" fmla="val 4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000">
                <a:solidFill>
                  <a:schemeClr val="tx1"/>
                </a:solidFill>
                <a:latin typeface="Arial" panose="020B0604020202020204" pitchFamily="34" charset="0"/>
                <a:cs typeface="Arial" panose="020B0604020202020204" pitchFamily="34" charset="0"/>
              </a:endParaRPr>
            </a:p>
          </p:txBody>
        </p:sp>
        <p:sp>
          <p:nvSpPr>
            <p:cNvPr id="6" name="L 形 5"/>
            <p:cNvSpPr/>
            <p:nvPr/>
          </p:nvSpPr>
          <p:spPr>
            <a:xfrm rot="18900000">
              <a:off x="6318173" y="2553833"/>
              <a:ext cx="1233889" cy="661011"/>
            </a:xfrm>
            <a:prstGeom prst="corner">
              <a:avLst>
                <a:gd name="adj1" fmla="val 16222"/>
                <a:gd name="adj2" fmla="val 149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sz="2000">
                <a:solidFill>
                  <a:schemeClr val="tx1"/>
                </a:solidFill>
                <a:latin typeface="Arial" panose="020B0604020202020204" pitchFamily="34" charset="0"/>
                <a:cs typeface="Arial" panose="020B0604020202020204" pitchFamily="34" charset="0"/>
              </a:endParaRPr>
            </a:p>
          </p:txBody>
        </p:sp>
      </p:grpSp>
      <p:sp>
        <p:nvSpPr>
          <p:cNvPr id="8" name="文本框 8"/>
          <p:cNvSpPr txBox="1"/>
          <p:nvPr/>
        </p:nvSpPr>
        <p:spPr>
          <a:xfrm>
            <a:off x="7149439" y="1905919"/>
            <a:ext cx="4253019" cy="3724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400" dirty="0" smtClean="0">
                <a:solidFill>
                  <a:srgbClr val="000000"/>
                </a:solidFill>
                <a:latin typeface="Arial" panose="020B0604020202020204" pitchFamily="34" charset="0"/>
                <a:cs typeface="Arial" panose="020B0604020202020204" pitchFamily="34" charset="0"/>
              </a:rPr>
              <a:t> </a:t>
            </a:r>
            <a:endParaRPr lang="zh-CN" altLang="en-US" sz="1400" dirty="0">
              <a:solidFill>
                <a:srgbClr val="000000"/>
              </a:solidFill>
              <a:latin typeface="Arial" panose="020B0604020202020204" pitchFamily="34" charset="0"/>
              <a:cs typeface="Arial" panose="020B0604020202020204" pitchFamily="34" charset="0"/>
            </a:endParaRPr>
          </a:p>
        </p:txBody>
      </p:sp>
      <p:grpSp>
        <p:nvGrpSpPr>
          <p:cNvPr id="11" name="组 10"/>
          <p:cNvGrpSpPr/>
          <p:nvPr/>
        </p:nvGrpSpPr>
        <p:grpSpPr>
          <a:xfrm>
            <a:off x="702773" y="2847109"/>
            <a:ext cx="462708" cy="462707"/>
            <a:chOff x="5905041" y="2016087"/>
            <a:chExt cx="2060154" cy="2060154"/>
          </a:xfrm>
        </p:grpSpPr>
        <p:sp>
          <p:nvSpPr>
            <p:cNvPr id="13" name="同心圆 12"/>
            <p:cNvSpPr/>
            <p:nvPr/>
          </p:nvSpPr>
          <p:spPr>
            <a:xfrm>
              <a:off x="5905041" y="2016087"/>
              <a:ext cx="2060154" cy="2060154"/>
            </a:xfrm>
            <a:prstGeom prst="donut">
              <a:avLst>
                <a:gd name="adj" fmla="val 4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000">
                <a:solidFill>
                  <a:schemeClr val="tx1"/>
                </a:solidFill>
                <a:latin typeface="Arial" panose="020B0604020202020204" pitchFamily="34" charset="0"/>
                <a:cs typeface="Arial" panose="020B0604020202020204" pitchFamily="34" charset="0"/>
              </a:endParaRPr>
            </a:p>
          </p:txBody>
        </p:sp>
        <p:sp>
          <p:nvSpPr>
            <p:cNvPr id="14" name="L 形 13"/>
            <p:cNvSpPr/>
            <p:nvPr/>
          </p:nvSpPr>
          <p:spPr>
            <a:xfrm rot="18900000">
              <a:off x="6318173" y="2553833"/>
              <a:ext cx="1233889" cy="661011"/>
            </a:xfrm>
            <a:prstGeom prst="corner">
              <a:avLst>
                <a:gd name="adj1" fmla="val 16222"/>
                <a:gd name="adj2" fmla="val 149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sz="2000">
                <a:solidFill>
                  <a:schemeClr val="tx1"/>
                </a:solidFill>
                <a:latin typeface="Arial" panose="020B0604020202020204" pitchFamily="34" charset="0"/>
                <a:cs typeface="Arial" panose="020B0604020202020204" pitchFamily="34" charset="0"/>
              </a:endParaRPr>
            </a:p>
          </p:txBody>
        </p:sp>
      </p:grpSp>
      <p:grpSp>
        <p:nvGrpSpPr>
          <p:cNvPr id="16" name="组 15"/>
          <p:cNvGrpSpPr/>
          <p:nvPr/>
        </p:nvGrpSpPr>
        <p:grpSpPr>
          <a:xfrm>
            <a:off x="705279" y="4356138"/>
            <a:ext cx="462708" cy="462707"/>
            <a:chOff x="5905041" y="2016087"/>
            <a:chExt cx="2060154" cy="2060154"/>
          </a:xfrm>
        </p:grpSpPr>
        <p:sp>
          <p:nvSpPr>
            <p:cNvPr id="18" name="同心圆 17"/>
            <p:cNvSpPr/>
            <p:nvPr/>
          </p:nvSpPr>
          <p:spPr>
            <a:xfrm>
              <a:off x="5905041" y="2016087"/>
              <a:ext cx="2060154" cy="2060154"/>
            </a:xfrm>
            <a:prstGeom prst="donut">
              <a:avLst>
                <a:gd name="adj" fmla="val 4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000">
                <a:solidFill>
                  <a:schemeClr val="tx1"/>
                </a:solidFill>
                <a:latin typeface="Arial" panose="020B0604020202020204" pitchFamily="34" charset="0"/>
                <a:cs typeface="Arial" panose="020B0604020202020204" pitchFamily="34" charset="0"/>
              </a:endParaRPr>
            </a:p>
          </p:txBody>
        </p:sp>
        <p:sp>
          <p:nvSpPr>
            <p:cNvPr id="19" name="L 形 18"/>
            <p:cNvSpPr/>
            <p:nvPr/>
          </p:nvSpPr>
          <p:spPr>
            <a:xfrm rot="18900000">
              <a:off x="6318173" y="2553833"/>
              <a:ext cx="1233889" cy="661011"/>
            </a:xfrm>
            <a:prstGeom prst="corner">
              <a:avLst>
                <a:gd name="adj1" fmla="val 16222"/>
                <a:gd name="adj2" fmla="val 149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sz="2000">
                <a:solidFill>
                  <a:schemeClr val="tx1"/>
                </a:solidFill>
                <a:latin typeface="Arial" panose="020B0604020202020204" pitchFamily="34" charset="0"/>
                <a:cs typeface="Arial" panose="020B0604020202020204" pitchFamily="34" charset="0"/>
              </a:endParaRPr>
            </a:p>
          </p:txBody>
        </p:sp>
      </p:grpSp>
      <p:sp>
        <p:nvSpPr>
          <p:cNvPr id="9" name="矩形 8"/>
          <p:cNvSpPr/>
          <p:nvPr/>
        </p:nvSpPr>
        <p:spPr>
          <a:xfrm>
            <a:off x="1415807" y="1491055"/>
            <a:ext cx="9918693" cy="707886"/>
          </a:xfrm>
          <a:prstGeom prst="rect">
            <a:avLst/>
          </a:prstGeom>
        </p:spPr>
        <p:txBody>
          <a:bodyPr wrap="square">
            <a:spAutoFit/>
          </a:bodyPr>
          <a:lstStyle/>
          <a:p>
            <a:r>
              <a:rPr lang="zh-CN" altLang="en-US" sz="2000" dirty="0" smtClean="0">
                <a:latin typeface="Arial" panose="020B0604020202020204" pitchFamily="34" charset="0"/>
                <a:cs typeface="Arial" panose="020B0604020202020204" pitchFamily="34" charset="0"/>
              </a:rPr>
              <a:t>Modeling the relation between source code and natural language can be used for automatic code documentation</a:t>
            </a:r>
            <a:r>
              <a:rPr lang="en-US" altLang="zh-CN" sz="2000" dirty="0" smtClean="0">
                <a:latin typeface="Arial" panose="020B0604020202020204" pitchFamily="34" charset="0"/>
                <a:cs typeface="Arial" panose="020B0604020202020204" pitchFamily="34" charset="0"/>
              </a:rPr>
              <a:t>, </a:t>
            </a:r>
            <a:r>
              <a:rPr lang="zh-CN" altLang="en-US" sz="2000" dirty="0" smtClean="0">
                <a:latin typeface="Arial" panose="020B0604020202020204" pitchFamily="34" charset="0"/>
                <a:cs typeface="Arial" panose="020B0604020202020204" pitchFamily="34" charset="0"/>
              </a:rPr>
              <a:t> retrieval</a:t>
            </a:r>
            <a:r>
              <a:rPr lang="en-US" altLang="zh-CN" sz="2000" dirty="0" smtClean="0">
                <a:latin typeface="Arial" panose="020B0604020202020204" pitchFamily="34" charset="0"/>
                <a:cs typeface="Arial" panose="020B0604020202020204" pitchFamily="34" charset="0"/>
              </a:rPr>
              <a:t>, </a:t>
            </a:r>
            <a:r>
              <a:rPr lang="zh-CN" altLang="en-US" sz="2000" dirty="0" smtClean="0">
                <a:latin typeface="Arial" panose="020B0604020202020204" pitchFamily="34" charset="0"/>
                <a:cs typeface="Arial" panose="020B0604020202020204" pitchFamily="34" charset="0"/>
              </a:rPr>
              <a:t>and even generation</a:t>
            </a:r>
            <a:r>
              <a:rPr lang="en-US" altLang="zh-CN" sz="2000" dirty="0" smtClean="0">
                <a:latin typeface="Arial" panose="020B0604020202020204" pitchFamily="34" charset="0"/>
                <a:cs typeface="Arial" panose="020B0604020202020204" pitchFamily="34" charset="0"/>
              </a:rPr>
              <a:t>.</a:t>
            </a:r>
            <a:endParaRPr lang="zh-CN" altLang="en-US" sz="2000" dirty="0">
              <a:latin typeface="Arial" panose="020B0604020202020204" pitchFamily="34" charset="0"/>
              <a:cs typeface="Arial" panose="020B0604020202020204" pitchFamily="34" charset="0"/>
            </a:endParaRPr>
          </a:p>
        </p:txBody>
      </p:sp>
      <p:sp>
        <p:nvSpPr>
          <p:cNvPr id="10" name="矩形 9"/>
          <p:cNvSpPr/>
          <p:nvPr/>
        </p:nvSpPr>
        <p:spPr>
          <a:xfrm>
            <a:off x="1415806" y="2758207"/>
            <a:ext cx="10258329" cy="1015663"/>
          </a:xfrm>
          <a:prstGeom prst="rect">
            <a:avLst/>
          </a:prstGeom>
        </p:spPr>
        <p:txBody>
          <a:bodyPr wrap="square">
            <a:spAutoFit/>
          </a:bodyPr>
          <a:lstStyle/>
          <a:p>
            <a:r>
              <a:rPr lang="zh-CN" altLang="en-US" sz="2000" dirty="0" smtClean="0">
                <a:latin typeface="Arial" panose="020B0604020202020204" pitchFamily="34" charset="0"/>
                <a:cs typeface="Arial" panose="020B0604020202020204" pitchFamily="34" charset="0"/>
              </a:rPr>
              <a:t>A direct approach is to frame the problem as a machine translation problem, where the source sentence is the sequence of tokens in the code and the target sentence is a corresponding natural language sequence. </a:t>
            </a:r>
            <a:endParaRPr lang="zh-CN" altLang="en-US" sz="2000" dirty="0">
              <a:latin typeface="Arial" panose="020B0604020202020204" pitchFamily="34" charset="0"/>
              <a:cs typeface="Arial" panose="020B0604020202020204" pitchFamily="34" charset="0"/>
            </a:endParaRPr>
          </a:p>
        </p:txBody>
      </p:sp>
      <p:sp>
        <p:nvSpPr>
          <p:cNvPr id="15" name="矩形 14"/>
          <p:cNvSpPr/>
          <p:nvPr/>
        </p:nvSpPr>
        <p:spPr>
          <a:xfrm>
            <a:off x="1415806" y="4356138"/>
            <a:ext cx="10669661" cy="707886"/>
          </a:xfrm>
          <a:prstGeom prst="rect">
            <a:avLst/>
          </a:prstGeom>
        </p:spPr>
        <p:txBody>
          <a:bodyPr wrap="square">
            <a:spAutoFit/>
          </a:bodyPr>
          <a:lstStyle/>
          <a:p>
            <a:r>
              <a:rPr lang="zh-CN" altLang="en-US" sz="2000" dirty="0" smtClean="0">
                <a:latin typeface="Arial" panose="020B0604020202020204" pitchFamily="34" charset="0"/>
                <a:cs typeface="Arial" panose="020B0604020202020204" pitchFamily="34" charset="0"/>
              </a:rPr>
              <a:t>We present an alternative approach for encoding source code that leverages the syntactic structure of programming languages: CODE2SEQ. </a:t>
            </a:r>
            <a:endParaRPr lang="zh-CN" altLang="en-US" sz="2000" dirty="0">
              <a:latin typeface="Arial" panose="020B0604020202020204" pitchFamily="34" charset="0"/>
              <a:cs typeface="Arial" panose="020B0604020202020204" pitchFamily="34" charset="0"/>
            </a:endParaRPr>
          </a:p>
        </p:txBody>
      </p:sp>
      <p:sp>
        <p:nvSpPr>
          <p:cNvPr id="20" name="矩形 19"/>
          <p:cNvSpPr/>
          <p:nvPr/>
        </p:nvSpPr>
        <p:spPr>
          <a:xfrm>
            <a:off x="1415806" y="5149442"/>
            <a:ext cx="10258329" cy="707886"/>
          </a:xfrm>
          <a:prstGeom prst="rect">
            <a:avLst/>
          </a:prstGeom>
        </p:spPr>
        <p:txBody>
          <a:bodyPr wrap="square">
            <a:spAutoFit/>
          </a:bodyPr>
          <a:lstStyle/>
          <a:p>
            <a:r>
              <a:rPr lang="en-US" altLang="zh-CN" sz="2000" dirty="0" smtClean="0">
                <a:solidFill>
                  <a:schemeClr val="tx1">
                    <a:lumMod val="75000"/>
                    <a:lumOff val="25000"/>
                  </a:schemeClr>
                </a:solidFill>
                <a:latin typeface="Arial" panose="020B0604020202020204" pitchFamily="34" charset="0"/>
                <a:cs typeface="Arial" panose="020B0604020202020204" pitchFamily="34" charset="0"/>
              </a:rPr>
              <a:t>R</a:t>
            </a:r>
            <a:r>
              <a:rPr lang="zh-CN" altLang="en-US" sz="2000" dirty="0" smtClean="0">
                <a:solidFill>
                  <a:schemeClr val="tx1">
                    <a:lumMod val="75000"/>
                    <a:lumOff val="25000"/>
                  </a:schemeClr>
                </a:solidFill>
                <a:latin typeface="Arial" panose="020B0604020202020204" pitchFamily="34" charset="0"/>
                <a:cs typeface="Arial" panose="020B0604020202020204" pitchFamily="34" charset="0"/>
              </a:rPr>
              <a:t>epresent a given code snippet as a set of compositional paths over its abstract syntax tree (AST), where each path is compressed to a fixed-length vector using LSTMs</a:t>
            </a:r>
            <a:endParaRPr lang="zh-CN" altLang="en-US" sz="200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920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886692" y="99675"/>
            <a:ext cx="3819097" cy="362708"/>
          </a:xfrm>
        </p:spPr>
        <p:txBody>
          <a:bodyPr>
            <a:noAutofit/>
          </a:bodyPr>
          <a:lstStyle/>
          <a:p>
            <a:r>
              <a:rPr kumimoji="1" lang="en-US" altLang="zh-CN" sz="2400" dirty="0" smtClean="0"/>
              <a:t>Introduction</a:t>
            </a:r>
            <a:endParaRPr kumimoji="1" lang="zh-CN" altLang="en-US" sz="2400" dirty="0"/>
          </a:p>
        </p:txBody>
      </p:sp>
      <p:sp>
        <p:nvSpPr>
          <p:cNvPr id="3" name="文本占位符 2"/>
          <p:cNvSpPr>
            <a:spLocks noGrp="1"/>
          </p:cNvSpPr>
          <p:nvPr>
            <p:ph type="body" sz="quarter" idx="11"/>
          </p:nvPr>
        </p:nvSpPr>
        <p:spPr/>
        <p:txBody>
          <a:bodyPr>
            <a:normAutofit fontScale="92500" lnSpcReduction="20000"/>
          </a:bodyPr>
          <a:lstStyle/>
          <a:p>
            <a:r>
              <a:rPr kumimoji="1" lang="en-US" altLang="zh-CN" dirty="0" smtClean="0"/>
              <a:t>01</a:t>
            </a:r>
            <a:endParaRPr kumimoji="1" lang="zh-CN" altLang="en-US" dirty="0"/>
          </a:p>
        </p:txBody>
      </p:sp>
      <p:grpSp>
        <p:nvGrpSpPr>
          <p:cNvPr id="7" name="组 6"/>
          <p:cNvGrpSpPr/>
          <p:nvPr/>
        </p:nvGrpSpPr>
        <p:grpSpPr>
          <a:xfrm>
            <a:off x="703591" y="1191136"/>
            <a:ext cx="462708" cy="462707"/>
            <a:chOff x="5905041" y="2016087"/>
            <a:chExt cx="2060154" cy="2060154"/>
          </a:xfrm>
        </p:grpSpPr>
        <p:sp>
          <p:nvSpPr>
            <p:cNvPr id="5" name="同心圆 4"/>
            <p:cNvSpPr/>
            <p:nvPr/>
          </p:nvSpPr>
          <p:spPr>
            <a:xfrm>
              <a:off x="5905041" y="2016087"/>
              <a:ext cx="2060154" cy="2060154"/>
            </a:xfrm>
            <a:prstGeom prst="donut">
              <a:avLst>
                <a:gd name="adj" fmla="val 4667"/>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000">
                <a:solidFill>
                  <a:schemeClr val="tx1"/>
                </a:solidFill>
                <a:latin typeface="Arial" panose="020B0604020202020204" pitchFamily="34" charset="0"/>
                <a:cs typeface="Arial" panose="020B0604020202020204" pitchFamily="34" charset="0"/>
              </a:endParaRPr>
            </a:p>
          </p:txBody>
        </p:sp>
        <p:sp>
          <p:nvSpPr>
            <p:cNvPr id="6" name="L 形 5"/>
            <p:cNvSpPr/>
            <p:nvPr/>
          </p:nvSpPr>
          <p:spPr>
            <a:xfrm rot="18900000">
              <a:off x="6318173" y="2553833"/>
              <a:ext cx="1233889" cy="661011"/>
            </a:xfrm>
            <a:prstGeom prst="corner">
              <a:avLst>
                <a:gd name="adj1" fmla="val 16222"/>
                <a:gd name="adj2" fmla="val 14924"/>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sz="2000">
                <a:solidFill>
                  <a:schemeClr val="tx1"/>
                </a:solidFill>
                <a:latin typeface="Arial" panose="020B0604020202020204" pitchFamily="34" charset="0"/>
                <a:cs typeface="Arial" panose="020B0604020202020204" pitchFamily="34" charset="0"/>
              </a:endParaRPr>
            </a:p>
          </p:txBody>
        </p:sp>
      </p:grpSp>
      <p:sp>
        <p:nvSpPr>
          <p:cNvPr id="8" name="文本框 8"/>
          <p:cNvSpPr txBox="1"/>
          <p:nvPr/>
        </p:nvSpPr>
        <p:spPr>
          <a:xfrm>
            <a:off x="7149439" y="1905919"/>
            <a:ext cx="4253019" cy="3724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30000"/>
              </a:lnSpc>
            </a:pPr>
            <a:r>
              <a:rPr lang="en-US" altLang="zh-CN" sz="1400" dirty="0" smtClean="0">
                <a:solidFill>
                  <a:srgbClr val="000000"/>
                </a:solidFill>
                <a:latin typeface="Arial" panose="020B0604020202020204" pitchFamily="34" charset="0"/>
                <a:cs typeface="Arial" panose="020B0604020202020204" pitchFamily="34" charset="0"/>
              </a:rPr>
              <a:t> </a:t>
            </a:r>
            <a:endParaRPr lang="zh-CN" altLang="en-US" sz="1400" dirty="0">
              <a:solidFill>
                <a:srgbClr val="000000"/>
              </a:solidFill>
              <a:latin typeface="Arial" panose="020B0604020202020204" pitchFamily="34" charset="0"/>
              <a:cs typeface="Arial" panose="020B0604020202020204" pitchFamily="34" charset="0"/>
            </a:endParaRPr>
          </a:p>
        </p:txBody>
      </p:sp>
      <p:sp>
        <p:nvSpPr>
          <p:cNvPr id="9" name="矩形 8"/>
          <p:cNvSpPr/>
          <p:nvPr/>
        </p:nvSpPr>
        <p:spPr>
          <a:xfrm>
            <a:off x="1333616" y="1188475"/>
            <a:ext cx="9918693" cy="461665"/>
          </a:xfrm>
          <a:prstGeom prst="rect">
            <a:avLst/>
          </a:prstGeom>
        </p:spPr>
        <p:txBody>
          <a:bodyPr wrap="square">
            <a:spAutoFit/>
          </a:bodyPr>
          <a:lstStyle/>
          <a:p>
            <a:r>
              <a:rPr lang="en-US" altLang="zh-CN" sz="2400" b="1" dirty="0" smtClean="0">
                <a:latin typeface="Arial" panose="020B0604020202020204" pitchFamily="34" charset="0"/>
                <a:cs typeface="Arial" panose="020B0604020202020204" pitchFamily="34" charset="0"/>
              </a:rPr>
              <a:t>Tasks</a:t>
            </a:r>
            <a:endParaRPr lang="zh-CN" altLang="en-US" sz="2400" b="1" dirty="0">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2"/>
          <a:stretch>
            <a:fillRect/>
          </a:stretch>
        </p:blipFill>
        <p:spPr>
          <a:xfrm>
            <a:off x="1640465" y="3461833"/>
            <a:ext cx="9304992" cy="2759724"/>
          </a:xfrm>
          <a:prstGeom prst="rect">
            <a:avLst/>
          </a:prstGeom>
        </p:spPr>
      </p:pic>
      <p:sp>
        <p:nvSpPr>
          <p:cNvPr id="12" name="矩形 11"/>
          <p:cNvSpPr/>
          <p:nvPr/>
        </p:nvSpPr>
        <p:spPr>
          <a:xfrm>
            <a:off x="510656" y="1845878"/>
            <a:ext cx="11564609" cy="1015663"/>
          </a:xfrm>
          <a:prstGeom prst="rect">
            <a:avLst/>
          </a:prstGeom>
        </p:spPr>
        <p:txBody>
          <a:bodyPr wrap="square">
            <a:spAutoFit/>
          </a:bodyPr>
          <a:lstStyle/>
          <a:p>
            <a:pPr marL="342900" indent="-342900">
              <a:lnSpc>
                <a:spcPct val="150000"/>
              </a:lnSpc>
              <a:buAutoNum type="arabicParenBoth"/>
            </a:pPr>
            <a:r>
              <a:rPr lang="zh-CN" altLang="en-US" sz="2000" dirty="0" smtClean="0">
                <a:latin typeface="Arial" panose="020B0604020202020204" pitchFamily="34" charset="0"/>
                <a:cs typeface="Arial" panose="020B0604020202020204" pitchFamily="34" charset="0"/>
              </a:rPr>
              <a:t>code summarization</a:t>
            </a:r>
            <a:r>
              <a:rPr lang="en-US" altLang="zh-CN" sz="2000" dirty="0" smtClean="0">
                <a:latin typeface="Arial" panose="020B0604020202020204" pitchFamily="34" charset="0"/>
                <a:cs typeface="Arial" panose="020B0604020202020204" pitchFamily="34" charset="0"/>
              </a:rPr>
              <a:t>: </a:t>
            </a:r>
            <a:r>
              <a:rPr lang="zh-CN" altLang="en-US" sz="2000" dirty="0" smtClean="0">
                <a:latin typeface="Arial" panose="020B0604020202020204" pitchFamily="34" charset="0"/>
                <a:cs typeface="Arial" panose="020B0604020202020204" pitchFamily="34" charset="0"/>
              </a:rPr>
              <a:t>where we predict a Java method’s name given its body</a:t>
            </a:r>
            <a:endParaRPr lang="en-US" altLang="zh-CN" sz="2000" dirty="0" smtClean="0">
              <a:latin typeface="Arial" panose="020B0604020202020204" pitchFamily="34" charset="0"/>
              <a:cs typeface="Arial" panose="020B0604020202020204" pitchFamily="34" charset="0"/>
            </a:endParaRPr>
          </a:p>
          <a:p>
            <a:pPr marL="342900" indent="-342900">
              <a:lnSpc>
                <a:spcPct val="150000"/>
              </a:lnSpc>
              <a:buAutoNum type="arabicParenBoth"/>
            </a:pPr>
            <a:r>
              <a:rPr lang="zh-CN" altLang="en-US" sz="2000" dirty="0" smtClean="0">
                <a:latin typeface="Arial" panose="020B0604020202020204" pitchFamily="34" charset="0"/>
                <a:cs typeface="Arial" panose="020B0604020202020204" pitchFamily="34" charset="0"/>
              </a:rPr>
              <a:t>code captioning</a:t>
            </a:r>
            <a:r>
              <a:rPr lang="en-US" altLang="zh-CN" sz="2000" dirty="0" smtClean="0">
                <a:latin typeface="Arial" panose="020B0604020202020204" pitchFamily="34" charset="0"/>
                <a:cs typeface="Arial" panose="020B0604020202020204" pitchFamily="34" charset="0"/>
              </a:rPr>
              <a:t>: </a:t>
            </a:r>
            <a:r>
              <a:rPr lang="zh-CN" altLang="en-US" sz="2000" dirty="0" smtClean="0">
                <a:latin typeface="Arial" panose="020B0604020202020204" pitchFamily="34" charset="0"/>
                <a:cs typeface="Arial" panose="020B0604020202020204" pitchFamily="34" charset="0"/>
              </a:rPr>
              <a:t>where we predict a natural language sentence that describes a given C# snippet</a:t>
            </a:r>
            <a:endParaRPr lang="zh-CN"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5510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081593" y="2977182"/>
            <a:ext cx="7160061" cy="550417"/>
          </a:xfrm>
        </p:spPr>
        <p:txBody>
          <a:bodyPr>
            <a:noAutofit/>
          </a:bodyPr>
          <a:lstStyle/>
          <a:p>
            <a:r>
              <a:rPr kumimoji="1" lang="en-US" altLang="zh-CN" sz="4800" b="1" dirty="0">
                <a:latin typeface="Arial" panose="020B0604020202020204" pitchFamily="34" charset="0"/>
                <a:cs typeface="Arial" panose="020B0604020202020204" pitchFamily="34" charset="0"/>
              </a:rPr>
              <a:t>Code Representation</a:t>
            </a:r>
            <a:endParaRPr kumimoji="1" lang="zh-CN" altLang="en-US" sz="4800" b="1" dirty="0">
              <a:latin typeface="Arial" panose="020B0604020202020204" pitchFamily="34" charset="0"/>
              <a:cs typeface="Arial" panose="020B0604020202020204" pitchFamily="34" charset="0"/>
            </a:endParaRPr>
          </a:p>
        </p:txBody>
      </p:sp>
      <p:sp>
        <p:nvSpPr>
          <p:cNvPr id="3" name="文本占位符 2"/>
          <p:cNvSpPr>
            <a:spLocks noGrp="1"/>
          </p:cNvSpPr>
          <p:nvPr>
            <p:ph type="body" sz="quarter" idx="11"/>
          </p:nvPr>
        </p:nvSpPr>
        <p:spPr>
          <a:xfrm>
            <a:off x="757659" y="2740713"/>
            <a:ext cx="1515024" cy="833761"/>
          </a:xfrm>
        </p:spPr>
        <p:txBody>
          <a:bodyPr>
            <a:noAutofit/>
          </a:bodyPr>
          <a:lstStyle/>
          <a:p>
            <a:r>
              <a:rPr kumimoji="1" lang="en-US" altLang="zh-CN" sz="7200" dirty="0" smtClean="0"/>
              <a:t>02</a:t>
            </a:r>
            <a:endParaRPr kumimoji="1" lang="zh-CN" altLang="en-US" sz="7200" dirty="0"/>
          </a:p>
        </p:txBody>
      </p:sp>
    </p:spTree>
    <p:extLst>
      <p:ext uri="{BB962C8B-B14F-4D97-AF65-F5344CB8AC3E}">
        <p14:creationId xmlns:p14="http://schemas.microsoft.com/office/powerpoint/2010/main" val="44913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37346" y="135533"/>
            <a:ext cx="3819097" cy="362708"/>
          </a:xfrm>
        </p:spPr>
        <p:txBody>
          <a:bodyPr>
            <a:noAutofit/>
          </a:bodyPr>
          <a:lstStyle/>
          <a:p>
            <a:r>
              <a:rPr kumimoji="1" lang="en-US" altLang="zh-CN" sz="2400" dirty="0" smtClean="0">
                <a:latin typeface="Arial" panose="020B0604020202020204" pitchFamily="34" charset="0"/>
                <a:cs typeface="Arial" panose="020B0604020202020204" pitchFamily="34" charset="0"/>
              </a:rPr>
              <a:t>Code Representation</a:t>
            </a:r>
            <a:endParaRPr kumimoji="1" lang="zh-CN" altLang="en-US" sz="2400" dirty="0">
              <a:latin typeface="Arial" panose="020B0604020202020204" pitchFamily="34" charset="0"/>
              <a:cs typeface="Arial" panose="020B0604020202020204" pitchFamily="34" charset="0"/>
            </a:endParaRPr>
          </a:p>
        </p:txBody>
      </p:sp>
      <p:sp>
        <p:nvSpPr>
          <p:cNvPr id="3" name="文本占位符 2"/>
          <p:cNvSpPr>
            <a:spLocks noGrp="1"/>
          </p:cNvSpPr>
          <p:nvPr>
            <p:ph type="body" sz="quarter" idx="11"/>
          </p:nvPr>
        </p:nvSpPr>
        <p:spPr/>
        <p:txBody>
          <a:bodyPr>
            <a:normAutofit fontScale="92500" lnSpcReduction="20000"/>
          </a:bodyPr>
          <a:lstStyle/>
          <a:p>
            <a:r>
              <a:rPr kumimoji="1" lang="en-US" altLang="zh-CN" dirty="0" smtClean="0"/>
              <a:t>02</a:t>
            </a:r>
            <a:endParaRPr kumimoji="1" lang="zh-CN" altLang="en-US" dirty="0"/>
          </a:p>
        </p:txBody>
      </p:sp>
      <p:sp>
        <p:nvSpPr>
          <p:cNvPr id="66" name="矩形 65"/>
          <p:cNvSpPr/>
          <p:nvPr/>
        </p:nvSpPr>
        <p:spPr>
          <a:xfrm>
            <a:off x="524302" y="1115780"/>
            <a:ext cx="2093936" cy="461665"/>
          </a:xfrm>
          <a:prstGeom prst="rect">
            <a:avLst/>
          </a:prstGeom>
        </p:spPr>
        <p:txBody>
          <a:bodyPr wrap="square">
            <a:spAutoFit/>
          </a:bodyPr>
          <a:lstStyle/>
          <a:p>
            <a:pPr marL="342900" indent="-342900">
              <a:buFont typeface="Wingdings" panose="05000000000000000000" pitchFamily="2" charset="2"/>
              <a:buChar char="ü"/>
            </a:pPr>
            <a:r>
              <a:rPr lang="en-US" altLang="zh-CN" sz="2400" b="1" dirty="0" smtClean="0">
                <a:latin typeface="Arial" panose="020B0604020202020204" pitchFamily="34" charset="0"/>
                <a:cs typeface="Arial" panose="020B0604020202020204" pitchFamily="34" charset="0"/>
              </a:rPr>
              <a:t>AST</a:t>
            </a:r>
            <a:endParaRPr lang="zh-CN" altLang="en-US" sz="2400" b="1" dirty="0">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2"/>
          <a:stretch>
            <a:fillRect/>
          </a:stretch>
        </p:blipFill>
        <p:spPr>
          <a:xfrm>
            <a:off x="5877474" y="2673380"/>
            <a:ext cx="6314526" cy="3880802"/>
          </a:xfrm>
          <a:prstGeom prst="rect">
            <a:avLst/>
          </a:prstGeom>
        </p:spPr>
      </p:pic>
      <p:pic>
        <p:nvPicPr>
          <p:cNvPr id="8" name="图片 7"/>
          <p:cNvPicPr>
            <a:picLocks noChangeAspect="1"/>
          </p:cNvPicPr>
          <p:nvPr/>
        </p:nvPicPr>
        <p:blipFill>
          <a:blip r:embed="rId3"/>
          <a:stretch>
            <a:fillRect/>
          </a:stretch>
        </p:blipFill>
        <p:spPr>
          <a:xfrm>
            <a:off x="613079" y="3101969"/>
            <a:ext cx="5172557" cy="2677394"/>
          </a:xfrm>
          <a:prstGeom prst="rect">
            <a:avLst/>
          </a:prstGeom>
        </p:spPr>
      </p:pic>
      <p:sp>
        <p:nvSpPr>
          <p:cNvPr id="14" name="矩形 13"/>
          <p:cNvSpPr/>
          <p:nvPr/>
        </p:nvSpPr>
        <p:spPr>
          <a:xfrm>
            <a:off x="706533" y="1767177"/>
            <a:ext cx="11384853" cy="646331"/>
          </a:xfrm>
          <a:prstGeom prst="rect">
            <a:avLst/>
          </a:prstGeom>
        </p:spPr>
        <p:txBody>
          <a:bodyPr wrap="square">
            <a:spAutoFit/>
          </a:bodyPr>
          <a:lstStyle/>
          <a:p>
            <a:r>
              <a:rPr lang="zh-CN" altLang="en-US" dirty="0" smtClean="0">
                <a:latin typeface="Arial" panose="020B0604020202020204" pitchFamily="34" charset="0"/>
                <a:cs typeface="Arial" panose="020B0604020202020204" pitchFamily="34" charset="0"/>
              </a:rPr>
              <a:t>An Abstract Syntax Tree (AST) is a tree which uniquely represents a source code snippet in a given language and grammar</a:t>
            </a:r>
            <a:r>
              <a:rPr lang="en-US" altLang="zh-CN" dirty="0" smtClean="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26368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937346" y="135533"/>
            <a:ext cx="3819097" cy="362708"/>
          </a:xfrm>
        </p:spPr>
        <p:txBody>
          <a:bodyPr>
            <a:noAutofit/>
          </a:bodyPr>
          <a:lstStyle/>
          <a:p>
            <a:r>
              <a:rPr kumimoji="1" lang="en-US" altLang="zh-CN" sz="2400" dirty="0" smtClean="0">
                <a:latin typeface="Arial" panose="020B0604020202020204" pitchFamily="34" charset="0"/>
                <a:cs typeface="Arial" panose="020B0604020202020204" pitchFamily="34" charset="0"/>
              </a:rPr>
              <a:t>Code Representation</a:t>
            </a:r>
            <a:endParaRPr kumimoji="1" lang="zh-CN" altLang="en-US" sz="2400" dirty="0">
              <a:latin typeface="Arial" panose="020B0604020202020204" pitchFamily="34" charset="0"/>
              <a:cs typeface="Arial" panose="020B0604020202020204" pitchFamily="34" charset="0"/>
            </a:endParaRPr>
          </a:p>
        </p:txBody>
      </p:sp>
      <p:sp>
        <p:nvSpPr>
          <p:cNvPr id="3" name="文本占位符 2"/>
          <p:cNvSpPr>
            <a:spLocks noGrp="1"/>
          </p:cNvSpPr>
          <p:nvPr>
            <p:ph type="body" sz="quarter" idx="11"/>
          </p:nvPr>
        </p:nvSpPr>
        <p:spPr/>
        <p:txBody>
          <a:bodyPr>
            <a:normAutofit fontScale="92500" lnSpcReduction="20000"/>
          </a:bodyPr>
          <a:lstStyle/>
          <a:p>
            <a:r>
              <a:rPr kumimoji="1" lang="en-US" altLang="zh-CN" dirty="0" smtClean="0"/>
              <a:t>02</a:t>
            </a:r>
            <a:endParaRPr kumimoji="1" lang="zh-CN" altLang="en-US" dirty="0"/>
          </a:p>
        </p:txBody>
      </p:sp>
      <p:sp>
        <p:nvSpPr>
          <p:cNvPr id="5" name="矩形 4"/>
          <p:cNvSpPr/>
          <p:nvPr/>
        </p:nvSpPr>
        <p:spPr>
          <a:xfrm>
            <a:off x="260411" y="1284843"/>
            <a:ext cx="11798239" cy="1092607"/>
          </a:xfrm>
          <a:prstGeom prst="rect">
            <a:avLst/>
          </a:prstGeom>
        </p:spPr>
        <p:txBody>
          <a:bodyPr wrap="square">
            <a:spAutoFit/>
          </a:bodyPr>
          <a:lstStyle/>
          <a:p>
            <a:pPr marL="285750" indent="-285750">
              <a:buFont typeface="Arial" panose="020B0604020202020204" pitchFamily="34" charset="0"/>
              <a:buChar char="•"/>
            </a:pPr>
            <a:r>
              <a:rPr lang="zh-CN" altLang="en-US" sz="2000" dirty="0" smtClean="0">
                <a:latin typeface="Arial" panose="020B0604020202020204" pitchFamily="34" charset="0"/>
                <a:cs typeface="Arial" panose="020B0604020202020204" pitchFamily="34" charset="0"/>
              </a:rPr>
              <a:t>Given the AST of a code snippet, we </a:t>
            </a:r>
            <a:r>
              <a:rPr lang="zh-CN" altLang="en-US" sz="2000" b="1" dirty="0" smtClean="0">
                <a:latin typeface="Arial" panose="020B0604020202020204" pitchFamily="34" charset="0"/>
                <a:cs typeface="Arial" panose="020B0604020202020204" pitchFamily="34" charset="0"/>
              </a:rPr>
              <a:t>consider all pairwise paths between terminals</a:t>
            </a:r>
            <a:r>
              <a:rPr lang="zh-CN" altLang="en-US" sz="2000" dirty="0" smtClean="0">
                <a:latin typeface="Arial" panose="020B0604020202020204" pitchFamily="34" charset="0"/>
                <a:cs typeface="Arial" panose="020B0604020202020204" pitchFamily="34" charset="0"/>
              </a:rPr>
              <a:t>, and represent them as sequences of terminal and nonterminal nodes.</a:t>
            </a:r>
            <a:endParaRPr lang="en-US" altLang="zh-CN" sz="2000" dirty="0" smtClean="0">
              <a:latin typeface="Arial" panose="020B0604020202020204" pitchFamily="34" charset="0"/>
              <a:cs typeface="Arial" panose="020B0604020202020204" pitchFamily="34" charset="0"/>
            </a:endParaRPr>
          </a:p>
          <a:p>
            <a:pPr marL="285750" indent="-285750">
              <a:spcBef>
                <a:spcPts val="600"/>
              </a:spcBef>
              <a:buFont typeface="Arial" panose="020B0604020202020204" pitchFamily="34" charset="0"/>
              <a:buChar char="•"/>
            </a:pPr>
            <a:r>
              <a:rPr lang="en-US" altLang="zh-CN" sz="2000" dirty="0" smtClean="0">
                <a:latin typeface="Arial" panose="020B0604020202020204" pitchFamily="34" charset="0"/>
                <a:cs typeface="Arial" panose="020B0604020202020204" pitchFamily="34" charset="0"/>
              </a:rPr>
              <a:t>Then </a:t>
            </a:r>
            <a:r>
              <a:rPr lang="zh-CN" altLang="en-US" sz="2000" dirty="0" smtClean="0">
                <a:latin typeface="Arial" panose="020B0604020202020204" pitchFamily="34" charset="0"/>
                <a:cs typeface="Arial" panose="020B0604020202020204" pitchFamily="34" charset="0"/>
              </a:rPr>
              <a:t>use these paths with their terminals’ values to represent the code snippet itself. </a:t>
            </a:r>
            <a:endParaRPr lang="zh-CN" altLang="en-US" sz="2000" dirty="0">
              <a:latin typeface="Arial" panose="020B0604020202020204" pitchFamily="34" charset="0"/>
              <a:cs typeface="Arial" panose="020B0604020202020204" pitchFamily="34" charset="0"/>
            </a:endParaRPr>
          </a:p>
        </p:txBody>
      </p:sp>
      <p:sp>
        <p:nvSpPr>
          <p:cNvPr id="6" name="矩形 5"/>
          <p:cNvSpPr/>
          <p:nvPr/>
        </p:nvSpPr>
        <p:spPr>
          <a:xfrm>
            <a:off x="260411" y="2656996"/>
            <a:ext cx="11451675" cy="1092607"/>
          </a:xfrm>
          <a:prstGeom prst="rect">
            <a:avLst/>
          </a:prstGeom>
        </p:spPr>
        <p:txBody>
          <a:bodyPr wrap="square">
            <a:spAutoFit/>
          </a:bodyPr>
          <a:lstStyle/>
          <a:p>
            <a:pPr marL="342900" indent="-342900">
              <a:spcBef>
                <a:spcPts val="600"/>
              </a:spcBef>
              <a:buFont typeface="Arial" panose="020B0604020202020204" pitchFamily="34" charset="0"/>
              <a:buChar char="•"/>
            </a:pPr>
            <a:r>
              <a:rPr lang="zh-CN" altLang="en-US" sz="2000" dirty="0" smtClean="0">
                <a:latin typeface="Arial" panose="020B0604020202020204" pitchFamily="34" charset="0"/>
                <a:cs typeface="Arial" panose="020B0604020202020204" pitchFamily="34" charset="0"/>
              </a:rPr>
              <a:t>Since a code snippet can contain an arbitrary number of such paths, we </a:t>
            </a:r>
            <a:r>
              <a:rPr lang="zh-CN" altLang="en-US" sz="2000" b="1" dirty="0" smtClean="0">
                <a:latin typeface="Arial" panose="020B0604020202020204" pitchFamily="34" charset="0"/>
                <a:cs typeface="Arial" panose="020B0604020202020204" pitchFamily="34" charset="0"/>
              </a:rPr>
              <a:t>sample k paths </a:t>
            </a:r>
            <a:r>
              <a:rPr lang="zh-CN" altLang="en-US" sz="2000" dirty="0" smtClean="0">
                <a:latin typeface="Arial" panose="020B0604020202020204" pitchFamily="34" charset="0"/>
                <a:cs typeface="Arial" panose="020B0604020202020204" pitchFamily="34" charset="0"/>
              </a:rPr>
              <a:t>as the representation of the code snippet.</a:t>
            </a:r>
            <a:endParaRPr lang="en-US" altLang="zh-CN" sz="2000" dirty="0" smtClean="0">
              <a:latin typeface="Arial" panose="020B0604020202020204" pitchFamily="34" charset="0"/>
              <a:cs typeface="Arial" panose="020B0604020202020204" pitchFamily="34" charset="0"/>
            </a:endParaRPr>
          </a:p>
          <a:p>
            <a:pPr marL="342900" indent="-342900">
              <a:spcBef>
                <a:spcPts val="600"/>
              </a:spcBef>
              <a:buFont typeface="Arial" panose="020B0604020202020204" pitchFamily="34" charset="0"/>
              <a:buChar char="•"/>
            </a:pPr>
            <a:r>
              <a:rPr lang="zh-CN" altLang="en-US" sz="2000" dirty="0" smtClean="0">
                <a:latin typeface="Arial" panose="020B0604020202020204" pitchFamily="34" charset="0"/>
                <a:cs typeface="Arial" panose="020B0604020202020204" pitchFamily="34" charset="0"/>
              </a:rPr>
              <a:t>To avoid bias, k new paths are sampled afresh in every training iteration. </a:t>
            </a:r>
            <a:endParaRPr lang="zh-CN" altLang="en-US" sz="2000"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9" name="矩形 8"/>
              <p:cNvSpPr/>
              <p:nvPr/>
            </p:nvSpPr>
            <p:spPr>
              <a:xfrm>
                <a:off x="1898118" y="4029149"/>
                <a:ext cx="8522824" cy="459741"/>
              </a:xfrm>
              <a:prstGeom prst="rect">
                <a:avLst/>
              </a:prstGeom>
            </p:spPr>
            <p:txBody>
              <a:bodyPr wrap="square">
                <a:spAutoFit/>
              </a:bodyPr>
              <a:lstStyle/>
              <a:p>
                <a14:m>
                  <m:oMath xmlns:m="http://schemas.openxmlformats.org/officeDocument/2006/math">
                    <m:d>
                      <m:dPr>
                        <m:begChr m:val="{"/>
                        <m:endChr m:val="}"/>
                        <m:ctrlPr>
                          <a:rPr lang="en-US" altLang="zh-CN" sz="2000" b="0" i="1" smtClean="0">
                            <a:latin typeface="Cambria Math" panose="02040503050406030204" pitchFamily="18" charset="0"/>
                          </a:rPr>
                        </m:ctrlPr>
                      </m:dPr>
                      <m:e>
                        <m:d>
                          <m:dPr>
                            <m:ctrlPr>
                              <a:rPr lang="en-US" altLang="zh-CN" sz="2000" b="0" i="1" smtClean="0">
                                <a:latin typeface="Cambria Math" panose="02040503050406030204" pitchFamily="18" charset="0"/>
                              </a:rPr>
                            </m:ctrlPr>
                          </m:dPr>
                          <m:e>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1</m:t>
                                </m:r>
                              </m:sup>
                            </m:sSubSup>
                            <m:r>
                              <a:rPr lang="en-US" altLang="zh-CN" sz="2000" b="0" i="1" smtClean="0">
                                <a:latin typeface="Cambria Math" panose="02040503050406030204" pitchFamily="18" charset="0"/>
                              </a:rPr>
                              <m:t>,</m:t>
                            </m:r>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2</m:t>
                                </m:r>
                              </m:sub>
                              <m:sup>
                                <m:r>
                                  <a:rPr lang="en-US" altLang="zh-CN" sz="2000" b="0" i="1" smtClean="0">
                                    <a:latin typeface="Cambria Math" panose="02040503050406030204" pitchFamily="18" charset="0"/>
                                  </a:rPr>
                                  <m:t>1</m:t>
                                </m:r>
                              </m:sup>
                            </m:sSubSup>
                            <m:r>
                              <a:rPr lang="en-US" altLang="zh-CN" sz="2000" b="0" i="1" smtClean="0">
                                <a:latin typeface="Cambria Math" panose="02040503050406030204" pitchFamily="18" charset="0"/>
                              </a:rPr>
                              <m:t>,…,</m:t>
                            </m:r>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𝑣</m:t>
                                </m:r>
                              </m:e>
                              <m: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𝑙</m:t>
                                    </m:r>
                                  </m:e>
                                  <m:sub>
                                    <m:r>
                                      <a:rPr lang="en-US" altLang="zh-CN" sz="2000" b="0" i="1" smtClean="0">
                                        <a:latin typeface="Cambria Math" panose="02040503050406030204" pitchFamily="18" charset="0"/>
                                      </a:rPr>
                                      <m:t>1</m:t>
                                    </m:r>
                                  </m:sub>
                                </m:sSub>
                              </m:sub>
                              <m:sup>
                                <m:r>
                                  <a:rPr lang="en-US" altLang="zh-CN" sz="2000" b="0" i="1" smtClean="0">
                                    <a:latin typeface="Cambria Math" panose="02040503050406030204" pitchFamily="18" charset="0"/>
                                  </a:rPr>
                                  <m:t>1</m:t>
                                </m:r>
                              </m:sup>
                            </m:sSubSup>
                          </m:e>
                        </m:d>
                        <m:r>
                          <a:rPr lang="en-US" altLang="zh-CN" sz="2000" b="0" i="1" smtClean="0">
                            <a:latin typeface="Cambria Math" panose="02040503050406030204" pitchFamily="18" charset="0"/>
                          </a:rPr>
                          <m:t>, …,</m:t>
                        </m:r>
                        <m:d>
                          <m:dPr>
                            <m:ctrlPr>
                              <a:rPr lang="en-US" altLang="zh-CN" sz="2000" b="0" i="1" smtClean="0">
                                <a:latin typeface="Cambria Math" panose="02040503050406030204" pitchFamily="18" charset="0"/>
                              </a:rPr>
                            </m:ctrlPr>
                          </m:dPr>
                          <m:e>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𝑘</m:t>
                                </m:r>
                              </m:sup>
                            </m:sSubSup>
                            <m:r>
                              <a:rPr lang="en-US" altLang="zh-CN" sz="2000" b="0" i="1" smtClean="0">
                                <a:latin typeface="Cambria Math" panose="02040503050406030204" pitchFamily="18" charset="0"/>
                              </a:rPr>
                              <m:t>,</m:t>
                            </m:r>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2</m:t>
                                </m:r>
                              </m:sub>
                              <m:sup>
                                <m:r>
                                  <a:rPr lang="en-US" altLang="zh-CN" sz="2000" b="0" i="1" smtClean="0">
                                    <a:latin typeface="Cambria Math" panose="02040503050406030204" pitchFamily="18" charset="0"/>
                                  </a:rPr>
                                  <m:t>𝑘</m:t>
                                </m:r>
                              </m:sup>
                            </m:sSubSup>
                            <m:r>
                              <a:rPr lang="en-US" altLang="zh-CN" sz="2000" b="0" i="1" smtClean="0">
                                <a:latin typeface="Cambria Math" panose="02040503050406030204" pitchFamily="18" charset="0"/>
                              </a:rPr>
                              <m:t>,…,</m:t>
                            </m:r>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𝑣</m:t>
                                </m:r>
                              </m:e>
                              <m:sub>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𝑙</m:t>
                                    </m:r>
                                  </m:e>
                                  <m:sub>
                                    <m:r>
                                      <a:rPr lang="en-US" altLang="zh-CN" sz="2000" b="0" i="1" smtClean="0">
                                        <a:latin typeface="Cambria Math" panose="02040503050406030204" pitchFamily="18" charset="0"/>
                                      </a:rPr>
                                      <m:t>𝑘</m:t>
                                    </m:r>
                                  </m:sub>
                                </m:sSub>
                              </m:sub>
                              <m:sup>
                                <m:r>
                                  <a:rPr lang="en-US" altLang="zh-CN" sz="2000" b="0" i="1" smtClean="0">
                                    <a:latin typeface="Cambria Math" panose="02040503050406030204" pitchFamily="18" charset="0"/>
                                  </a:rPr>
                                  <m:t>𝑘</m:t>
                                </m:r>
                              </m:sup>
                            </m:sSubSup>
                          </m:e>
                        </m:d>
                      </m:e>
                    </m:d>
                  </m:oMath>
                </a14:m>
                <a:r>
                  <a:rPr lang="en-US" altLang="zh-CN" sz="2000" dirty="0" smtClean="0">
                    <a:latin typeface="Arial" panose="020B0604020202020204" pitchFamily="34" charset="0"/>
                    <a:cs typeface="Arial" panose="020B0604020202020204" pitchFamily="34" charset="0"/>
                  </a:rPr>
                  <a:t>, where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𝑙</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 </m:t>
                    </m:r>
                  </m:oMath>
                </a14:m>
                <a:r>
                  <a:rPr lang="en-US" altLang="zh-CN" sz="2000" dirty="0" smtClean="0">
                    <a:latin typeface="Arial" panose="020B0604020202020204" pitchFamily="34" charset="0"/>
                    <a:cs typeface="Arial" panose="020B0604020202020204" pitchFamily="34" charset="0"/>
                  </a:rPr>
                  <a:t>is the length of the </a:t>
                </a:r>
                <a:r>
                  <a:rPr lang="en-US" altLang="zh-CN" sz="2000" i="1" dirty="0" err="1" smtClean="0">
                    <a:latin typeface="Arial" panose="020B0604020202020204" pitchFamily="34" charset="0"/>
                    <a:cs typeface="Arial" panose="020B0604020202020204" pitchFamily="34" charset="0"/>
                  </a:rPr>
                  <a:t>j</a:t>
                </a:r>
                <a:r>
                  <a:rPr lang="en-US" altLang="zh-CN" sz="2000" dirty="0" err="1" smtClean="0">
                    <a:latin typeface="Arial" panose="020B0604020202020204" pitchFamily="34" charset="0"/>
                    <a:cs typeface="Arial" panose="020B0604020202020204" pitchFamily="34" charset="0"/>
                  </a:rPr>
                  <a:t>th</a:t>
                </a:r>
                <a:r>
                  <a:rPr lang="en-US" altLang="zh-CN" sz="2000" dirty="0" smtClean="0">
                    <a:latin typeface="Arial" panose="020B0604020202020204" pitchFamily="34" charset="0"/>
                    <a:cs typeface="Arial" panose="020B0604020202020204" pitchFamily="34" charset="0"/>
                  </a:rPr>
                  <a:t> path</a:t>
                </a:r>
                <a:endParaRPr lang="zh-CN" altLang="en-US" sz="2000" dirty="0">
                  <a:latin typeface="Arial" panose="020B0604020202020204" pitchFamily="34" charset="0"/>
                  <a:cs typeface="Arial" panose="020B0604020202020204" pitchFamily="34" charset="0"/>
                </a:endParaRPr>
              </a:p>
            </p:txBody>
          </p:sp>
        </mc:Choice>
        <mc:Fallback>
          <p:sp>
            <p:nvSpPr>
              <p:cNvPr id="9" name="矩形 8"/>
              <p:cNvSpPr>
                <a:spLocks noRot="1" noChangeAspect="1" noMove="1" noResize="1" noEditPoints="1" noAdjustHandles="1" noChangeArrowheads="1" noChangeShapeType="1" noTextEdit="1"/>
              </p:cNvSpPr>
              <p:nvPr/>
            </p:nvSpPr>
            <p:spPr>
              <a:xfrm>
                <a:off x="1898118" y="4029149"/>
                <a:ext cx="8522824" cy="459741"/>
              </a:xfrm>
              <a:prstGeom prst="rect">
                <a:avLst/>
              </a:prstGeom>
              <a:blipFill>
                <a:blip r:embed="rId3"/>
                <a:stretch>
                  <a:fillRect t="-4000" b="-14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2753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a:xfrm>
            <a:off x="2081593" y="2977182"/>
            <a:ext cx="7160061" cy="550417"/>
          </a:xfrm>
        </p:spPr>
        <p:txBody>
          <a:bodyPr>
            <a:noAutofit/>
          </a:bodyPr>
          <a:lstStyle/>
          <a:p>
            <a:r>
              <a:rPr kumimoji="1" lang="en-US" altLang="zh-CN" sz="4800" b="1" dirty="0" smtClean="0">
                <a:latin typeface="Arial" panose="020B0604020202020204" pitchFamily="34" charset="0"/>
                <a:cs typeface="Arial" panose="020B0604020202020204" pitchFamily="34" charset="0"/>
              </a:rPr>
              <a:t>Model Architecture</a:t>
            </a:r>
            <a:endParaRPr kumimoji="1" lang="zh-CN" altLang="en-US" sz="4800" b="1" dirty="0">
              <a:latin typeface="Arial" panose="020B0604020202020204" pitchFamily="34" charset="0"/>
              <a:cs typeface="Arial" panose="020B0604020202020204" pitchFamily="34" charset="0"/>
            </a:endParaRPr>
          </a:p>
        </p:txBody>
      </p:sp>
      <p:sp>
        <p:nvSpPr>
          <p:cNvPr id="3" name="文本占位符 2"/>
          <p:cNvSpPr>
            <a:spLocks noGrp="1"/>
          </p:cNvSpPr>
          <p:nvPr>
            <p:ph type="body" sz="quarter" idx="11"/>
          </p:nvPr>
        </p:nvSpPr>
        <p:spPr>
          <a:xfrm>
            <a:off x="757659" y="2740713"/>
            <a:ext cx="1515024" cy="833761"/>
          </a:xfrm>
        </p:spPr>
        <p:txBody>
          <a:bodyPr>
            <a:noAutofit/>
          </a:bodyPr>
          <a:lstStyle/>
          <a:p>
            <a:r>
              <a:rPr kumimoji="1" lang="en-US" altLang="zh-CN" sz="7200" dirty="0" smtClean="0"/>
              <a:t>03</a:t>
            </a:r>
            <a:endParaRPr kumimoji="1" lang="zh-CN" altLang="en-US" sz="7200" dirty="0"/>
          </a:p>
        </p:txBody>
      </p:sp>
    </p:spTree>
    <p:extLst>
      <p:ext uri="{BB962C8B-B14F-4D97-AF65-F5344CB8AC3E}">
        <p14:creationId xmlns:p14="http://schemas.microsoft.com/office/powerpoint/2010/main" val="4134901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864</TotalTime>
  <Words>1598</Words>
  <Application>Microsoft Office PowerPoint</Application>
  <PresentationFormat>宽屏</PresentationFormat>
  <Paragraphs>143</Paragraphs>
  <Slides>22</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22</vt:i4>
      </vt:variant>
    </vt:vector>
  </HeadingPairs>
  <TitlesOfParts>
    <vt:vector size="28" baseType="lpstr">
      <vt:lpstr>等线</vt:lpstr>
      <vt:lpstr>等线 Light</vt:lpstr>
      <vt:lpstr>Arial</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Windows 用户</dc:creator>
  <cp:lastModifiedBy>Windows 用户</cp:lastModifiedBy>
  <cp:revision>235</cp:revision>
  <dcterms:created xsi:type="dcterms:W3CDTF">2018-10-21T03:45:22Z</dcterms:created>
  <dcterms:modified xsi:type="dcterms:W3CDTF">2018-10-23T13:19:45Z</dcterms:modified>
</cp:coreProperties>
</file>