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66" r:id="rId3"/>
    <p:sldId id="281" r:id="rId4"/>
    <p:sldId id="292" r:id="rId5"/>
    <p:sldId id="293" r:id="rId6"/>
    <p:sldId id="294" r:id="rId7"/>
    <p:sldId id="297" r:id="rId8"/>
    <p:sldId id="295" r:id="rId9"/>
    <p:sldId id="296" r:id="rId10"/>
    <p:sldId id="298" r:id="rId11"/>
    <p:sldId id="299" r:id="rId12"/>
    <p:sldId id="300" r:id="rId13"/>
    <p:sldId id="301" r:id="rId14"/>
    <p:sldId id="303" r:id="rId15"/>
    <p:sldId id="302" r:id="rId16"/>
    <p:sldId id="304" r:id="rId17"/>
    <p:sldId id="305" r:id="rId18"/>
    <p:sldId id="308" r:id="rId19"/>
    <p:sldId id="306" r:id="rId20"/>
    <p:sldId id="307" r:id="rId21"/>
    <p:sldId id="273" r:id="rId22"/>
    <p:sldId id="30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6D69"/>
    <a:srgbClr val="22B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83528" autoAdjust="0"/>
  </p:normalViewPr>
  <p:slideViewPr>
    <p:cSldViewPr snapToGrid="0" showGuides="1">
      <p:cViewPr varScale="1">
        <p:scale>
          <a:sx n="73" d="100"/>
          <a:sy n="73" d="100"/>
        </p:scale>
        <p:origin x="1022" y="62"/>
      </p:cViewPr>
      <p:guideLst>
        <p:guide orient="horz" pos="2160"/>
        <p:guide pos="3840"/>
      </p:guideLst>
    </p:cSldViewPr>
  </p:slideViewPr>
  <p:notesTextViewPr>
    <p:cViewPr>
      <p:scale>
        <a:sx n="200" d="100"/>
        <a:sy n="200" d="100"/>
      </p:scale>
      <p:origin x="0" y="0"/>
    </p:cViewPr>
  </p:notesTextViewPr>
  <p:notesViewPr>
    <p:cSldViewPr snapToGrid="0" showGuides="1">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023CFC-8BE6-4AE3-B2CD-0DE9BAE28509}" type="datetimeFigureOut">
              <a:rPr lang="zh-CN" altLang="en-US" smtClean="0"/>
              <a:t>2018/12/18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A38A3E-2EAE-4962-82CD-235E74BA6EA9}" type="slidenum">
              <a:rPr lang="zh-CN" altLang="en-US" smtClean="0"/>
              <a:t>‹#›</a:t>
            </a:fld>
            <a:endParaRPr lang="zh-CN" altLang="en-US"/>
          </a:p>
        </p:txBody>
      </p:sp>
    </p:spTree>
    <p:extLst>
      <p:ext uri="{BB962C8B-B14F-4D97-AF65-F5344CB8AC3E}">
        <p14:creationId xmlns:p14="http://schemas.microsoft.com/office/powerpoint/2010/main" val="3557013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A4FCC-B2CC-42CC-8B89-54FCD2BC73FF}" type="datetimeFigureOut">
              <a:rPr lang="zh-CN" altLang="en-US" smtClean="0"/>
              <a:t>2018/12/18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8A44C-D83A-4800-B2A5-0C8FD1684035}" type="slidenum">
              <a:rPr lang="zh-CN" altLang="en-US" smtClean="0"/>
              <a:t>‹#›</a:t>
            </a:fld>
            <a:endParaRPr lang="zh-CN" altLang="en-US"/>
          </a:p>
        </p:txBody>
      </p:sp>
    </p:spTree>
    <p:extLst>
      <p:ext uri="{BB962C8B-B14F-4D97-AF65-F5344CB8AC3E}">
        <p14:creationId xmlns:p14="http://schemas.microsoft.com/office/powerpoint/2010/main" val="358214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introduces a burden when programmers want to combine programs written in different languages together.</a:t>
            </a:r>
            <a:endParaRPr lang="zh-CN" altLang="en-US" dirty="0"/>
          </a:p>
        </p:txBody>
      </p:sp>
      <p:sp>
        <p:nvSpPr>
          <p:cNvPr id="4" name="灯片编号占位符 3"/>
          <p:cNvSpPr>
            <a:spLocks noGrp="1"/>
          </p:cNvSpPr>
          <p:nvPr>
            <p:ph type="sldNum" sz="quarter" idx="10"/>
          </p:nvPr>
        </p:nvSpPr>
        <p:spPr/>
        <p:txBody>
          <a:bodyPr/>
          <a:lstStyle/>
          <a:p>
            <a:fld id="{D578A44C-D83A-4800-B2A5-0C8FD1684035}" type="slidenum">
              <a:rPr lang="zh-CN" altLang="en-US" smtClean="0"/>
              <a:t>3</a:t>
            </a:fld>
            <a:endParaRPr lang="zh-CN" altLang="en-US"/>
          </a:p>
        </p:txBody>
      </p:sp>
    </p:spTree>
    <p:extLst>
      <p:ext uri="{BB962C8B-B14F-4D97-AF65-F5344CB8AC3E}">
        <p14:creationId xmlns:p14="http://schemas.microsoft.com/office/powerpoint/2010/main" val="1926914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78A44C-D83A-4800-B2A5-0C8FD1684035}" type="slidenum">
              <a:rPr lang="zh-CN" altLang="en-US" smtClean="0"/>
              <a:t>18</a:t>
            </a:fld>
            <a:endParaRPr lang="zh-CN" altLang="en-US"/>
          </a:p>
        </p:txBody>
      </p:sp>
    </p:spTree>
    <p:extLst>
      <p:ext uri="{BB962C8B-B14F-4D97-AF65-F5344CB8AC3E}">
        <p14:creationId xmlns:p14="http://schemas.microsoft.com/office/powerpoint/2010/main" val="2074632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Antlr</a:t>
            </a:r>
            <a:r>
              <a:rPr lang="en-US" altLang="zh-CN" dirty="0" smtClean="0"/>
              <a:t> contains too few data samples for training. We constructing another training and validation set from all other 5 projects, and test our model on the entire </a:t>
            </a:r>
            <a:r>
              <a:rPr lang="en-US" altLang="zh-CN" dirty="0" err="1" smtClean="0"/>
              <a:t>Antlr</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578A44C-D83A-4800-B2A5-0C8FD1684035}" type="slidenum">
              <a:rPr lang="zh-CN" altLang="en-US" smtClean="0"/>
              <a:t>19</a:t>
            </a:fld>
            <a:endParaRPr lang="zh-CN" altLang="en-US"/>
          </a:p>
        </p:txBody>
      </p:sp>
    </p:spTree>
    <p:extLst>
      <p:ext uri="{BB962C8B-B14F-4D97-AF65-F5344CB8AC3E}">
        <p14:creationId xmlns:p14="http://schemas.microsoft.com/office/powerpoint/2010/main" val="2170108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78A44C-D83A-4800-B2A5-0C8FD1684035}" type="slidenum">
              <a:rPr lang="zh-CN" altLang="en-US" smtClean="0"/>
              <a:t>21</a:t>
            </a:fld>
            <a:endParaRPr lang="zh-CN" altLang="en-US"/>
          </a:p>
        </p:txBody>
      </p:sp>
    </p:spTree>
    <p:extLst>
      <p:ext uri="{BB962C8B-B14F-4D97-AF65-F5344CB8AC3E}">
        <p14:creationId xmlns:p14="http://schemas.microsoft.com/office/powerpoint/2010/main" val="1794861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78A44C-D83A-4800-B2A5-0C8FD1684035}" type="slidenum">
              <a:rPr lang="zh-CN" altLang="en-US" smtClean="0"/>
              <a:t>4</a:t>
            </a:fld>
            <a:endParaRPr lang="zh-CN" altLang="en-US"/>
          </a:p>
        </p:txBody>
      </p:sp>
    </p:spTree>
    <p:extLst>
      <p:ext uri="{BB962C8B-B14F-4D97-AF65-F5344CB8AC3E}">
        <p14:creationId xmlns:p14="http://schemas.microsoft.com/office/powerpoint/2010/main" val="2861350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correspondence is independent of other parts of the program. Consider when the program grows longer and this statement may repetitively occur multiple times</a:t>
            </a:r>
            <a:endParaRPr lang="zh-CN" altLang="en-US" dirty="0"/>
          </a:p>
        </p:txBody>
      </p:sp>
      <p:sp>
        <p:nvSpPr>
          <p:cNvPr id="4" name="灯片编号占位符 3"/>
          <p:cNvSpPr>
            <a:spLocks noGrp="1"/>
          </p:cNvSpPr>
          <p:nvPr>
            <p:ph type="sldNum" sz="quarter" idx="10"/>
          </p:nvPr>
        </p:nvSpPr>
        <p:spPr/>
        <p:txBody>
          <a:bodyPr/>
          <a:lstStyle/>
          <a:p>
            <a:fld id="{D578A44C-D83A-4800-B2A5-0C8FD1684035}" type="slidenum">
              <a:rPr lang="zh-CN" altLang="en-US" smtClean="0"/>
              <a:t>8</a:t>
            </a:fld>
            <a:endParaRPr lang="zh-CN" altLang="en-US"/>
          </a:p>
        </p:txBody>
      </p:sp>
    </p:spTree>
    <p:extLst>
      <p:ext uri="{BB962C8B-B14F-4D97-AF65-F5344CB8AC3E}">
        <p14:creationId xmlns:p14="http://schemas.microsoft.com/office/powerpoint/2010/main" val="419056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et</a:t>
            </a:r>
            <a:r>
              <a:rPr lang="zh-CN" altLang="en-US" dirty="0" smtClean="0"/>
              <a:t>：</a:t>
            </a:r>
            <a:r>
              <a:rPr lang="en-US" altLang="zh-CN" dirty="0" smtClean="0"/>
              <a:t>embedding of the expanding node N</a:t>
            </a:r>
          </a:p>
          <a:p>
            <a:r>
              <a:rPr lang="en-US" altLang="zh-CN" dirty="0" smtClean="0"/>
              <a:t>the </a:t>
            </a:r>
            <a:r>
              <a:rPr lang="en-US" altLang="zh-CN" dirty="0" smtClean="0"/>
              <a:t>generation of the left child and right child use two different sets of parameters for LSTML and LSTMR respectively.</a:t>
            </a:r>
          </a:p>
          <a:p>
            <a:r>
              <a:rPr lang="en-US" altLang="zh-CN" dirty="0" smtClean="0"/>
              <a:t>we combine the terminal and non-terminal sets into a single vocabulary </a:t>
            </a:r>
            <a:r>
              <a:rPr lang="en-US" altLang="zh-CN" dirty="0" err="1" smtClean="0"/>
              <a:t>Vt</a:t>
            </a:r>
            <a:r>
              <a:rPr lang="en-US" altLang="zh-CN" dirty="0" smtClean="0"/>
              <a:t> for the decoder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These new children are pushed into the queue of all nodes to be expanded. When the queue is empty, the target tree generation process terminates.</a:t>
            </a:r>
          </a:p>
        </p:txBody>
      </p:sp>
      <p:sp>
        <p:nvSpPr>
          <p:cNvPr id="4" name="灯片编号占位符 3"/>
          <p:cNvSpPr>
            <a:spLocks noGrp="1"/>
          </p:cNvSpPr>
          <p:nvPr>
            <p:ph type="sldNum" sz="quarter" idx="10"/>
          </p:nvPr>
        </p:nvSpPr>
        <p:spPr/>
        <p:txBody>
          <a:bodyPr/>
          <a:lstStyle/>
          <a:p>
            <a:fld id="{D578A44C-D83A-4800-B2A5-0C8FD1684035}" type="slidenum">
              <a:rPr lang="zh-CN" altLang="en-US" smtClean="0"/>
              <a:t>11</a:t>
            </a:fld>
            <a:endParaRPr lang="zh-CN" altLang="en-US"/>
          </a:p>
        </p:txBody>
      </p:sp>
    </p:spTree>
    <p:extLst>
      <p:ext uri="{BB962C8B-B14F-4D97-AF65-F5344CB8AC3E}">
        <p14:creationId xmlns:p14="http://schemas.microsoft.com/office/powerpoint/2010/main" val="298726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78A44C-D83A-4800-B2A5-0C8FD1684035}" type="slidenum">
              <a:rPr lang="zh-CN" altLang="en-US" smtClean="0"/>
              <a:t>12</a:t>
            </a:fld>
            <a:endParaRPr lang="zh-CN" altLang="en-US"/>
          </a:p>
        </p:txBody>
      </p:sp>
    </p:spTree>
    <p:extLst>
      <p:ext uri="{BB962C8B-B14F-4D97-AF65-F5344CB8AC3E}">
        <p14:creationId xmlns:p14="http://schemas.microsoft.com/office/powerpoint/2010/main" val="4078713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attention vector of the expanding node is taken into account when predicting the attention vectors of its children</a:t>
            </a:r>
            <a:endParaRPr lang="zh-CN" altLang="en-US" dirty="0"/>
          </a:p>
        </p:txBody>
      </p:sp>
      <p:sp>
        <p:nvSpPr>
          <p:cNvPr id="4" name="灯片编号占位符 3"/>
          <p:cNvSpPr>
            <a:spLocks noGrp="1"/>
          </p:cNvSpPr>
          <p:nvPr>
            <p:ph type="sldNum" sz="quarter" idx="10"/>
          </p:nvPr>
        </p:nvSpPr>
        <p:spPr/>
        <p:txBody>
          <a:bodyPr/>
          <a:lstStyle/>
          <a:p>
            <a:fld id="{D578A44C-D83A-4800-B2A5-0C8FD1684035}" type="slidenum">
              <a:rPr lang="zh-CN" altLang="en-US" smtClean="0"/>
              <a:t>13</a:t>
            </a:fld>
            <a:endParaRPr lang="zh-CN" altLang="en-US"/>
          </a:p>
        </p:txBody>
      </p:sp>
    </p:spTree>
    <p:extLst>
      <p:ext uri="{BB962C8B-B14F-4D97-AF65-F5344CB8AC3E}">
        <p14:creationId xmlns:p14="http://schemas.microsoft.com/office/powerpoint/2010/main" val="357691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78A44C-D83A-4800-B2A5-0C8FD1684035}" type="slidenum">
              <a:rPr lang="zh-CN" altLang="en-US" smtClean="0"/>
              <a:t>15</a:t>
            </a:fld>
            <a:endParaRPr lang="zh-CN" altLang="en-US"/>
          </a:p>
        </p:txBody>
      </p:sp>
    </p:spTree>
    <p:extLst>
      <p:ext uri="{BB962C8B-B14F-4D97-AF65-F5344CB8AC3E}">
        <p14:creationId xmlns:p14="http://schemas.microsoft.com/office/powerpoint/2010/main" val="79867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78A44C-D83A-4800-B2A5-0C8FD1684035}" type="slidenum">
              <a:rPr lang="zh-CN" altLang="en-US" smtClean="0"/>
              <a:t>16</a:t>
            </a:fld>
            <a:endParaRPr lang="zh-CN" altLang="en-US"/>
          </a:p>
        </p:txBody>
      </p:sp>
    </p:spTree>
    <p:extLst>
      <p:ext uri="{BB962C8B-B14F-4D97-AF65-F5344CB8AC3E}">
        <p14:creationId xmlns:p14="http://schemas.microsoft.com/office/powerpoint/2010/main" val="2995683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tree2tree model outperforms all baseline models on all datasets. Especially, on the dataset with longer programs, the program accuracy significantly outperforms all seq2seq models, Especially, on the dataset with longer programs</a:t>
            </a:r>
          </a:p>
          <a:p>
            <a:r>
              <a:rPr lang="en-US" altLang="zh-CN" dirty="0" smtClean="0"/>
              <a:t>PF</a:t>
            </a:r>
            <a:r>
              <a:rPr lang="en-US" altLang="zh-CN" baseline="0" dirty="0" smtClean="0"/>
              <a:t> </a:t>
            </a:r>
            <a:r>
              <a:rPr lang="zh-CN" altLang="en-US" baseline="0" dirty="0" smtClean="0"/>
              <a:t>在</a:t>
            </a:r>
            <a:r>
              <a:rPr lang="en-US" altLang="zh-CN" baseline="0" dirty="0" smtClean="0"/>
              <a:t>Large program</a:t>
            </a:r>
            <a:r>
              <a:rPr lang="zh-CN" altLang="en-US" baseline="0" dirty="0" smtClean="0"/>
              <a:t>中更加重要</a:t>
            </a:r>
            <a:endParaRPr lang="en-US" altLang="zh-CN" dirty="0" smtClean="0"/>
          </a:p>
          <a:p>
            <a:r>
              <a:rPr lang="en-US" altLang="zh-CN" dirty="0" smtClean="0"/>
              <a:t>JavaScript to </a:t>
            </a:r>
            <a:r>
              <a:rPr lang="en-US" altLang="zh-CN" dirty="0" err="1" smtClean="0"/>
              <a:t>CoffeeScript</a:t>
            </a:r>
            <a:r>
              <a:rPr lang="zh-CN" altLang="en-US" dirty="0" smtClean="0"/>
              <a:t>：提升较小，原因是</a:t>
            </a:r>
            <a:r>
              <a:rPr lang="en-US" altLang="zh-CN" dirty="0" smtClean="0"/>
              <a:t>target programs are much shorter. a </a:t>
            </a:r>
            <a:r>
              <a:rPr lang="en-US" altLang="zh-CN" dirty="0" err="1" smtClean="0"/>
              <a:t>CoffeeScript</a:t>
            </a:r>
            <a:r>
              <a:rPr lang="en-US" altLang="zh-CN" dirty="0" smtClean="0"/>
              <a:t> program with 20 tokens, its corresponding JavaScript program may contain more than 300 tokens.</a:t>
            </a:r>
            <a:endParaRPr lang="zh-CN" altLang="en-US" dirty="0"/>
          </a:p>
        </p:txBody>
      </p:sp>
      <p:sp>
        <p:nvSpPr>
          <p:cNvPr id="4" name="灯片编号占位符 3"/>
          <p:cNvSpPr>
            <a:spLocks noGrp="1"/>
          </p:cNvSpPr>
          <p:nvPr>
            <p:ph type="sldNum" sz="quarter" idx="10"/>
          </p:nvPr>
        </p:nvSpPr>
        <p:spPr/>
        <p:txBody>
          <a:bodyPr/>
          <a:lstStyle/>
          <a:p>
            <a:fld id="{D578A44C-D83A-4800-B2A5-0C8FD1684035}" type="slidenum">
              <a:rPr lang="zh-CN" altLang="en-US" smtClean="0"/>
              <a:t>17</a:t>
            </a:fld>
            <a:endParaRPr lang="zh-CN" altLang="en-US"/>
          </a:p>
        </p:txBody>
      </p:sp>
    </p:spTree>
    <p:extLst>
      <p:ext uri="{BB962C8B-B14F-4D97-AF65-F5344CB8AC3E}">
        <p14:creationId xmlns:p14="http://schemas.microsoft.com/office/powerpoint/2010/main" val="336156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A33BE49-DDDB-4126-82B9-A956848B241A}"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D455A7-3CF9-41EF-84A0-90AD8441F2A2}" type="slidenum">
              <a:rPr lang="zh-CN" altLang="en-US" smtClean="0"/>
              <a:t>‹#›</a:t>
            </a:fld>
            <a:endParaRPr lang="zh-CN" altLang="en-US"/>
          </a:p>
        </p:txBody>
      </p:sp>
    </p:spTree>
    <p:extLst>
      <p:ext uri="{BB962C8B-B14F-4D97-AF65-F5344CB8AC3E}">
        <p14:creationId xmlns:p14="http://schemas.microsoft.com/office/powerpoint/2010/main" val="191674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33BE49-DDDB-4126-82B9-A956848B241A}"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D455A7-3CF9-41EF-84A0-90AD8441F2A2}" type="slidenum">
              <a:rPr lang="zh-CN" altLang="en-US" smtClean="0"/>
              <a:t>‹#›</a:t>
            </a:fld>
            <a:endParaRPr lang="zh-CN" altLang="en-US"/>
          </a:p>
        </p:txBody>
      </p:sp>
    </p:spTree>
    <p:extLst>
      <p:ext uri="{BB962C8B-B14F-4D97-AF65-F5344CB8AC3E}">
        <p14:creationId xmlns:p14="http://schemas.microsoft.com/office/powerpoint/2010/main" val="18206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33BE49-DDDB-4126-82B9-A956848B241A}"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D455A7-3CF9-41EF-84A0-90AD8441F2A2}" type="slidenum">
              <a:rPr lang="zh-CN" altLang="en-US" smtClean="0"/>
              <a:t>‹#›</a:t>
            </a:fld>
            <a:endParaRPr lang="zh-CN" altLang="en-US"/>
          </a:p>
        </p:txBody>
      </p:sp>
    </p:spTree>
    <p:extLst>
      <p:ext uri="{BB962C8B-B14F-4D97-AF65-F5344CB8AC3E}">
        <p14:creationId xmlns:p14="http://schemas.microsoft.com/office/powerpoint/2010/main" val="326640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4" name="矩形 3"/>
          <p:cNvSpPr/>
          <p:nvPr userDrawn="1"/>
        </p:nvSpPr>
        <p:spPr>
          <a:xfrm>
            <a:off x="11315700" y="1693727"/>
            <a:ext cx="876300" cy="2781300"/>
          </a:xfrm>
          <a:prstGeom prst="rect">
            <a:avLst/>
          </a:prstGeom>
          <a:solidFill>
            <a:srgbClr val="22B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6464041" y="1406978"/>
            <a:ext cx="2600884" cy="1292679"/>
            <a:chOff x="6464041" y="1406978"/>
            <a:chExt cx="2600884" cy="1292679"/>
          </a:xfrm>
        </p:grpSpPr>
        <p:sp>
          <p:nvSpPr>
            <p:cNvPr id="6" name="等腰三角形 5"/>
            <p:cNvSpPr/>
            <p:nvPr/>
          </p:nvSpPr>
          <p:spPr>
            <a:xfrm>
              <a:off x="7682963" y="1406978"/>
              <a:ext cx="1381962" cy="1292679"/>
            </a:xfrm>
            <a:prstGeom prst="triangle">
              <a:avLst/>
            </a:prstGeom>
            <a:solidFill>
              <a:srgbClr val="FE484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6464041" y="1934919"/>
              <a:ext cx="1218922" cy="764738"/>
            </a:xfrm>
            <a:prstGeom prst="triangle">
              <a:avLst/>
            </a:prstGeom>
            <a:solidFill>
              <a:srgbClr val="FFF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7077384" y="1787406"/>
              <a:ext cx="1296560" cy="912251"/>
            </a:xfrm>
            <a:prstGeom prs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占位符 11"/>
          <p:cNvSpPr>
            <a:spLocks noGrp="1"/>
          </p:cNvSpPr>
          <p:nvPr>
            <p:ph type="body" sz="quarter" idx="10" hasCustomPrompt="1"/>
          </p:nvPr>
        </p:nvSpPr>
        <p:spPr>
          <a:xfrm>
            <a:off x="4513942" y="2778503"/>
            <a:ext cx="4804455" cy="669806"/>
          </a:xfrm>
          <a:prstGeom prst="rect">
            <a:avLst/>
          </a:prstGeom>
        </p:spPr>
        <p:txBody>
          <a:bodyPr/>
          <a:lstStyle>
            <a:lvl1pPr marL="0" indent="0">
              <a:buNone/>
              <a:defRPr sz="4400" b="1"/>
            </a:lvl1pPr>
          </a:lstStyle>
          <a:p>
            <a:pPr lvl="0"/>
            <a:r>
              <a:rPr lang="zh-CN" altLang="en-US" dirty="0" smtClean="0"/>
              <a:t>点击此处添加标题</a:t>
            </a:r>
            <a:endParaRPr lang="en-US" altLang="zh-CN" dirty="0" smtClean="0"/>
          </a:p>
        </p:txBody>
      </p:sp>
    </p:spTree>
    <p:extLst>
      <p:ext uri="{BB962C8B-B14F-4D97-AF65-F5344CB8AC3E}">
        <p14:creationId xmlns:p14="http://schemas.microsoft.com/office/powerpoint/2010/main" val="4028620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02342" y="632269"/>
            <a:ext cx="2779058" cy="638209"/>
          </a:xfrm>
          <a:prstGeom prst="rect">
            <a:avLst/>
          </a:prstGeom>
        </p:spPr>
        <p:txBody>
          <a:bodyPr>
            <a:normAutofit/>
          </a:bodyPr>
          <a:lstStyle>
            <a:lvl1pPr>
              <a:defRPr sz="2400" b="1"/>
            </a:lvl1pPr>
          </a:lstStyle>
          <a:p>
            <a:r>
              <a:rPr lang="zh-CN" altLang="en-US" dirty="0" smtClean="0"/>
              <a:t>单击此处添加标题</a:t>
            </a:r>
            <a:endParaRPr lang="zh-CN" altLang="en-US" dirty="0"/>
          </a:p>
        </p:txBody>
      </p:sp>
      <p:grpSp>
        <p:nvGrpSpPr>
          <p:cNvPr id="7" name="组合 6"/>
          <p:cNvGrpSpPr/>
          <p:nvPr userDrawn="1"/>
        </p:nvGrpSpPr>
        <p:grpSpPr>
          <a:xfrm>
            <a:off x="1717871" y="158751"/>
            <a:ext cx="1140738" cy="566964"/>
            <a:chOff x="6464041" y="1406978"/>
            <a:chExt cx="2600884" cy="1292679"/>
          </a:xfrm>
        </p:grpSpPr>
        <p:sp>
          <p:nvSpPr>
            <p:cNvPr id="8" name="等腰三角形 7"/>
            <p:cNvSpPr/>
            <p:nvPr/>
          </p:nvSpPr>
          <p:spPr>
            <a:xfrm>
              <a:off x="7682963" y="1406978"/>
              <a:ext cx="1381962" cy="1292679"/>
            </a:xfrm>
            <a:prstGeom prst="triangle">
              <a:avLst/>
            </a:prstGeom>
            <a:solidFill>
              <a:srgbClr val="FE484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6464041" y="1934919"/>
              <a:ext cx="1218922" cy="764738"/>
            </a:xfrm>
            <a:prstGeom prst="triangle">
              <a:avLst/>
            </a:prstGeom>
            <a:solidFill>
              <a:srgbClr val="FFF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7077384" y="1787406"/>
              <a:ext cx="1296560" cy="912251"/>
            </a:xfrm>
            <a:prstGeom prs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userDrawn="1"/>
        </p:nvSpPr>
        <p:spPr>
          <a:xfrm>
            <a:off x="0" y="661736"/>
            <a:ext cx="348343" cy="461665"/>
          </a:xfrm>
          <a:prstGeom prst="rect">
            <a:avLst/>
          </a:prstGeom>
          <a:solidFill>
            <a:srgbClr val="22B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73421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33BE49-DDDB-4126-82B9-A956848B241A}" type="datetimeFigureOut">
              <a:rPr lang="zh-CN" altLang="en-US" smtClean="0"/>
              <a:t>2018/12/18</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D455A7-3CF9-41EF-84A0-90AD8441F2A2}" type="slidenum">
              <a:rPr lang="zh-CN" altLang="en-US" smtClean="0"/>
              <a:t>‹#›</a:t>
            </a:fld>
            <a:endParaRPr lang="zh-CN" altLang="en-US"/>
          </a:p>
        </p:txBody>
      </p:sp>
    </p:spTree>
    <p:extLst>
      <p:ext uri="{BB962C8B-B14F-4D97-AF65-F5344CB8AC3E}">
        <p14:creationId xmlns:p14="http://schemas.microsoft.com/office/powerpoint/2010/main" val="259645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A33BE49-DDDB-4126-82B9-A956848B241A}"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D455A7-3CF9-41EF-84A0-90AD8441F2A2}" type="slidenum">
              <a:rPr lang="zh-CN" altLang="en-US" smtClean="0"/>
              <a:t>‹#›</a:t>
            </a:fld>
            <a:endParaRPr lang="zh-CN" altLang="en-US"/>
          </a:p>
        </p:txBody>
      </p:sp>
    </p:spTree>
    <p:extLst>
      <p:ext uri="{BB962C8B-B14F-4D97-AF65-F5344CB8AC3E}">
        <p14:creationId xmlns:p14="http://schemas.microsoft.com/office/powerpoint/2010/main" val="65201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33BE49-DDDB-4126-82B9-A956848B241A}"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D455A7-3CF9-41EF-84A0-90AD8441F2A2}" type="slidenum">
              <a:rPr lang="zh-CN" altLang="en-US" smtClean="0"/>
              <a:t>‹#›</a:t>
            </a:fld>
            <a:endParaRPr lang="zh-CN" altLang="en-US"/>
          </a:p>
        </p:txBody>
      </p:sp>
    </p:spTree>
    <p:extLst>
      <p:ext uri="{BB962C8B-B14F-4D97-AF65-F5344CB8AC3E}">
        <p14:creationId xmlns:p14="http://schemas.microsoft.com/office/powerpoint/2010/main" val="3615312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33BE49-DDDB-4126-82B9-A956848B241A}" type="datetimeFigureOut">
              <a:rPr lang="zh-CN" altLang="en-US" smtClean="0"/>
              <a:t>2018/12/18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D455A7-3CF9-41EF-84A0-90AD8441F2A2}" type="slidenum">
              <a:rPr lang="zh-CN" altLang="en-US" smtClean="0"/>
              <a:t>‹#›</a:t>
            </a:fld>
            <a:endParaRPr lang="zh-CN" altLang="en-US"/>
          </a:p>
        </p:txBody>
      </p:sp>
    </p:spTree>
    <p:extLst>
      <p:ext uri="{BB962C8B-B14F-4D97-AF65-F5344CB8AC3E}">
        <p14:creationId xmlns:p14="http://schemas.microsoft.com/office/powerpoint/2010/main" val="346456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33BE49-DDDB-4126-82B9-A956848B241A}" type="datetimeFigureOut">
              <a:rPr lang="zh-CN" altLang="en-US" smtClean="0"/>
              <a:t>2018/12/18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D455A7-3CF9-41EF-84A0-90AD8441F2A2}" type="slidenum">
              <a:rPr lang="zh-CN" altLang="en-US" smtClean="0"/>
              <a:t>‹#›</a:t>
            </a:fld>
            <a:endParaRPr lang="zh-CN" altLang="en-US"/>
          </a:p>
        </p:txBody>
      </p:sp>
    </p:spTree>
    <p:extLst>
      <p:ext uri="{BB962C8B-B14F-4D97-AF65-F5344CB8AC3E}">
        <p14:creationId xmlns:p14="http://schemas.microsoft.com/office/powerpoint/2010/main" val="245320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33BE49-DDDB-4126-82B9-A956848B241A}" type="datetimeFigureOut">
              <a:rPr lang="zh-CN" altLang="en-US" smtClean="0"/>
              <a:t>2018/12/18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D455A7-3CF9-41EF-84A0-90AD8441F2A2}" type="slidenum">
              <a:rPr lang="zh-CN" altLang="en-US" smtClean="0"/>
              <a:t>‹#›</a:t>
            </a:fld>
            <a:endParaRPr lang="zh-CN" altLang="en-US"/>
          </a:p>
        </p:txBody>
      </p:sp>
    </p:spTree>
    <p:extLst>
      <p:ext uri="{BB962C8B-B14F-4D97-AF65-F5344CB8AC3E}">
        <p14:creationId xmlns:p14="http://schemas.microsoft.com/office/powerpoint/2010/main" val="122906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A33BE49-DDDB-4126-82B9-A956848B241A}"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D455A7-3CF9-41EF-84A0-90AD8441F2A2}" type="slidenum">
              <a:rPr lang="zh-CN" altLang="en-US" smtClean="0"/>
              <a:t>‹#›</a:t>
            </a:fld>
            <a:endParaRPr lang="zh-CN" altLang="en-US"/>
          </a:p>
        </p:txBody>
      </p:sp>
    </p:spTree>
    <p:extLst>
      <p:ext uri="{BB962C8B-B14F-4D97-AF65-F5344CB8AC3E}">
        <p14:creationId xmlns:p14="http://schemas.microsoft.com/office/powerpoint/2010/main" val="112846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A33BE49-DDDB-4126-82B9-A956848B241A}"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D455A7-3CF9-41EF-84A0-90AD8441F2A2}" type="slidenum">
              <a:rPr lang="zh-CN" altLang="en-US" smtClean="0"/>
              <a:t>‹#›</a:t>
            </a:fld>
            <a:endParaRPr lang="zh-CN" altLang="en-US"/>
          </a:p>
        </p:txBody>
      </p:sp>
    </p:spTree>
    <p:extLst>
      <p:ext uri="{BB962C8B-B14F-4D97-AF65-F5344CB8AC3E}">
        <p14:creationId xmlns:p14="http://schemas.microsoft.com/office/powerpoint/2010/main" val="346968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3BE49-DDDB-4126-82B9-A956848B241A}" type="datetimeFigureOut">
              <a:rPr lang="zh-CN" altLang="en-US" smtClean="0"/>
              <a:t>2018/12/18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455A7-3CF9-41EF-84A0-90AD8441F2A2}" type="slidenum">
              <a:rPr lang="zh-CN" altLang="en-US" smtClean="0"/>
              <a:t>‹#›</a:t>
            </a:fld>
            <a:endParaRPr lang="zh-CN" altLang="en-US"/>
          </a:p>
        </p:txBody>
      </p:sp>
    </p:spTree>
    <p:extLst>
      <p:ext uri="{BB962C8B-B14F-4D97-AF65-F5344CB8AC3E}">
        <p14:creationId xmlns:p14="http://schemas.microsoft.com/office/powerpoint/2010/main" val="1278412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5616" y="954349"/>
            <a:ext cx="10947036" cy="1778817"/>
          </a:xfrm>
        </p:spPr>
        <p:txBody>
          <a:bodyPr>
            <a:normAutofit/>
          </a:bodyPr>
          <a:lstStyle/>
          <a:p>
            <a:r>
              <a:rPr lang="en-US" altLang="zh-CN" sz="5400" dirty="0" smtClean="0">
                <a:latin typeface="Arial" panose="020B0604020202020204" pitchFamily="34" charset="0"/>
                <a:cs typeface="Arial" panose="020B0604020202020204" pitchFamily="34" charset="0"/>
              </a:rPr>
              <a:t>Tree-to-tree Neural Networks for Program Translation</a:t>
            </a:r>
            <a:endParaRPr lang="zh-CN" altLang="en-US" sz="54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stretch>
            <a:fillRect/>
          </a:stretch>
        </p:blipFill>
        <p:spPr>
          <a:xfrm>
            <a:off x="2676927" y="3011196"/>
            <a:ext cx="6584414" cy="1771262"/>
          </a:xfrm>
          <a:prstGeom prst="rect">
            <a:avLst/>
          </a:prstGeom>
        </p:spPr>
      </p:pic>
      <p:sp>
        <p:nvSpPr>
          <p:cNvPr id="5" name="矩形 4"/>
          <p:cNvSpPr/>
          <p:nvPr/>
        </p:nvSpPr>
        <p:spPr>
          <a:xfrm>
            <a:off x="5135016" y="5060488"/>
            <a:ext cx="2547931" cy="369332"/>
          </a:xfrm>
          <a:prstGeom prst="rect">
            <a:avLst/>
          </a:prstGeom>
        </p:spPr>
        <p:txBody>
          <a:bodyPr wrap="square">
            <a:spAutoFit/>
          </a:bodyPr>
          <a:lstStyle/>
          <a:p>
            <a:r>
              <a:rPr lang="en-US" altLang="zh-CN" b="1" dirty="0"/>
              <a:t>NeurIPS</a:t>
            </a:r>
            <a:r>
              <a:rPr lang="en-US" altLang="zh-CN" b="1" dirty="0" smtClean="0">
                <a:latin typeface="Arial" panose="020B0604020202020204" pitchFamily="34" charset="0"/>
                <a:cs typeface="Arial" panose="020B0604020202020204" pitchFamily="34" charset="0"/>
              </a:rPr>
              <a:t>-2018</a:t>
            </a:r>
            <a:endParaRPr lang="zh-CN" altLang="en-US" b="1" dirty="0">
              <a:latin typeface="Arial" panose="020B0604020202020204" pitchFamily="34" charset="0"/>
              <a:cs typeface="Arial" panose="020B0604020202020204" pitchFamily="34" charset="0"/>
            </a:endParaRPr>
          </a:p>
        </p:txBody>
      </p:sp>
      <p:sp>
        <p:nvSpPr>
          <p:cNvPr id="6" name="矩形 5"/>
          <p:cNvSpPr/>
          <p:nvPr/>
        </p:nvSpPr>
        <p:spPr>
          <a:xfrm>
            <a:off x="10573666" y="6211669"/>
            <a:ext cx="1618334" cy="646331"/>
          </a:xfrm>
          <a:prstGeom prst="rect">
            <a:avLst/>
          </a:prstGeom>
        </p:spPr>
        <p:txBody>
          <a:bodyPr wrap="square">
            <a:spAutoFit/>
          </a:bodyPr>
          <a:lstStyle/>
          <a:p>
            <a:pPr algn="ctr"/>
            <a:r>
              <a:rPr lang="zh-CN" altLang="en-US" b="1" dirty="0" smtClean="0">
                <a:latin typeface="微软雅黑" panose="020B0503020204020204" pitchFamily="34" charset="-122"/>
                <a:ea typeface="微软雅黑" panose="020B0503020204020204" pitchFamily="34" charset="-122"/>
                <a:cs typeface="Arial" panose="020B0604020202020204" pitchFamily="34" charset="0"/>
              </a:rPr>
              <a:t>刘芳</a:t>
            </a:r>
            <a:endParaRPr lang="en-US" altLang="zh-CN" b="1" dirty="0" smtClean="0">
              <a:latin typeface="微软雅黑" panose="020B0503020204020204" pitchFamily="34" charset="-122"/>
              <a:ea typeface="微软雅黑" panose="020B0503020204020204" pitchFamily="34" charset="-122"/>
              <a:cs typeface="Arial" panose="020B0604020202020204" pitchFamily="34" charset="0"/>
            </a:endParaRPr>
          </a:p>
          <a:p>
            <a:pPr algn="ct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2018-12-19</a:t>
            </a:r>
            <a:endParaRPr lang="zh-CN" altLang="en-US" b="1"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6997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341" y="632269"/>
            <a:ext cx="3909861" cy="638209"/>
          </a:xfrm>
        </p:spPr>
        <p:txBody>
          <a:bodyPr>
            <a:normAutofit fontScale="90000"/>
          </a:bodyPr>
          <a:lstStyle/>
          <a:p>
            <a:r>
              <a:rPr lang="en-US" altLang="zh-CN" dirty="0"/>
              <a:t>Tree-to-tree Neural Network</a:t>
            </a:r>
            <a:endParaRPr lang="zh-CN" altLang="en-US" dirty="0"/>
          </a:p>
        </p:txBody>
      </p:sp>
      <p:sp>
        <p:nvSpPr>
          <p:cNvPr id="3" name="矩形 2"/>
          <p:cNvSpPr/>
          <p:nvPr/>
        </p:nvSpPr>
        <p:spPr>
          <a:xfrm>
            <a:off x="596666" y="1493383"/>
            <a:ext cx="4701928" cy="400110"/>
          </a:xfrm>
          <a:prstGeom prst="rect">
            <a:avLst/>
          </a:prstGeom>
        </p:spPr>
        <p:txBody>
          <a:bodyPr wrap="none">
            <a:spAutoFit/>
          </a:bodyPr>
          <a:lstStyle/>
          <a:p>
            <a:pPr marL="285750" indent="-285750">
              <a:buClr>
                <a:srgbClr val="FE6D69"/>
              </a:buClr>
              <a:buFont typeface="Wingdings" panose="05000000000000000000" pitchFamily="2" charset="2"/>
              <a:buChar char="u"/>
            </a:pPr>
            <a:r>
              <a:rPr lang="zh-CN" altLang="en-US" sz="2000" b="1" dirty="0"/>
              <a:t>Converting a tree into a binary one</a:t>
            </a:r>
          </a:p>
        </p:txBody>
      </p:sp>
      <p:sp>
        <p:nvSpPr>
          <p:cNvPr id="4" name="矩形 3"/>
          <p:cNvSpPr/>
          <p:nvPr/>
        </p:nvSpPr>
        <p:spPr>
          <a:xfrm>
            <a:off x="644867" y="2976658"/>
            <a:ext cx="2880917" cy="400110"/>
          </a:xfrm>
          <a:prstGeom prst="rect">
            <a:avLst/>
          </a:prstGeom>
        </p:spPr>
        <p:txBody>
          <a:bodyPr wrap="none">
            <a:spAutoFit/>
          </a:bodyPr>
          <a:lstStyle/>
          <a:p>
            <a:pPr marL="285750" indent="-285750">
              <a:buClr>
                <a:srgbClr val="FE6D69"/>
              </a:buClr>
              <a:buFont typeface="Wingdings" panose="05000000000000000000" pitchFamily="2" charset="2"/>
              <a:buChar char="u"/>
            </a:pPr>
            <a:r>
              <a:rPr lang="en-US" altLang="zh-CN" sz="2000" b="1" dirty="0" smtClean="0"/>
              <a:t>Binary tree encoder</a:t>
            </a:r>
            <a:endParaRPr lang="zh-CN" altLang="en-US" sz="2000" b="1" dirty="0"/>
          </a:p>
        </p:txBody>
      </p:sp>
      <p:sp>
        <p:nvSpPr>
          <p:cNvPr id="6" name="矩形 5"/>
          <p:cNvSpPr/>
          <p:nvPr/>
        </p:nvSpPr>
        <p:spPr>
          <a:xfrm>
            <a:off x="919942" y="1994471"/>
            <a:ext cx="8373687" cy="400110"/>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t>E</a:t>
            </a:r>
            <a:r>
              <a:rPr lang="zh-CN" altLang="en-US" sz="2000" dirty="0" smtClean="0"/>
              <a:t>ncoder </a:t>
            </a:r>
            <a:r>
              <a:rPr lang="zh-CN" altLang="en-US" sz="2000" dirty="0"/>
              <a:t>and decoder for binary trees can be more effective. </a:t>
            </a:r>
            <a:endParaRPr lang="en-US" altLang="zh-CN" sz="2000" dirty="0" smtClean="0"/>
          </a:p>
        </p:txBody>
      </p:sp>
      <p:sp>
        <p:nvSpPr>
          <p:cNvPr id="7" name="矩形 6"/>
          <p:cNvSpPr/>
          <p:nvPr/>
        </p:nvSpPr>
        <p:spPr>
          <a:xfrm>
            <a:off x="919942" y="3429000"/>
            <a:ext cx="10859193" cy="707886"/>
          </a:xfrm>
          <a:prstGeom prst="rect">
            <a:avLst/>
          </a:prstGeom>
        </p:spPr>
        <p:txBody>
          <a:bodyPr wrap="square">
            <a:spAutoFit/>
          </a:bodyPr>
          <a:lstStyle/>
          <a:p>
            <a:pPr marL="285750" indent="-285750">
              <a:buFont typeface="Arial" panose="020B0604020202020204" pitchFamily="34" charset="0"/>
              <a:buChar char="•"/>
            </a:pPr>
            <a:r>
              <a:rPr lang="en-US" altLang="zh-CN" sz="2000" dirty="0"/>
              <a:t>E</a:t>
            </a:r>
            <a:r>
              <a:rPr lang="zh-CN" altLang="en-US" sz="2000" dirty="0" smtClean="0"/>
              <a:t>mploys </a:t>
            </a:r>
            <a:r>
              <a:rPr lang="zh-CN" altLang="en-US" sz="2000" dirty="0"/>
              <a:t>a Tree-LSTM </a:t>
            </a:r>
            <a:r>
              <a:rPr lang="zh-CN" altLang="en-US" sz="2000" dirty="0" smtClean="0"/>
              <a:t>to </a:t>
            </a:r>
            <a:r>
              <a:rPr lang="zh-CN" altLang="en-US" sz="2000" dirty="0"/>
              <a:t>compute embeddings for both the entire source tree and each of its sub-tree</a:t>
            </a:r>
          </a:p>
        </p:txBody>
      </p:sp>
      <p:sp>
        <p:nvSpPr>
          <p:cNvPr id="8" name="矩形 7"/>
          <p:cNvSpPr/>
          <p:nvPr/>
        </p:nvSpPr>
        <p:spPr>
          <a:xfrm>
            <a:off x="900347" y="4211132"/>
            <a:ext cx="5195653" cy="400110"/>
          </a:xfrm>
          <a:prstGeom prst="rect">
            <a:avLst/>
          </a:prstGeom>
        </p:spPr>
        <p:txBody>
          <a:bodyPr wrap="none">
            <a:spAutoFit/>
          </a:bodyPr>
          <a:lstStyle/>
          <a:p>
            <a:pPr marL="285750" indent="-285750">
              <a:buFont typeface="Arial" panose="020B0604020202020204" pitchFamily="34" charset="0"/>
              <a:buChar char="•"/>
            </a:pPr>
            <a:r>
              <a:rPr lang="zh-CN" altLang="en-US" sz="2000" dirty="0"/>
              <a:t>the LSTM state (h, c) of N is computed as</a:t>
            </a:r>
          </a:p>
        </p:txBody>
      </p:sp>
      <p:pic>
        <p:nvPicPr>
          <p:cNvPr id="9" name="图片 8"/>
          <p:cNvPicPr>
            <a:picLocks noChangeAspect="1"/>
          </p:cNvPicPr>
          <p:nvPr/>
        </p:nvPicPr>
        <p:blipFill>
          <a:blip r:embed="rId2"/>
          <a:stretch>
            <a:fillRect/>
          </a:stretch>
        </p:blipFill>
        <p:spPr>
          <a:xfrm>
            <a:off x="4000272" y="4821198"/>
            <a:ext cx="4417921" cy="521635"/>
          </a:xfrm>
          <a:prstGeom prst="rect">
            <a:avLst/>
          </a:prstGeom>
        </p:spPr>
      </p:pic>
      <p:sp>
        <p:nvSpPr>
          <p:cNvPr id="10" name="矩形 9"/>
          <p:cNvSpPr/>
          <p:nvPr/>
        </p:nvSpPr>
        <p:spPr>
          <a:xfrm>
            <a:off x="919942" y="2344578"/>
            <a:ext cx="6160661" cy="400110"/>
          </a:xfrm>
          <a:prstGeom prst="rect">
            <a:avLst/>
          </a:prstGeom>
        </p:spPr>
        <p:txBody>
          <a:bodyPr wrap="none">
            <a:spAutoFit/>
          </a:bodyPr>
          <a:lstStyle/>
          <a:p>
            <a:pPr marL="285750" indent="-285750">
              <a:buFont typeface="Arial" panose="020B0604020202020204" pitchFamily="34" charset="0"/>
              <a:buChar char="•"/>
            </a:pPr>
            <a:r>
              <a:rPr lang="en-US" altLang="zh-CN" sz="2000" dirty="0"/>
              <a:t>E</a:t>
            </a:r>
            <a:r>
              <a:rPr lang="zh-CN" altLang="en-US" sz="2000" dirty="0"/>
              <a:t>mploy the Left-Child Right-Sibling representatio</a:t>
            </a:r>
            <a:r>
              <a:rPr lang="en-US" altLang="zh-CN" sz="2000" dirty="0"/>
              <a:t>n</a:t>
            </a:r>
            <a:endParaRPr lang="zh-CN" altLang="en-US" sz="2000" dirty="0"/>
          </a:p>
        </p:txBody>
      </p:sp>
    </p:spTree>
    <p:extLst>
      <p:ext uri="{BB962C8B-B14F-4D97-AF65-F5344CB8AC3E}">
        <p14:creationId xmlns:p14="http://schemas.microsoft.com/office/powerpoint/2010/main" val="2896450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341" y="632269"/>
            <a:ext cx="3909861" cy="638209"/>
          </a:xfrm>
        </p:spPr>
        <p:txBody>
          <a:bodyPr>
            <a:normAutofit fontScale="90000"/>
          </a:bodyPr>
          <a:lstStyle/>
          <a:p>
            <a:r>
              <a:rPr lang="en-US" altLang="zh-CN" dirty="0"/>
              <a:t>Tree-to-tree Neural Network</a:t>
            </a:r>
            <a:endParaRPr lang="zh-CN" altLang="en-US" dirty="0"/>
          </a:p>
        </p:txBody>
      </p:sp>
      <p:sp>
        <p:nvSpPr>
          <p:cNvPr id="3" name="矩形 2"/>
          <p:cNvSpPr/>
          <p:nvPr/>
        </p:nvSpPr>
        <p:spPr>
          <a:xfrm>
            <a:off x="502341" y="1268804"/>
            <a:ext cx="2880917"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E6D69"/>
              </a:buClr>
              <a:buFont typeface="Wingdings" panose="05000000000000000000" pitchFamily="2" charset="2"/>
              <a:buChar char="u"/>
            </a:pPr>
            <a:r>
              <a:rPr lang="en-US" altLang="zh-CN" sz="2000" b="1" dirty="0" smtClean="0"/>
              <a:t>Binary tree decoder</a:t>
            </a:r>
            <a:endParaRPr lang="zh-CN" altLang="en-US" sz="2000" b="1" dirty="0"/>
          </a:p>
        </p:txBody>
      </p:sp>
      <p:sp>
        <p:nvSpPr>
          <p:cNvPr id="4" name="矩形 3"/>
          <p:cNvSpPr/>
          <p:nvPr/>
        </p:nvSpPr>
        <p:spPr>
          <a:xfrm>
            <a:off x="740059" y="1760575"/>
            <a:ext cx="11521213" cy="163121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CN" altLang="en-US" sz="2000" dirty="0"/>
              <a:t>The decoder generates the target tree starting from a single root node. </a:t>
            </a:r>
            <a:endParaRPr lang="en-US" altLang="zh-CN" sz="2000" dirty="0" smtClean="0"/>
          </a:p>
          <a:p>
            <a:pPr marL="285750" indent="-285750">
              <a:buFont typeface="Arial" panose="020B0604020202020204" pitchFamily="34" charset="0"/>
              <a:buChar char="•"/>
            </a:pPr>
            <a:r>
              <a:rPr lang="zh-CN" altLang="en-US" sz="2000" dirty="0" smtClean="0"/>
              <a:t>The </a:t>
            </a:r>
            <a:r>
              <a:rPr lang="zh-CN" altLang="en-US" sz="2000" dirty="0"/>
              <a:t>decoder first copies the LSTM state (</a:t>
            </a:r>
            <a:r>
              <a:rPr lang="zh-CN" altLang="en-US" sz="2000" i="1" dirty="0"/>
              <a:t>h, c</a:t>
            </a:r>
            <a:r>
              <a:rPr lang="zh-CN" altLang="en-US" sz="2000" dirty="0"/>
              <a:t>) of the root of the source tree, and attaches it to the root node of the target tree. </a:t>
            </a:r>
            <a:endParaRPr lang="en-US" altLang="zh-CN" sz="2000" dirty="0" smtClean="0"/>
          </a:p>
          <a:p>
            <a:pPr marL="285750" indent="-285750">
              <a:buFont typeface="Arial" panose="020B0604020202020204" pitchFamily="34" charset="0"/>
              <a:buChar char="•"/>
            </a:pPr>
            <a:r>
              <a:rPr lang="zh-CN" altLang="en-US" sz="2000" dirty="0" smtClean="0"/>
              <a:t>Then </a:t>
            </a:r>
            <a:r>
              <a:rPr lang="zh-CN" altLang="en-US" sz="2000" dirty="0"/>
              <a:t>the decoder maintains a queue of all nodes to be expanded, and recursively expands each of them. </a:t>
            </a:r>
          </a:p>
        </p:txBody>
      </p:sp>
      <p:sp>
        <p:nvSpPr>
          <p:cNvPr id="5" name="矩形 4"/>
          <p:cNvSpPr/>
          <p:nvPr/>
        </p:nvSpPr>
        <p:spPr>
          <a:xfrm>
            <a:off x="740059" y="3536996"/>
            <a:ext cx="10640064" cy="400110"/>
          </a:xfrm>
          <a:prstGeom prst="rect">
            <a:avLst/>
          </a:prstGeom>
        </p:spPr>
        <p:txBody>
          <a:bodyPr wrap="square">
            <a:spAutoFit/>
          </a:bodyPr>
          <a:lstStyle/>
          <a:p>
            <a:r>
              <a:rPr lang="zh-CN" altLang="en-US" sz="2000" dirty="0"/>
              <a:t>First, the decoder will predict the value of expanding node. </a:t>
            </a:r>
          </a:p>
        </p:txBody>
      </p:sp>
      <p:pic>
        <p:nvPicPr>
          <p:cNvPr id="7" name="图片 6"/>
          <p:cNvPicPr>
            <a:picLocks noChangeAspect="1"/>
          </p:cNvPicPr>
          <p:nvPr/>
        </p:nvPicPr>
        <p:blipFill>
          <a:blip r:embed="rId3"/>
          <a:stretch>
            <a:fillRect/>
          </a:stretch>
        </p:blipFill>
        <p:spPr>
          <a:xfrm>
            <a:off x="3779810" y="3982002"/>
            <a:ext cx="2970614" cy="456329"/>
          </a:xfrm>
          <a:prstGeom prst="rect">
            <a:avLst/>
          </a:prstGeom>
        </p:spPr>
      </p:pic>
      <p:sp>
        <p:nvSpPr>
          <p:cNvPr id="8" name="矩形 7"/>
          <p:cNvSpPr/>
          <p:nvPr/>
        </p:nvSpPr>
        <p:spPr>
          <a:xfrm>
            <a:off x="6894378" y="4022251"/>
            <a:ext cx="4878259" cy="369332"/>
          </a:xfrm>
          <a:prstGeom prst="rect">
            <a:avLst/>
          </a:prstGeom>
        </p:spPr>
        <p:txBody>
          <a:bodyPr wrap="none">
            <a:spAutoFit/>
          </a:bodyPr>
          <a:lstStyle/>
          <a:p>
            <a:r>
              <a:rPr lang="zh-CN" altLang="en-US" i="1" dirty="0">
                <a:solidFill>
                  <a:schemeClr val="accent6"/>
                </a:solidFill>
              </a:rPr>
              <a:t>e</a:t>
            </a:r>
            <a:r>
              <a:rPr lang="zh-CN" altLang="en-US" sz="1200" i="1" dirty="0">
                <a:solidFill>
                  <a:schemeClr val="accent6"/>
                </a:solidFill>
              </a:rPr>
              <a:t>t</a:t>
            </a:r>
            <a:r>
              <a:rPr lang="zh-CN" altLang="en-US" dirty="0">
                <a:solidFill>
                  <a:schemeClr val="accent6"/>
                </a:solidFill>
              </a:rPr>
              <a:t> is computed using the attention mechanism</a:t>
            </a:r>
          </a:p>
        </p:txBody>
      </p:sp>
      <p:sp>
        <p:nvSpPr>
          <p:cNvPr id="9" name="矩形 8"/>
          <p:cNvSpPr/>
          <p:nvPr/>
        </p:nvSpPr>
        <p:spPr>
          <a:xfrm>
            <a:off x="1139590" y="4527317"/>
            <a:ext cx="10947635" cy="923330"/>
          </a:xfrm>
          <a:prstGeom prst="rect">
            <a:avLst/>
          </a:prstGeom>
        </p:spPr>
        <p:txBody>
          <a:bodyPr wrap="square">
            <a:spAutoFit/>
          </a:bodyPr>
          <a:lstStyle/>
          <a:p>
            <a:pPr marL="285750" indent="-285750">
              <a:buFont typeface="Arial" panose="020B0604020202020204" pitchFamily="34" charset="0"/>
              <a:buChar char="•"/>
            </a:pPr>
            <a:r>
              <a:rPr lang="zh-CN" altLang="en-US" i="1" dirty="0" smtClean="0"/>
              <a:t>t</a:t>
            </a:r>
            <a:r>
              <a:rPr lang="zh-CN" altLang="en-US" sz="1400" i="1" dirty="0" smtClean="0"/>
              <a:t>t</a:t>
            </a:r>
            <a:r>
              <a:rPr lang="zh-CN" altLang="en-US" dirty="0" smtClean="0"/>
              <a:t> </a:t>
            </a:r>
            <a:r>
              <a:rPr lang="zh-CN" altLang="en-US" dirty="0"/>
              <a:t>= </a:t>
            </a:r>
            <a:r>
              <a:rPr lang="en-US" altLang="zh-CN" dirty="0" smtClean="0"/>
              <a:t>&lt;</a:t>
            </a:r>
            <a:r>
              <a:rPr lang="zh-CN" altLang="en-US" dirty="0" smtClean="0"/>
              <a:t>EOS</a:t>
            </a:r>
            <a:r>
              <a:rPr lang="en-US" altLang="zh-CN" dirty="0" smtClean="0"/>
              <a:t>&gt;</a:t>
            </a:r>
            <a:r>
              <a:rPr lang="zh-CN" altLang="en-US" dirty="0" smtClean="0"/>
              <a:t>, </a:t>
            </a:r>
            <a:r>
              <a:rPr lang="zh-CN" altLang="en-US" dirty="0"/>
              <a:t>then the decoder finishes expanding this node. </a:t>
            </a:r>
            <a:endParaRPr lang="en-US" altLang="zh-CN" dirty="0" smtClean="0"/>
          </a:p>
          <a:p>
            <a:pPr marL="285750" indent="-285750">
              <a:buFont typeface="Arial" panose="020B0604020202020204" pitchFamily="34" charset="0"/>
              <a:buChar char="•"/>
            </a:pPr>
            <a:r>
              <a:rPr lang="zh-CN" altLang="en-US" dirty="0" smtClean="0"/>
              <a:t>Otherwise</a:t>
            </a:r>
            <a:r>
              <a:rPr lang="zh-CN" altLang="en-US" dirty="0"/>
              <a:t>, the decoder generates one new node as the left child and another new node as the right child of the expanding one</a:t>
            </a:r>
          </a:p>
        </p:txBody>
      </p:sp>
      <p:pic>
        <p:nvPicPr>
          <p:cNvPr id="10" name="图片 9"/>
          <p:cNvPicPr>
            <a:picLocks noChangeAspect="1"/>
          </p:cNvPicPr>
          <p:nvPr/>
        </p:nvPicPr>
        <p:blipFill>
          <a:blip r:embed="rId4"/>
          <a:stretch>
            <a:fillRect/>
          </a:stretch>
        </p:blipFill>
        <p:spPr>
          <a:xfrm>
            <a:off x="4519813" y="5657371"/>
            <a:ext cx="3961703" cy="738924"/>
          </a:xfrm>
          <a:prstGeom prst="rect">
            <a:avLst/>
          </a:prstGeom>
        </p:spPr>
      </p:pic>
    </p:spTree>
    <p:extLst>
      <p:ext uri="{BB962C8B-B14F-4D97-AF65-F5344CB8AC3E}">
        <p14:creationId xmlns:p14="http://schemas.microsoft.com/office/powerpoint/2010/main" val="1784406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par>
                                <p:cTn id="20" presetID="22" presetClass="entr" presetSubtype="1"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341" y="632269"/>
            <a:ext cx="3909861" cy="638209"/>
          </a:xfrm>
        </p:spPr>
        <p:txBody>
          <a:bodyPr>
            <a:normAutofit fontScale="90000"/>
          </a:bodyPr>
          <a:lstStyle/>
          <a:p>
            <a:r>
              <a:rPr lang="en-US" altLang="zh-CN" dirty="0"/>
              <a:t>Tree-to-tree Neural Network</a:t>
            </a:r>
            <a:endParaRPr lang="zh-CN" altLang="en-US" dirty="0"/>
          </a:p>
        </p:txBody>
      </p:sp>
      <p:sp>
        <p:nvSpPr>
          <p:cNvPr id="3" name="矩形 2"/>
          <p:cNvSpPr/>
          <p:nvPr/>
        </p:nvSpPr>
        <p:spPr>
          <a:xfrm>
            <a:off x="376835" y="1270478"/>
            <a:ext cx="3079689"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E6D69"/>
              </a:buClr>
              <a:buFont typeface="Wingdings" panose="05000000000000000000" pitchFamily="2" charset="2"/>
              <a:buChar char="u"/>
            </a:pPr>
            <a:r>
              <a:rPr lang="en-US" altLang="zh-CN" sz="2000" b="1" dirty="0" smtClean="0"/>
              <a:t>Attention mechanism</a:t>
            </a:r>
            <a:endParaRPr lang="zh-CN" altLang="en-US" sz="2000" b="1" dirty="0"/>
          </a:p>
        </p:txBody>
      </p:sp>
      <p:sp>
        <p:nvSpPr>
          <p:cNvPr id="6" name="矩形 5"/>
          <p:cNvSpPr/>
          <p:nvPr/>
        </p:nvSpPr>
        <p:spPr>
          <a:xfrm>
            <a:off x="502341" y="1754472"/>
            <a:ext cx="11560599" cy="707886"/>
          </a:xfrm>
          <a:prstGeom prst="rect">
            <a:avLst/>
          </a:prstGeom>
        </p:spPr>
        <p:txBody>
          <a:bodyPr wrap="square">
            <a:spAutoFit/>
          </a:bodyPr>
          <a:lstStyle/>
          <a:p>
            <a:r>
              <a:rPr lang="zh-CN" altLang="en-US" sz="2000" dirty="0"/>
              <a:t>To make better use of the information of the source tree, our tree-to-tree model employs an attention mechanism to locate the source sub-tree corresponding to the sub-tree rooted at the expanding node.</a:t>
            </a:r>
          </a:p>
        </p:txBody>
      </p:sp>
      <p:pic>
        <p:nvPicPr>
          <p:cNvPr id="11" name="图片 10"/>
          <p:cNvPicPr>
            <a:picLocks noChangeAspect="1"/>
          </p:cNvPicPr>
          <p:nvPr/>
        </p:nvPicPr>
        <p:blipFill>
          <a:blip r:embed="rId3"/>
          <a:stretch>
            <a:fillRect/>
          </a:stretch>
        </p:blipFill>
        <p:spPr>
          <a:xfrm>
            <a:off x="4819831" y="2689541"/>
            <a:ext cx="3042216" cy="513621"/>
          </a:xfrm>
          <a:prstGeom prst="rect">
            <a:avLst/>
          </a:prstGeom>
        </p:spPr>
      </p:pic>
      <p:pic>
        <p:nvPicPr>
          <p:cNvPr id="12" name="图片 11"/>
          <p:cNvPicPr>
            <a:picLocks noChangeAspect="1"/>
          </p:cNvPicPr>
          <p:nvPr/>
        </p:nvPicPr>
        <p:blipFill>
          <a:blip r:embed="rId4"/>
          <a:stretch>
            <a:fillRect/>
          </a:stretch>
        </p:blipFill>
        <p:spPr>
          <a:xfrm>
            <a:off x="4412202" y="3312076"/>
            <a:ext cx="4008951" cy="621914"/>
          </a:xfrm>
          <a:prstGeom prst="rect">
            <a:avLst/>
          </a:prstGeom>
        </p:spPr>
      </p:pic>
      <p:sp>
        <p:nvSpPr>
          <p:cNvPr id="14" name="矩形 13"/>
          <p:cNvSpPr/>
          <p:nvPr/>
        </p:nvSpPr>
        <p:spPr>
          <a:xfrm>
            <a:off x="502341" y="4024625"/>
            <a:ext cx="11401425" cy="707886"/>
          </a:xfrm>
          <a:prstGeom prst="rect">
            <a:avLst/>
          </a:prstGeom>
        </p:spPr>
        <p:txBody>
          <a:bodyPr wrap="square">
            <a:spAutoFit/>
          </a:bodyPr>
          <a:lstStyle/>
          <a:p>
            <a:r>
              <a:rPr lang="zh-CN" altLang="en-US" sz="2000" dirty="0"/>
              <a:t>This embedding can then be combined with </a:t>
            </a:r>
            <a:r>
              <a:rPr lang="zh-CN" altLang="en-US" sz="2000" i="1" dirty="0"/>
              <a:t>h</a:t>
            </a:r>
            <a:r>
              <a:rPr lang="zh-CN" altLang="en-US" sz="2000" dirty="0"/>
              <a:t>, the hidden state of the expanding node, to compute </a:t>
            </a:r>
            <a:r>
              <a:rPr lang="zh-CN" altLang="en-US" sz="2000" i="1" dirty="0"/>
              <a:t>e</a:t>
            </a:r>
            <a:r>
              <a:rPr lang="zh-CN" altLang="en-US" sz="1600" i="1" dirty="0"/>
              <a:t>t</a:t>
            </a:r>
            <a:r>
              <a:rPr lang="zh-CN" altLang="en-US" sz="2000" dirty="0"/>
              <a:t> as follows:</a:t>
            </a:r>
          </a:p>
        </p:txBody>
      </p:sp>
      <p:pic>
        <p:nvPicPr>
          <p:cNvPr id="15" name="图片 14"/>
          <p:cNvPicPr>
            <a:picLocks noChangeAspect="1"/>
          </p:cNvPicPr>
          <p:nvPr/>
        </p:nvPicPr>
        <p:blipFill>
          <a:blip r:embed="rId5"/>
          <a:stretch>
            <a:fillRect/>
          </a:stretch>
        </p:blipFill>
        <p:spPr>
          <a:xfrm>
            <a:off x="4819831" y="4823146"/>
            <a:ext cx="3490451" cy="482603"/>
          </a:xfrm>
          <a:prstGeom prst="rect">
            <a:avLst/>
          </a:prstGeom>
        </p:spPr>
      </p:pic>
    </p:spTree>
    <p:extLst>
      <p:ext uri="{BB962C8B-B14F-4D97-AF65-F5344CB8AC3E}">
        <p14:creationId xmlns:p14="http://schemas.microsoft.com/office/powerpoint/2010/main" val="2570069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341" y="632269"/>
            <a:ext cx="3909861" cy="638209"/>
          </a:xfrm>
        </p:spPr>
        <p:txBody>
          <a:bodyPr>
            <a:normAutofit fontScale="90000"/>
          </a:bodyPr>
          <a:lstStyle/>
          <a:p>
            <a:r>
              <a:rPr lang="en-US" altLang="zh-CN" dirty="0"/>
              <a:t>Tree-to-tree Neural Network</a:t>
            </a:r>
            <a:endParaRPr lang="zh-CN" altLang="en-US" dirty="0"/>
          </a:p>
        </p:txBody>
      </p:sp>
      <p:sp>
        <p:nvSpPr>
          <p:cNvPr id="11" name="矩形 10"/>
          <p:cNvSpPr/>
          <p:nvPr/>
        </p:nvSpPr>
        <p:spPr>
          <a:xfrm>
            <a:off x="502341" y="1268804"/>
            <a:ext cx="3406702"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E6D69"/>
              </a:buClr>
              <a:buFont typeface="Wingdings" panose="05000000000000000000" pitchFamily="2" charset="2"/>
              <a:buChar char="u"/>
            </a:pPr>
            <a:r>
              <a:rPr lang="en-US" altLang="zh-CN" sz="2000" b="1" dirty="0"/>
              <a:t>Parent attention feeding</a:t>
            </a:r>
            <a:endParaRPr lang="zh-CN" altLang="en-US" sz="2000" b="1" dirty="0"/>
          </a:p>
        </p:txBody>
      </p:sp>
      <p:sp>
        <p:nvSpPr>
          <p:cNvPr id="6" name="矩形 5"/>
          <p:cNvSpPr/>
          <p:nvPr/>
        </p:nvSpPr>
        <p:spPr>
          <a:xfrm>
            <a:off x="740147" y="1710564"/>
            <a:ext cx="11518528"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t>Attention vectors et are computed independently to each other, since once </a:t>
            </a:r>
            <a:r>
              <a:rPr lang="en-US" altLang="zh-CN" sz="2000" i="1" dirty="0" smtClean="0"/>
              <a:t>e</a:t>
            </a:r>
            <a:r>
              <a:rPr lang="en-US" altLang="zh-CN" sz="1100" i="1" dirty="0" smtClean="0"/>
              <a:t>t</a:t>
            </a:r>
            <a:r>
              <a:rPr lang="en-US" altLang="zh-CN" sz="2000" dirty="0" smtClean="0"/>
              <a:t> is used for predicting the node value </a:t>
            </a:r>
            <a:r>
              <a:rPr lang="en-US" altLang="zh-CN" sz="2000" i="1" dirty="0" err="1" smtClean="0"/>
              <a:t>t</a:t>
            </a:r>
            <a:r>
              <a:rPr lang="en-US" altLang="zh-CN" sz="1400" i="1" dirty="0" err="1" smtClean="0"/>
              <a:t>t</a:t>
            </a:r>
            <a:r>
              <a:rPr lang="en-US" altLang="zh-CN" sz="2000" dirty="0" smtClean="0"/>
              <a:t>, </a:t>
            </a:r>
            <a:r>
              <a:rPr lang="en-US" altLang="zh-CN" sz="2000" i="1" dirty="0"/>
              <a:t>e</a:t>
            </a:r>
            <a:r>
              <a:rPr lang="en-US" altLang="zh-CN" sz="1100" i="1" dirty="0"/>
              <a:t>t</a:t>
            </a:r>
            <a:r>
              <a:rPr lang="en-US" altLang="zh-CN" sz="2000" dirty="0" smtClean="0"/>
              <a:t> is no longer used for further predictions.</a:t>
            </a:r>
          </a:p>
          <a:p>
            <a:pPr marL="285750" indent="-285750">
              <a:buFont typeface="Arial" panose="020B0604020202020204" pitchFamily="34" charset="0"/>
              <a:buChar char="•"/>
            </a:pPr>
            <a:r>
              <a:rPr lang="zh-CN" altLang="en-US" sz="2000" dirty="0" smtClean="0"/>
              <a:t>Intuitively, the attention decisions for the prediction of each node should be related to each other.</a:t>
            </a:r>
            <a:endParaRPr lang="zh-CN" altLang="en-US" sz="2000" dirty="0"/>
          </a:p>
        </p:txBody>
      </p:sp>
      <p:sp>
        <p:nvSpPr>
          <p:cNvPr id="12" name="矩形 11"/>
          <p:cNvSpPr/>
          <p:nvPr/>
        </p:nvSpPr>
        <p:spPr>
          <a:xfrm>
            <a:off x="1037858" y="2833737"/>
            <a:ext cx="10923105" cy="646331"/>
          </a:xfrm>
          <a:prstGeom prst="rect">
            <a:avLst/>
          </a:prstGeom>
        </p:spPr>
        <p:txBody>
          <a:bodyPr wrap="square">
            <a:spAutoFit/>
          </a:bodyPr>
          <a:lstStyle/>
          <a:p>
            <a:r>
              <a:rPr lang="zh-CN" altLang="en-US" dirty="0">
                <a:solidFill>
                  <a:schemeClr val="accent6"/>
                </a:solidFill>
              </a:rPr>
              <a:t>For example, for a non-terminal node </a:t>
            </a:r>
            <a:r>
              <a:rPr lang="zh-CN" altLang="en-US" i="1" dirty="0">
                <a:solidFill>
                  <a:schemeClr val="accent6"/>
                </a:solidFill>
              </a:rPr>
              <a:t>N</a:t>
            </a:r>
            <a:r>
              <a:rPr lang="zh-CN" altLang="en-US" sz="1600" i="1" dirty="0">
                <a:solidFill>
                  <a:schemeClr val="accent6"/>
                </a:solidFill>
              </a:rPr>
              <a:t>t</a:t>
            </a:r>
            <a:r>
              <a:rPr lang="zh-CN" altLang="en-US" dirty="0">
                <a:solidFill>
                  <a:schemeClr val="accent6"/>
                </a:solidFill>
              </a:rPr>
              <a:t> in the target tree, suppose that it is related to </a:t>
            </a:r>
            <a:r>
              <a:rPr lang="zh-CN" altLang="en-US" i="1" dirty="0">
                <a:solidFill>
                  <a:schemeClr val="accent6"/>
                </a:solidFill>
              </a:rPr>
              <a:t>N</a:t>
            </a:r>
            <a:r>
              <a:rPr lang="zh-CN" altLang="en-US" sz="1600" i="1" dirty="0">
                <a:solidFill>
                  <a:schemeClr val="accent6"/>
                </a:solidFill>
              </a:rPr>
              <a:t>s</a:t>
            </a:r>
            <a:r>
              <a:rPr lang="zh-CN" altLang="en-US" dirty="0">
                <a:solidFill>
                  <a:schemeClr val="accent6"/>
                </a:solidFill>
              </a:rPr>
              <a:t> in the source tree, then it is very likely that the attention weights of its children should focus on the descendants of N</a:t>
            </a:r>
            <a:r>
              <a:rPr lang="zh-CN" altLang="en-US" sz="1600" dirty="0">
                <a:solidFill>
                  <a:schemeClr val="accent6"/>
                </a:solidFill>
              </a:rPr>
              <a:t>s</a:t>
            </a:r>
          </a:p>
        </p:txBody>
      </p:sp>
      <p:sp>
        <p:nvSpPr>
          <p:cNvPr id="13" name="矩形 12"/>
          <p:cNvSpPr/>
          <p:nvPr/>
        </p:nvSpPr>
        <p:spPr>
          <a:xfrm>
            <a:off x="819149" y="3696845"/>
            <a:ext cx="11439526" cy="707886"/>
          </a:xfrm>
          <a:prstGeom prst="rect">
            <a:avLst/>
          </a:prstGeom>
        </p:spPr>
        <p:txBody>
          <a:bodyPr wrap="square">
            <a:spAutoFit/>
          </a:bodyPr>
          <a:lstStyle/>
          <a:p>
            <a:r>
              <a:rPr lang="zh-CN" altLang="en-US" sz="2000" dirty="0"/>
              <a:t>Therefore, when predicting the </a:t>
            </a:r>
            <a:r>
              <a:rPr lang="en-US" altLang="zh-CN" sz="2000" dirty="0" smtClean="0"/>
              <a:t>children of </a:t>
            </a:r>
            <a:r>
              <a:rPr lang="zh-CN" altLang="en-US" sz="2000" dirty="0" smtClean="0"/>
              <a:t>a </a:t>
            </a:r>
            <a:r>
              <a:rPr lang="zh-CN" altLang="en-US" sz="2000" dirty="0"/>
              <a:t>node, the model should </a:t>
            </a:r>
            <a:r>
              <a:rPr lang="zh-CN" altLang="en-US" sz="2000" b="1" dirty="0"/>
              <a:t>leverage the attention information of its parent </a:t>
            </a:r>
            <a:r>
              <a:rPr lang="zh-CN" altLang="en-US" sz="2000" dirty="0"/>
              <a:t>as well.</a:t>
            </a:r>
          </a:p>
        </p:txBody>
      </p:sp>
      <p:pic>
        <p:nvPicPr>
          <p:cNvPr id="14" name="图片 13"/>
          <p:cNvPicPr>
            <a:picLocks noChangeAspect="1"/>
          </p:cNvPicPr>
          <p:nvPr/>
        </p:nvPicPr>
        <p:blipFill>
          <a:blip r:embed="rId3"/>
          <a:stretch>
            <a:fillRect/>
          </a:stretch>
        </p:blipFill>
        <p:spPr>
          <a:xfrm>
            <a:off x="3676890" y="4618061"/>
            <a:ext cx="3781184" cy="717121"/>
          </a:xfrm>
          <a:prstGeom prst="rect">
            <a:avLst/>
          </a:prstGeom>
        </p:spPr>
      </p:pic>
      <p:pic>
        <p:nvPicPr>
          <p:cNvPr id="15" name="图片 14"/>
          <p:cNvPicPr>
            <a:picLocks noChangeAspect="1"/>
          </p:cNvPicPr>
          <p:nvPr/>
        </p:nvPicPr>
        <p:blipFill>
          <a:blip r:embed="rId4"/>
          <a:stretch>
            <a:fillRect/>
          </a:stretch>
        </p:blipFill>
        <p:spPr>
          <a:xfrm>
            <a:off x="7701183" y="4699994"/>
            <a:ext cx="2909314" cy="635188"/>
          </a:xfrm>
          <a:prstGeom prst="rect">
            <a:avLst/>
          </a:prstGeom>
          <a:ln w="19050">
            <a:solidFill>
              <a:schemeClr val="accent2"/>
            </a:solidFill>
            <a:prstDash val="dash"/>
          </a:ln>
        </p:spPr>
      </p:pic>
    </p:spTree>
    <p:extLst>
      <p:ext uri="{BB962C8B-B14F-4D97-AF65-F5344CB8AC3E}">
        <p14:creationId xmlns:p14="http://schemas.microsoft.com/office/powerpoint/2010/main" val="1676219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anim calcmode="lin" valueType="num">
                                      <p:cBhvr>
                                        <p:cTn id="21" dur="500" fill="hold"/>
                                        <p:tgtEl>
                                          <p:spTgt spid="15"/>
                                        </p:tgtEl>
                                        <p:attrNameLst>
                                          <p:attrName>ppt_x</p:attrName>
                                        </p:attrNameLst>
                                      </p:cBhvr>
                                      <p:tavLst>
                                        <p:tav tm="0">
                                          <p:val>
                                            <p:strVal val="#ppt_x"/>
                                          </p:val>
                                        </p:tav>
                                        <p:tav tm="100000">
                                          <p:val>
                                            <p:strVal val="#ppt_x"/>
                                          </p:val>
                                        </p:tav>
                                      </p:tavLst>
                                    </p:anim>
                                    <p:anim calcmode="lin" valueType="num">
                                      <p:cBhvr>
                                        <p:cTn id="2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40466" y="2881538"/>
            <a:ext cx="3851059" cy="747487"/>
          </a:xfrm>
        </p:spPr>
        <p:txBody>
          <a:bodyPr>
            <a:noAutofit/>
          </a:bodyPr>
          <a:lstStyle/>
          <a:p>
            <a:r>
              <a:rPr lang="en-US" altLang="zh-CN" sz="4800" dirty="0" smtClean="0"/>
              <a:t>Evaluation</a:t>
            </a:r>
            <a:endParaRPr lang="zh-CN" altLang="en-US" sz="4800" dirty="0">
              <a:solidFill>
                <a:srgbClr val="22B095"/>
              </a:solidFill>
              <a:latin typeface="微软雅黑" pitchFamily="34" charset="-122"/>
              <a:ea typeface="微软雅黑" pitchFamily="34" charset="-122"/>
            </a:endParaRPr>
          </a:p>
        </p:txBody>
      </p:sp>
    </p:spTree>
    <p:extLst>
      <p:ext uri="{BB962C8B-B14F-4D97-AF65-F5344CB8AC3E}">
        <p14:creationId xmlns:p14="http://schemas.microsoft.com/office/powerpoint/2010/main" val="1490102814"/>
      </p:ext>
    </p:extLst>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341" y="632269"/>
            <a:ext cx="3909861" cy="638209"/>
          </a:xfrm>
        </p:spPr>
        <p:txBody>
          <a:bodyPr>
            <a:normAutofit/>
          </a:bodyPr>
          <a:lstStyle/>
          <a:p>
            <a:r>
              <a:rPr lang="en-US" altLang="zh-CN" dirty="0"/>
              <a:t>Evaluation</a:t>
            </a:r>
            <a:endParaRPr lang="zh-CN" altLang="en-US" dirty="0"/>
          </a:p>
        </p:txBody>
      </p:sp>
      <p:sp>
        <p:nvSpPr>
          <p:cNvPr id="11" name="矩形 10"/>
          <p:cNvSpPr/>
          <p:nvPr/>
        </p:nvSpPr>
        <p:spPr>
          <a:xfrm>
            <a:off x="367870" y="1268804"/>
            <a:ext cx="1181927"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E6D69"/>
              </a:buClr>
              <a:buFont typeface="Wingdings" panose="05000000000000000000" pitchFamily="2" charset="2"/>
              <a:buChar char="u"/>
            </a:pPr>
            <a:r>
              <a:rPr lang="en-US" altLang="zh-CN" sz="2000" b="1" dirty="0" smtClean="0"/>
              <a:t>Tasks</a:t>
            </a:r>
            <a:endParaRPr lang="zh-CN" altLang="en-US" sz="2000" b="1" dirty="0"/>
          </a:p>
        </p:txBody>
      </p:sp>
      <p:sp>
        <p:nvSpPr>
          <p:cNvPr id="12" name="矩形 11"/>
          <p:cNvSpPr/>
          <p:nvPr/>
        </p:nvSpPr>
        <p:spPr>
          <a:xfrm>
            <a:off x="686850" y="3625167"/>
            <a:ext cx="11306176" cy="400110"/>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solidFill>
                  <a:schemeClr val="bg1">
                    <a:lumMod val="50000"/>
                  </a:schemeClr>
                </a:solidFill>
              </a:rPr>
              <a:t>A</a:t>
            </a:r>
            <a:r>
              <a:rPr lang="zh-CN" altLang="en-US" sz="2000" dirty="0" smtClean="0">
                <a:solidFill>
                  <a:schemeClr val="bg1">
                    <a:lumMod val="50000"/>
                  </a:schemeClr>
                </a:solidFill>
              </a:rPr>
              <a:t> synthetic translation task from an imperative language to a functional language</a:t>
            </a:r>
            <a:r>
              <a:rPr lang="en-US" altLang="zh-CN" sz="2000" dirty="0" smtClean="0">
                <a:solidFill>
                  <a:schemeClr val="bg1">
                    <a:lumMod val="50000"/>
                  </a:schemeClr>
                </a:solidFill>
              </a:rPr>
              <a:t>.</a:t>
            </a:r>
          </a:p>
        </p:txBody>
      </p:sp>
      <p:pic>
        <p:nvPicPr>
          <p:cNvPr id="14" name="图片 13"/>
          <p:cNvPicPr>
            <a:picLocks noChangeAspect="1"/>
          </p:cNvPicPr>
          <p:nvPr/>
        </p:nvPicPr>
        <p:blipFill>
          <a:blip r:embed="rId3"/>
          <a:stretch>
            <a:fillRect/>
          </a:stretch>
        </p:blipFill>
        <p:spPr>
          <a:xfrm>
            <a:off x="3951661" y="4170187"/>
            <a:ext cx="4288677" cy="2045974"/>
          </a:xfrm>
          <a:prstGeom prst="rect">
            <a:avLst/>
          </a:prstGeom>
        </p:spPr>
      </p:pic>
      <p:sp>
        <p:nvSpPr>
          <p:cNvPr id="16" name="矩形 15"/>
          <p:cNvSpPr/>
          <p:nvPr/>
        </p:nvSpPr>
        <p:spPr>
          <a:xfrm>
            <a:off x="686850" y="1711973"/>
            <a:ext cx="11229975" cy="400110"/>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t>T</a:t>
            </a:r>
            <a:r>
              <a:rPr lang="zh-CN" altLang="en-US" sz="2000" dirty="0" smtClean="0"/>
              <a:t>ranslation </a:t>
            </a:r>
            <a:r>
              <a:rPr lang="zh-CN" altLang="en-US" sz="2000" dirty="0"/>
              <a:t>between CoffeeScript and </a:t>
            </a:r>
            <a:r>
              <a:rPr lang="zh-CN" altLang="en-US" sz="2000" dirty="0" smtClean="0"/>
              <a:t>JavaScript</a:t>
            </a:r>
            <a:r>
              <a:rPr lang="en-US" altLang="zh-CN" sz="2000" dirty="0" smtClean="0"/>
              <a:t>.</a:t>
            </a:r>
            <a:endParaRPr lang="en-US" altLang="zh-CN" sz="2000" dirty="0" smtClean="0"/>
          </a:p>
        </p:txBody>
      </p:sp>
      <p:sp>
        <p:nvSpPr>
          <p:cNvPr id="17" name="矩形 16"/>
          <p:cNvSpPr/>
          <p:nvPr/>
        </p:nvSpPr>
        <p:spPr>
          <a:xfrm>
            <a:off x="686850" y="2539104"/>
            <a:ext cx="11572876" cy="400110"/>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t>T</a:t>
            </a:r>
            <a:r>
              <a:rPr lang="zh-CN" altLang="en-US" sz="2000" dirty="0" smtClean="0"/>
              <a:t>ranslation </a:t>
            </a:r>
            <a:r>
              <a:rPr lang="zh-CN" altLang="en-US" sz="2000" dirty="0"/>
              <a:t>of real-world projects from Java to C#, which has been used as a </a:t>
            </a:r>
            <a:r>
              <a:rPr lang="zh-CN" altLang="en-US" sz="2000" dirty="0" smtClean="0"/>
              <a:t>benchmark</a:t>
            </a:r>
            <a:r>
              <a:rPr lang="en-US" altLang="zh-CN" sz="2000" dirty="0" smtClean="0"/>
              <a:t>.</a:t>
            </a:r>
            <a:endParaRPr lang="en-US" altLang="zh-CN" sz="2000" dirty="0"/>
          </a:p>
        </p:txBody>
      </p:sp>
      <p:sp>
        <p:nvSpPr>
          <p:cNvPr id="20" name="矩形 19"/>
          <p:cNvSpPr/>
          <p:nvPr/>
        </p:nvSpPr>
        <p:spPr>
          <a:xfrm>
            <a:off x="587132" y="6565878"/>
            <a:ext cx="11734801" cy="307777"/>
          </a:xfrm>
          <a:prstGeom prst="rect">
            <a:avLst/>
          </a:prstGeom>
        </p:spPr>
        <p:txBody>
          <a:bodyPr wrap="square">
            <a:spAutoFit/>
          </a:bodyPr>
          <a:lstStyle/>
          <a:p>
            <a:r>
              <a:rPr lang="en-US" altLang="zh-CN" sz="1400" dirty="0" smtClean="0"/>
              <a:t>[1] </a:t>
            </a:r>
            <a:r>
              <a:rPr lang="zh-CN" altLang="en-US" sz="1400" dirty="0" smtClean="0"/>
              <a:t>A</a:t>
            </a:r>
            <a:r>
              <a:rPr lang="zh-CN" altLang="en-US" sz="1400" dirty="0"/>
              <a:t>. T. Nguyen, T. T. Nguyen, and T. N. Nguyen. Divide-and-conquer approach for multi-phase statistical migration for source code </a:t>
            </a:r>
            <a:r>
              <a:rPr lang="en-US" altLang="zh-CN" sz="1400" dirty="0" smtClean="0"/>
              <a:t>(ASE-2015)</a:t>
            </a:r>
            <a:r>
              <a:rPr lang="zh-CN" altLang="en-US" sz="1400" dirty="0" smtClean="0"/>
              <a:t> </a:t>
            </a:r>
            <a:endParaRPr lang="zh-CN" altLang="en-US" sz="1400" dirty="0"/>
          </a:p>
        </p:txBody>
      </p:sp>
      <p:sp>
        <p:nvSpPr>
          <p:cNvPr id="21" name="矩形 20"/>
          <p:cNvSpPr/>
          <p:nvPr/>
        </p:nvSpPr>
        <p:spPr>
          <a:xfrm>
            <a:off x="1033464" y="2906381"/>
            <a:ext cx="11158536" cy="646331"/>
          </a:xfrm>
          <a:prstGeom prst="rect">
            <a:avLst/>
          </a:prstGeom>
        </p:spPr>
        <p:txBody>
          <a:bodyPr wrap="square">
            <a:spAutoFit/>
          </a:bodyPr>
          <a:lstStyle/>
          <a:p>
            <a:r>
              <a:rPr lang="en-US" altLang="zh-CN" dirty="0" smtClean="0"/>
              <a:t>E</a:t>
            </a:r>
            <a:r>
              <a:rPr lang="zh-CN" altLang="en-US" dirty="0" smtClean="0"/>
              <a:t>mploy </a:t>
            </a:r>
            <a:r>
              <a:rPr lang="zh-CN" altLang="en-US" dirty="0"/>
              <a:t>the same approach as in </a:t>
            </a:r>
            <a:r>
              <a:rPr lang="zh-CN" altLang="en-US" dirty="0" smtClean="0"/>
              <a:t>[</a:t>
            </a:r>
            <a:r>
              <a:rPr lang="en-US" altLang="zh-CN" dirty="0" smtClean="0"/>
              <a:t>1</a:t>
            </a:r>
            <a:r>
              <a:rPr lang="zh-CN" altLang="en-US" dirty="0" smtClean="0"/>
              <a:t>] </a:t>
            </a:r>
            <a:r>
              <a:rPr lang="zh-CN" altLang="en-US" dirty="0"/>
              <a:t>to crawl several open-source projects, which have both a Java and a C# implementation</a:t>
            </a:r>
          </a:p>
        </p:txBody>
      </p:sp>
      <p:sp>
        <p:nvSpPr>
          <p:cNvPr id="3" name="矩形 2"/>
          <p:cNvSpPr/>
          <p:nvPr/>
        </p:nvSpPr>
        <p:spPr>
          <a:xfrm>
            <a:off x="1033464" y="2140927"/>
            <a:ext cx="10692962" cy="369332"/>
          </a:xfrm>
          <a:prstGeom prst="rect">
            <a:avLst/>
          </a:prstGeom>
        </p:spPr>
        <p:txBody>
          <a:bodyPr wrap="square">
            <a:spAutoFit/>
          </a:bodyPr>
          <a:lstStyle/>
          <a:p>
            <a:r>
              <a:rPr lang="en-US" altLang="zh-CN" dirty="0"/>
              <a:t>U</a:t>
            </a:r>
            <a:r>
              <a:rPr lang="zh-CN" altLang="en-US" dirty="0"/>
              <a:t>tilize the CoffeeScript compiler to generate the corresponding ground truth JavaScript programs</a:t>
            </a:r>
          </a:p>
        </p:txBody>
      </p:sp>
    </p:spTree>
    <p:extLst>
      <p:ext uri="{BB962C8B-B14F-4D97-AF65-F5344CB8AC3E}">
        <p14:creationId xmlns:p14="http://schemas.microsoft.com/office/powerpoint/2010/main" val="2423144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341" y="632269"/>
            <a:ext cx="3909861" cy="638209"/>
          </a:xfrm>
        </p:spPr>
        <p:txBody>
          <a:bodyPr>
            <a:normAutofit/>
          </a:bodyPr>
          <a:lstStyle/>
          <a:p>
            <a:r>
              <a:rPr lang="en-US" altLang="zh-CN" dirty="0"/>
              <a:t>Evaluation</a:t>
            </a:r>
            <a:endParaRPr lang="zh-CN" altLang="en-US" dirty="0"/>
          </a:p>
        </p:txBody>
      </p:sp>
      <p:sp>
        <p:nvSpPr>
          <p:cNvPr id="3" name="矩形 2"/>
          <p:cNvSpPr/>
          <p:nvPr/>
        </p:nvSpPr>
        <p:spPr>
          <a:xfrm>
            <a:off x="502341" y="1268804"/>
            <a:ext cx="1439818"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E6D69"/>
              </a:buClr>
              <a:buFont typeface="Wingdings" panose="05000000000000000000" pitchFamily="2" charset="2"/>
              <a:buChar char="u"/>
            </a:pPr>
            <a:r>
              <a:rPr lang="en-US" altLang="zh-CN" sz="2000" b="1" dirty="0" smtClean="0"/>
              <a:t> Metrics</a:t>
            </a:r>
            <a:endParaRPr lang="zh-CN" altLang="en-US" sz="2000" b="1" dirty="0"/>
          </a:p>
        </p:txBody>
      </p:sp>
      <p:sp>
        <p:nvSpPr>
          <p:cNvPr id="4" name="矩形 3"/>
          <p:cNvSpPr/>
          <p:nvPr/>
        </p:nvSpPr>
        <p:spPr>
          <a:xfrm>
            <a:off x="651029" y="1812176"/>
            <a:ext cx="11390051" cy="646331"/>
          </a:xfrm>
          <a:prstGeom prst="rect">
            <a:avLst/>
          </a:prstGeom>
        </p:spPr>
        <p:txBody>
          <a:bodyPr wrap="square">
            <a:spAutoFit/>
          </a:bodyPr>
          <a:lstStyle/>
          <a:p>
            <a:pPr marL="285750" indent="-285750">
              <a:buFont typeface="Arial" panose="020B0604020202020204" pitchFamily="34" charset="0"/>
              <a:buChar char="•"/>
            </a:pPr>
            <a:r>
              <a:rPr lang="en-US" altLang="zh-CN" b="1" dirty="0" smtClean="0"/>
              <a:t>P</a:t>
            </a:r>
            <a:r>
              <a:rPr lang="zh-CN" altLang="en-US" b="1" dirty="0" smtClean="0"/>
              <a:t>rogram accuracy</a:t>
            </a:r>
            <a:endParaRPr lang="en-US" altLang="zh-CN" b="1" dirty="0" smtClean="0"/>
          </a:p>
          <a:p>
            <a:r>
              <a:rPr lang="zh-CN" altLang="en-US" dirty="0" smtClean="0"/>
              <a:t>    the </a:t>
            </a:r>
            <a:r>
              <a:rPr lang="zh-CN" altLang="en-US" dirty="0"/>
              <a:t>percentage of the predicted target programs that are exactly the same as the ground truth in the dataset</a:t>
            </a:r>
          </a:p>
        </p:txBody>
      </p:sp>
      <p:sp>
        <p:nvSpPr>
          <p:cNvPr id="5" name="矩形 4"/>
          <p:cNvSpPr/>
          <p:nvPr/>
        </p:nvSpPr>
        <p:spPr>
          <a:xfrm>
            <a:off x="651029" y="2458507"/>
            <a:ext cx="8007320" cy="646331"/>
          </a:xfrm>
          <a:prstGeom prst="rect">
            <a:avLst/>
          </a:prstGeom>
        </p:spPr>
        <p:txBody>
          <a:bodyPr wrap="none">
            <a:spAutoFit/>
          </a:bodyPr>
          <a:lstStyle/>
          <a:p>
            <a:pPr marL="285750" indent="-285750">
              <a:buFont typeface="Arial" panose="020B0604020202020204" pitchFamily="34" charset="0"/>
              <a:buChar char="•"/>
            </a:pPr>
            <a:r>
              <a:rPr lang="en-US" altLang="zh-CN" b="1" dirty="0" smtClean="0"/>
              <a:t>T</a:t>
            </a:r>
            <a:r>
              <a:rPr lang="zh-CN" altLang="en-US" b="1" dirty="0" smtClean="0"/>
              <a:t>oken accuracy</a:t>
            </a:r>
            <a:endParaRPr lang="en-US" altLang="zh-CN" b="1" dirty="0" smtClean="0"/>
          </a:p>
          <a:p>
            <a:r>
              <a:rPr lang="en-US" altLang="zh-CN" dirty="0" smtClean="0"/>
              <a:t>    the </a:t>
            </a:r>
            <a:r>
              <a:rPr lang="en-US" altLang="zh-CN" dirty="0"/>
              <a:t>percentage of the tokens that are exactly the same as the ground truth</a:t>
            </a:r>
            <a:endParaRPr lang="zh-CN" altLang="en-US" dirty="0"/>
          </a:p>
        </p:txBody>
      </p:sp>
      <p:sp>
        <p:nvSpPr>
          <p:cNvPr id="6" name="矩形 5"/>
          <p:cNvSpPr/>
          <p:nvPr/>
        </p:nvSpPr>
        <p:spPr>
          <a:xfrm>
            <a:off x="491620" y="3446006"/>
            <a:ext cx="1741182"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E6D69"/>
              </a:buClr>
              <a:buFont typeface="Wingdings" panose="05000000000000000000" pitchFamily="2" charset="2"/>
              <a:buChar char="u"/>
            </a:pPr>
            <a:r>
              <a:rPr lang="en-US" altLang="zh-CN" sz="2000" b="1" dirty="0" smtClean="0"/>
              <a:t> Baselines</a:t>
            </a:r>
            <a:endParaRPr lang="en-US" altLang="zh-CN" sz="2000" b="1" dirty="0"/>
          </a:p>
        </p:txBody>
      </p:sp>
      <p:sp>
        <p:nvSpPr>
          <p:cNvPr id="7" name="矩形 6"/>
          <p:cNvSpPr/>
          <p:nvPr/>
        </p:nvSpPr>
        <p:spPr>
          <a:xfrm>
            <a:off x="944481" y="4359776"/>
            <a:ext cx="6096000" cy="1015663"/>
          </a:xfrm>
          <a:prstGeom prst="rect">
            <a:avLst/>
          </a:prstGeom>
        </p:spPr>
        <p:txBody>
          <a:bodyPr>
            <a:spAutoFit/>
          </a:bodyPr>
          <a:lstStyle/>
          <a:p>
            <a:pPr marL="285750" indent="-285750">
              <a:buFont typeface="Arial" panose="020B0604020202020204" pitchFamily="34" charset="0"/>
              <a:buChar char="•"/>
            </a:pPr>
            <a:r>
              <a:rPr lang="zh-CN" altLang="en-US" sz="2000" dirty="0" smtClean="0"/>
              <a:t>sequence</a:t>
            </a:r>
            <a:r>
              <a:rPr lang="zh-CN" altLang="en-US" sz="2000" dirty="0"/>
              <a:t>-to-sequence </a:t>
            </a:r>
            <a:endParaRPr lang="en-US" altLang="zh-CN" sz="2000" dirty="0" smtClean="0"/>
          </a:p>
          <a:p>
            <a:pPr marL="285750" indent="-285750">
              <a:buFont typeface="Arial" panose="020B0604020202020204" pitchFamily="34" charset="0"/>
              <a:buChar char="•"/>
            </a:pPr>
            <a:r>
              <a:rPr lang="zh-CN" altLang="en-US" sz="2000" dirty="0" smtClean="0"/>
              <a:t>sequence</a:t>
            </a:r>
            <a:r>
              <a:rPr lang="zh-CN" altLang="en-US" sz="2000" dirty="0"/>
              <a:t>-to-tree model </a:t>
            </a:r>
            <a:endParaRPr lang="en-US" altLang="zh-CN" sz="2000" dirty="0" smtClean="0"/>
          </a:p>
          <a:p>
            <a:pPr marL="285750" indent="-285750">
              <a:buFont typeface="Arial" panose="020B0604020202020204" pitchFamily="34" charset="0"/>
              <a:buChar char="•"/>
            </a:pPr>
            <a:r>
              <a:rPr lang="zh-CN" altLang="en-US" sz="2000" dirty="0" smtClean="0"/>
              <a:t>a </a:t>
            </a:r>
            <a:r>
              <a:rPr lang="zh-CN" altLang="en-US" sz="2000" dirty="0"/>
              <a:t>tree-to-sequence model</a:t>
            </a:r>
          </a:p>
        </p:txBody>
      </p:sp>
      <p:sp>
        <p:nvSpPr>
          <p:cNvPr id="8" name="矩形 7"/>
          <p:cNvSpPr/>
          <p:nvPr/>
        </p:nvSpPr>
        <p:spPr>
          <a:xfrm>
            <a:off x="944481" y="5767774"/>
            <a:ext cx="6492483" cy="400110"/>
          </a:xfrm>
          <a:prstGeom prst="rect">
            <a:avLst/>
          </a:prstGeom>
        </p:spPr>
        <p:txBody>
          <a:bodyPr wrap="none">
            <a:spAutoFit/>
          </a:bodyPr>
          <a:lstStyle/>
          <a:p>
            <a:pPr marL="285750" indent="-285750">
              <a:buFont typeface="Arial" panose="020B0604020202020204" pitchFamily="34" charset="0"/>
              <a:buChar char="•"/>
            </a:pPr>
            <a:r>
              <a:rPr lang="en-US" altLang="zh-CN" sz="2000" dirty="0"/>
              <a:t>t</a:t>
            </a:r>
            <a:r>
              <a:rPr lang="zh-CN" altLang="en-US" sz="2000" dirty="0"/>
              <a:t>hree state-of-the-art program translation approaches</a:t>
            </a:r>
          </a:p>
        </p:txBody>
      </p:sp>
      <p:sp>
        <p:nvSpPr>
          <p:cNvPr id="9" name="矩形 8"/>
          <p:cNvSpPr/>
          <p:nvPr/>
        </p:nvSpPr>
        <p:spPr>
          <a:xfrm>
            <a:off x="753621" y="3958368"/>
            <a:ext cx="5545172" cy="369332"/>
          </a:xfrm>
          <a:prstGeom prst="rect">
            <a:avLst/>
          </a:prstGeom>
        </p:spPr>
        <p:txBody>
          <a:bodyPr wrap="none">
            <a:spAutoFit/>
          </a:bodyPr>
          <a:lstStyle/>
          <a:p>
            <a:r>
              <a:rPr lang="en-US" altLang="zh-CN" b="1" dirty="0"/>
              <a:t>T</a:t>
            </a:r>
            <a:r>
              <a:rPr lang="zh-CN" altLang="en-US" b="1" dirty="0"/>
              <a:t>ranslation between CoffeeScript and JavaScript</a:t>
            </a:r>
          </a:p>
        </p:txBody>
      </p:sp>
      <p:sp>
        <p:nvSpPr>
          <p:cNvPr id="10" name="矩形 9"/>
          <p:cNvSpPr/>
          <p:nvPr/>
        </p:nvSpPr>
        <p:spPr>
          <a:xfrm>
            <a:off x="753621" y="5407515"/>
            <a:ext cx="5750357" cy="369332"/>
          </a:xfrm>
          <a:prstGeom prst="rect">
            <a:avLst/>
          </a:prstGeom>
        </p:spPr>
        <p:txBody>
          <a:bodyPr wrap="none">
            <a:spAutoFit/>
          </a:bodyPr>
          <a:lstStyle/>
          <a:p>
            <a:r>
              <a:rPr lang="en-US" altLang="zh-CN" b="1" dirty="0"/>
              <a:t>T</a:t>
            </a:r>
            <a:r>
              <a:rPr lang="zh-CN" altLang="en-US" b="1" dirty="0"/>
              <a:t>ranslation of real-world projects from Java to C</a:t>
            </a:r>
            <a:r>
              <a:rPr lang="zh-CN" altLang="en-US" b="1" dirty="0" smtClean="0"/>
              <a:t>#</a:t>
            </a:r>
            <a:endParaRPr lang="zh-CN" altLang="en-US" b="1" dirty="0"/>
          </a:p>
        </p:txBody>
      </p:sp>
    </p:spTree>
    <p:extLst>
      <p:ext uri="{BB962C8B-B14F-4D97-AF65-F5344CB8AC3E}">
        <p14:creationId xmlns:p14="http://schemas.microsoft.com/office/powerpoint/2010/main" val="2551865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341" y="632269"/>
            <a:ext cx="3909861" cy="638209"/>
          </a:xfrm>
        </p:spPr>
        <p:txBody>
          <a:bodyPr>
            <a:normAutofit/>
          </a:bodyPr>
          <a:lstStyle/>
          <a:p>
            <a:r>
              <a:rPr lang="en-US" altLang="zh-CN" dirty="0"/>
              <a:t>Evaluation</a:t>
            </a:r>
            <a:endParaRPr lang="zh-CN" altLang="en-US" dirty="0"/>
          </a:p>
        </p:txBody>
      </p:sp>
      <p:sp>
        <p:nvSpPr>
          <p:cNvPr id="3" name="矩形 2"/>
          <p:cNvSpPr/>
          <p:nvPr/>
        </p:nvSpPr>
        <p:spPr>
          <a:xfrm>
            <a:off x="502341" y="1268804"/>
            <a:ext cx="5853077"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E6D69"/>
              </a:buClr>
              <a:buFont typeface="Wingdings" panose="05000000000000000000" pitchFamily="2" charset="2"/>
              <a:buChar char="u"/>
            </a:pPr>
            <a:r>
              <a:rPr lang="en-US" altLang="zh-CN" sz="2000" b="1" dirty="0" smtClean="0"/>
              <a:t>Results </a:t>
            </a:r>
            <a:r>
              <a:rPr lang="en-US" altLang="zh-CN" sz="2000" b="1" dirty="0"/>
              <a:t>on the </a:t>
            </a:r>
            <a:r>
              <a:rPr lang="en-US" altLang="zh-CN" sz="2000" b="1" dirty="0" err="1"/>
              <a:t>CoffeeScript</a:t>
            </a:r>
            <a:r>
              <a:rPr lang="en-US" altLang="zh-CN" sz="2000" b="1" dirty="0"/>
              <a:t>-JavaScript </a:t>
            </a:r>
            <a:r>
              <a:rPr lang="en-US" altLang="zh-CN" sz="2000" b="1" dirty="0" smtClean="0"/>
              <a:t>Task</a:t>
            </a:r>
            <a:endParaRPr lang="en-US" altLang="zh-CN" sz="2000" b="1" dirty="0"/>
          </a:p>
        </p:txBody>
      </p:sp>
      <p:pic>
        <p:nvPicPr>
          <p:cNvPr id="4" name="图片 3"/>
          <p:cNvPicPr>
            <a:picLocks noChangeAspect="1"/>
          </p:cNvPicPr>
          <p:nvPr/>
        </p:nvPicPr>
        <p:blipFill>
          <a:blip r:embed="rId3"/>
          <a:stretch>
            <a:fillRect/>
          </a:stretch>
        </p:blipFill>
        <p:spPr>
          <a:xfrm>
            <a:off x="1023689" y="1712048"/>
            <a:ext cx="9264594" cy="3155069"/>
          </a:xfrm>
          <a:prstGeom prst="rect">
            <a:avLst/>
          </a:prstGeom>
        </p:spPr>
      </p:pic>
      <p:sp>
        <p:nvSpPr>
          <p:cNvPr id="5" name="矩形 4"/>
          <p:cNvSpPr/>
          <p:nvPr/>
        </p:nvSpPr>
        <p:spPr>
          <a:xfrm>
            <a:off x="692944" y="4867118"/>
            <a:ext cx="11324948" cy="1754326"/>
          </a:xfrm>
          <a:prstGeom prst="rect">
            <a:avLst/>
          </a:prstGeom>
        </p:spPr>
        <p:txBody>
          <a:bodyPr wrap="square">
            <a:spAutoFit/>
          </a:bodyPr>
          <a:lstStyle/>
          <a:p>
            <a:r>
              <a:rPr lang="zh-CN" altLang="en-US" dirty="0"/>
              <a:t>XY-ZW: </a:t>
            </a:r>
            <a:endParaRPr lang="en-US" altLang="zh-CN" dirty="0" smtClean="0"/>
          </a:p>
          <a:p>
            <a:r>
              <a:rPr lang="zh-CN" altLang="en-US" dirty="0" smtClean="0"/>
              <a:t>X </a:t>
            </a:r>
            <a:r>
              <a:rPr lang="zh-CN" altLang="en-US" dirty="0"/>
              <a:t>and Y (C or J) indicate the source and target languages respectively; </a:t>
            </a:r>
            <a:endParaRPr lang="en-US" altLang="zh-CN" dirty="0" smtClean="0"/>
          </a:p>
          <a:p>
            <a:r>
              <a:rPr lang="zh-CN" altLang="en-US" dirty="0" smtClean="0"/>
              <a:t>Z </a:t>
            </a:r>
            <a:r>
              <a:rPr lang="zh-CN" altLang="en-US" dirty="0"/>
              <a:t>(A or B) indicates the </a:t>
            </a:r>
            <a:r>
              <a:rPr lang="zh-CN" altLang="en-US" dirty="0" smtClean="0"/>
              <a:t>vocabulary</a:t>
            </a:r>
            <a:r>
              <a:rPr lang="en-US" altLang="zh-CN" dirty="0" smtClean="0"/>
              <a:t>: </a:t>
            </a:r>
            <a:r>
              <a:rPr lang="zh-CN" altLang="en-US" dirty="0"/>
              <a:t>vocabulary A uses {x,y} as variable names and {0,1} as literals; vocabulary B uses all alphabetical characters as variable names, and all single digits as literals.</a:t>
            </a:r>
            <a:endParaRPr lang="en-US" altLang="zh-CN" dirty="0" smtClean="0"/>
          </a:p>
          <a:p>
            <a:r>
              <a:rPr lang="zh-CN" altLang="en-US" dirty="0" smtClean="0"/>
              <a:t>W </a:t>
            </a:r>
            <a:r>
              <a:rPr lang="zh-CN" altLang="en-US" dirty="0"/>
              <a:t>(S or L) indicates the program </a:t>
            </a:r>
            <a:r>
              <a:rPr lang="zh-CN" altLang="en-US" dirty="0" smtClean="0"/>
              <a:t>length</a:t>
            </a:r>
            <a:r>
              <a:rPr lang="en-US" altLang="zh-CN" dirty="0" smtClean="0"/>
              <a:t>:</a:t>
            </a:r>
            <a:r>
              <a:rPr lang="zh-CN" altLang="en-US" dirty="0" smtClean="0"/>
              <a:t> S </a:t>
            </a:r>
            <a:r>
              <a:rPr lang="zh-CN" altLang="en-US" dirty="0"/>
              <a:t>means that the CoffeeScript programs has 10 tokens on average; and L for 20.</a:t>
            </a:r>
          </a:p>
        </p:txBody>
      </p:sp>
      <p:pic>
        <p:nvPicPr>
          <p:cNvPr id="6" name="图片 5"/>
          <p:cNvPicPr>
            <a:picLocks noChangeAspect="1"/>
          </p:cNvPicPr>
          <p:nvPr/>
        </p:nvPicPr>
        <p:blipFill>
          <a:blip r:embed="rId4"/>
          <a:stretch>
            <a:fillRect/>
          </a:stretch>
        </p:blipFill>
        <p:spPr>
          <a:xfrm>
            <a:off x="4063675" y="1668914"/>
            <a:ext cx="4781561" cy="2716796"/>
          </a:xfrm>
          <a:prstGeom prst="rect">
            <a:avLst/>
          </a:prstGeom>
        </p:spPr>
      </p:pic>
    </p:spTree>
    <p:extLst>
      <p:ext uri="{BB962C8B-B14F-4D97-AF65-F5344CB8AC3E}">
        <p14:creationId xmlns:p14="http://schemas.microsoft.com/office/powerpoint/2010/main" val="1431965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341" y="632269"/>
            <a:ext cx="3909861" cy="638209"/>
          </a:xfrm>
        </p:spPr>
        <p:txBody>
          <a:bodyPr>
            <a:normAutofit/>
          </a:bodyPr>
          <a:lstStyle/>
          <a:p>
            <a:r>
              <a:rPr lang="en-US" altLang="zh-CN" dirty="0"/>
              <a:t>Evaluation</a:t>
            </a:r>
            <a:endParaRPr lang="zh-CN" altLang="en-US" dirty="0"/>
          </a:p>
        </p:txBody>
      </p:sp>
      <p:sp>
        <p:nvSpPr>
          <p:cNvPr id="3" name="矩形 2"/>
          <p:cNvSpPr/>
          <p:nvPr/>
        </p:nvSpPr>
        <p:spPr>
          <a:xfrm>
            <a:off x="502341" y="1268804"/>
            <a:ext cx="5853077"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E6D69"/>
              </a:buClr>
              <a:buFont typeface="Wingdings" panose="05000000000000000000" pitchFamily="2" charset="2"/>
              <a:buChar char="u"/>
            </a:pPr>
            <a:r>
              <a:rPr lang="en-US" altLang="zh-CN" sz="2000" b="1" dirty="0" smtClean="0"/>
              <a:t>Results </a:t>
            </a:r>
            <a:r>
              <a:rPr lang="en-US" altLang="zh-CN" sz="2000" b="1" dirty="0"/>
              <a:t>on the </a:t>
            </a:r>
            <a:r>
              <a:rPr lang="en-US" altLang="zh-CN" sz="2000" b="1" dirty="0" err="1"/>
              <a:t>CoffeeScript</a:t>
            </a:r>
            <a:r>
              <a:rPr lang="en-US" altLang="zh-CN" sz="2000" b="1" dirty="0"/>
              <a:t>-JavaScript </a:t>
            </a:r>
            <a:r>
              <a:rPr lang="en-US" altLang="zh-CN" sz="2000" b="1" dirty="0" smtClean="0"/>
              <a:t>Task</a:t>
            </a:r>
            <a:endParaRPr lang="en-US" altLang="zh-CN" sz="2000" b="1" dirty="0"/>
          </a:p>
        </p:txBody>
      </p:sp>
      <p:pic>
        <p:nvPicPr>
          <p:cNvPr id="6" name="图片 5"/>
          <p:cNvPicPr>
            <a:picLocks noChangeAspect="1"/>
          </p:cNvPicPr>
          <p:nvPr/>
        </p:nvPicPr>
        <p:blipFill>
          <a:blip r:embed="rId3"/>
          <a:stretch>
            <a:fillRect/>
          </a:stretch>
        </p:blipFill>
        <p:spPr>
          <a:xfrm>
            <a:off x="1401572" y="1816262"/>
            <a:ext cx="9388856" cy="3225476"/>
          </a:xfrm>
          <a:prstGeom prst="rect">
            <a:avLst/>
          </a:prstGeom>
        </p:spPr>
      </p:pic>
    </p:spTree>
    <p:extLst>
      <p:ext uri="{BB962C8B-B14F-4D97-AF65-F5344CB8AC3E}">
        <p14:creationId xmlns:p14="http://schemas.microsoft.com/office/powerpoint/2010/main" val="1971754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341" y="632269"/>
            <a:ext cx="3909861" cy="638209"/>
          </a:xfrm>
        </p:spPr>
        <p:txBody>
          <a:bodyPr>
            <a:normAutofit/>
          </a:bodyPr>
          <a:lstStyle/>
          <a:p>
            <a:r>
              <a:rPr lang="en-US" altLang="zh-CN" dirty="0"/>
              <a:t>Evaluation</a:t>
            </a:r>
            <a:endParaRPr lang="zh-CN" altLang="en-US" dirty="0"/>
          </a:p>
        </p:txBody>
      </p:sp>
      <p:sp>
        <p:nvSpPr>
          <p:cNvPr id="3" name="矩形 2"/>
          <p:cNvSpPr/>
          <p:nvPr/>
        </p:nvSpPr>
        <p:spPr>
          <a:xfrm>
            <a:off x="502341" y="1268804"/>
            <a:ext cx="4246675"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E6D69"/>
              </a:buClr>
              <a:buFont typeface="Wingdings" panose="05000000000000000000" pitchFamily="2" charset="2"/>
              <a:buChar char="u"/>
            </a:pPr>
            <a:r>
              <a:rPr lang="en-US" altLang="zh-CN" sz="2000" b="1" dirty="0" smtClean="0"/>
              <a:t>Results </a:t>
            </a:r>
            <a:r>
              <a:rPr lang="en-US" altLang="zh-CN" sz="2000" b="1" dirty="0"/>
              <a:t>on Real-world </a:t>
            </a:r>
            <a:r>
              <a:rPr lang="en-US" altLang="zh-CN" sz="2000" b="1" dirty="0" smtClean="0"/>
              <a:t>Projects</a:t>
            </a:r>
            <a:endParaRPr lang="en-US" altLang="zh-CN" sz="2000" b="1" dirty="0"/>
          </a:p>
        </p:txBody>
      </p:sp>
      <p:sp>
        <p:nvSpPr>
          <p:cNvPr id="4" name="矩形 3"/>
          <p:cNvSpPr/>
          <p:nvPr/>
        </p:nvSpPr>
        <p:spPr>
          <a:xfrm>
            <a:off x="808233" y="1742627"/>
            <a:ext cx="10575533" cy="1508105"/>
          </a:xfrm>
          <a:prstGeom prst="rect">
            <a:avLst/>
          </a:prstGeom>
        </p:spPr>
        <p:txBody>
          <a:bodyPr wrap="square">
            <a:spAutoFit/>
          </a:bodyPr>
          <a:lstStyle/>
          <a:p>
            <a:r>
              <a:rPr lang="en-US" altLang="zh-CN" sz="2000" b="1" dirty="0" smtClean="0"/>
              <a:t>Baselines: t</a:t>
            </a:r>
            <a:r>
              <a:rPr lang="zh-CN" altLang="en-US" sz="2000" b="1" dirty="0" smtClean="0"/>
              <a:t>hree </a:t>
            </a:r>
            <a:r>
              <a:rPr lang="zh-CN" altLang="en-US" sz="2000" b="1" dirty="0"/>
              <a:t>state-of-the-art program translation </a:t>
            </a:r>
            <a:r>
              <a:rPr lang="zh-CN" altLang="en-US" sz="2000" b="1" dirty="0" smtClean="0"/>
              <a:t>approaches</a:t>
            </a:r>
            <a:endParaRPr lang="en-US" altLang="zh-CN" sz="2000" b="1" dirty="0" smtClean="0"/>
          </a:p>
          <a:p>
            <a:pPr marL="285750" indent="-285750">
              <a:buFont typeface="Arial" panose="020B0604020202020204" pitchFamily="34" charset="0"/>
              <a:buChar char="•"/>
            </a:pPr>
            <a:r>
              <a:rPr lang="zh-CN" altLang="en-US" dirty="0" smtClean="0"/>
              <a:t>J</a:t>
            </a:r>
            <a:r>
              <a:rPr lang="zh-CN" altLang="en-US" dirty="0"/>
              <a:t>2C</a:t>
            </a:r>
            <a:r>
              <a:rPr lang="zh-CN" altLang="en-US" dirty="0" smtClean="0"/>
              <a:t>#</a:t>
            </a:r>
            <a:r>
              <a:rPr lang="en-US" altLang="zh-CN" dirty="0" smtClean="0"/>
              <a:t>: </a:t>
            </a:r>
            <a:r>
              <a:rPr lang="zh-CN" altLang="en-US" dirty="0"/>
              <a:t>a rule-based system</a:t>
            </a:r>
            <a:endParaRPr lang="en-US" altLang="zh-CN" dirty="0" smtClean="0"/>
          </a:p>
          <a:p>
            <a:pPr marL="285750" indent="-285750">
              <a:buFont typeface="Arial" panose="020B0604020202020204" pitchFamily="34" charset="0"/>
              <a:buChar char="•"/>
            </a:pPr>
            <a:r>
              <a:rPr lang="zh-CN" altLang="en-US" dirty="0" smtClean="0"/>
              <a:t>1pSMT</a:t>
            </a:r>
            <a:r>
              <a:rPr lang="en-US" altLang="zh-CN" dirty="0" smtClean="0"/>
              <a:t>: </a:t>
            </a:r>
            <a:r>
              <a:rPr lang="zh-CN" altLang="en-US" dirty="0"/>
              <a:t>multi-phase phrase-based SMT approach that leverages both the raw programs and their parse trees</a:t>
            </a:r>
            <a:r>
              <a:rPr lang="zh-CN" altLang="en-US" dirty="0" smtClean="0"/>
              <a:t>.</a:t>
            </a:r>
            <a:endParaRPr lang="en-US" altLang="zh-CN" dirty="0" smtClean="0"/>
          </a:p>
          <a:p>
            <a:pPr marL="285750" indent="-285750">
              <a:buFont typeface="Arial" panose="020B0604020202020204" pitchFamily="34" charset="0"/>
              <a:buChar char="•"/>
            </a:pPr>
            <a:r>
              <a:rPr lang="zh-CN" altLang="en-US" dirty="0" smtClean="0"/>
              <a:t>mppSMT</a:t>
            </a:r>
            <a:r>
              <a:rPr lang="en-US" altLang="zh-CN" dirty="0" smtClean="0"/>
              <a:t>:</a:t>
            </a:r>
            <a:r>
              <a:rPr lang="zh-CN" altLang="en-US" dirty="0" smtClean="0"/>
              <a:t> phrase</a:t>
            </a:r>
            <a:r>
              <a:rPr lang="zh-CN" altLang="en-US" dirty="0"/>
              <a:t>-based SMT on sequential </a:t>
            </a:r>
            <a:r>
              <a:rPr lang="zh-CN" altLang="en-US" dirty="0" smtClean="0"/>
              <a:t>programs</a:t>
            </a:r>
            <a:endParaRPr lang="zh-CN" altLang="en-US" dirty="0"/>
          </a:p>
        </p:txBody>
      </p:sp>
      <p:pic>
        <p:nvPicPr>
          <p:cNvPr id="5" name="图片 4"/>
          <p:cNvPicPr>
            <a:picLocks noChangeAspect="1"/>
          </p:cNvPicPr>
          <p:nvPr/>
        </p:nvPicPr>
        <p:blipFill>
          <a:blip r:embed="rId3"/>
          <a:stretch>
            <a:fillRect/>
          </a:stretch>
        </p:blipFill>
        <p:spPr>
          <a:xfrm>
            <a:off x="3278257" y="3597965"/>
            <a:ext cx="5635486" cy="2037521"/>
          </a:xfrm>
          <a:prstGeom prst="rect">
            <a:avLst/>
          </a:prstGeom>
        </p:spPr>
      </p:pic>
    </p:spTree>
    <p:extLst>
      <p:ext uri="{BB962C8B-B14F-4D97-AF65-F5344CB8AC3E}">
        <p14:creationId xmlns:p14="http://schemas.microsoft.com/office/powerpoint/2010/main" val="115349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36894" y="2759194"/>
            <a:ext cx="4804455" cy="669806"/>
          </a:xfrm>
        </p:spPr>
        <p:txBody>
          <a:bodyPr>
            <a:noAutofit/>
          </a:bodyPr>
          <a:lstStyle/>
          <a:p>
            <a:r>
              <a:rPr lang="en-US" altLang="zh-CN" sz="4800" dirty="0" smtClean="0">
                <a:latin typeface="微软雅黑" pitchFamily="34" charset="-122"/>
                <a:ea typeface="微软雅黑" pitchFamily="34" charset="-122"/>
              </a:rPr>
              <a:t>Introduction</a:t>
            </a:r>
            <a:endParaRPr lang="zh-CN" altLang="en-US" sz="4800" dirty="0">
              <a:solidFill>
                <a:srgbClr val="22B095"/>
              </a:solidFill>
              <a:latin typeface="微软雅黑" pitchFamily="34" charset="-122"/>
              <a:ea typeface="微软雅黑" pitchFamily="34" charset="-122"/>
            </a:endParaRPr>
          </a:p>
        </p:txBody>
      </p:sp>
    </p:spTree>
    <p:extLst>
      <p:ext uri="{BB962C8B-B14F-4D97-AF65-F5344CB8AC3E}">
        <p14:creationId xmlns:p14="http://schemas.microsoft.com/office/powerpoint/2010/main" val="2465975320"/>
      </p:ext>
    </p:extLst>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40466" y="2881538"/>
            <a:ext cx="3851059" cy="747487"/>
          </a:xfrm>
        </p:spPr>
        <p:txBody>
          <a:bodyPr>
            <a:noAutofit/>
          </a:bodyPr>
          <a:lstStyle/>
          <a:p>
            <a:r>
              <a:rPr lang="en-US" altLang="zh-CN" sz="4800" dirty="0" smtClean="0"/>
              <a:t>Conclusion</a:t>
            </a:r>
            <a:endParaRPr lang="zh-CN" altLang="en-US" sz="4800" dirty="0">
              <a:solidFill>
                <a:srgbClr val="22B095"/>
              </a:solidFill>
              <a:latin typeface="微软雅黑" pitchFamily="34" charset="-122"/>
              <a:ea typeface="微软雅黑" pitchFamily="34" charset="-122"/>
            </a:endParaRPr>
          </a:p>
        </p:txBody>
      </p:sp>
    </p:spTree>
    <p:extLst>
      <p:ext uri="{BB962C8B-B14F-4D97-AF65-F5344CB8AC3E}">
        <p14:creationId xmlns:p14="http://schemas.microsoft.com/office/powerpoint/2010/main" val="4069062716"/>
      </p:ext>
    </p:extLst>
  </p:cSld>
  <p:clrMapOvr>
    <a:masterClrMapping/>
  </p:clrMapOvr>
  <p:transition>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Conclusion</a:t>
            </a:r>
            <a:endParaRPr lang="zh-CN" altLang="en-US" dirty="0"/>
          </a:p>
        </p:txBody>
      </p:sp>
      <p:sp>
        <p:nvSpPr>
          <p:cNvPr id="4" name="矩形 3"/>
          <p:cNvSpPr/>
          <p:nvPr/>
        </p:nvSpPr>
        <p:spPr>
          <a:xfrm>
            <a:off x="659389" y="2209855"/>
            <a:ext cx="11383524" cy="2069795"/>
          </a:xfrm>
          <a:prstGeom prst="rect">
            <a:avLst/>
          </a:prstGeom>
        </p:spPr>
        <p:txBody>
          <a:bodyPr wrap="square" lIns="68570" tIns="34289" rIns="68570" bIns="34289">
            <a:spAutoFit/>
          </a:bodyPr>
          <a:lstStyle/>
          <a:p>
            <a:pPr marL="342900" indent="-342900" defTabSz="685165">
              <a:lnSpc>
                <a:spcPct val="130000"/>
              </a:lnSpc>
              <a:buFont typeface="Wingdings" panose="05000000000000000000" pitchFamily="2" charset="2"/>
              <a:buChar char="n"/>
            </a:pPr>
            <a:r>
              <a:rPr lang="en-US" altLang="zh-CN" sz="2000" dirty="0">
                <a:latin typeface="微软雅黑" pitchFamily="34" charset="-122"/>
                <a:ea typeface="微软雅黑" pitchFamily="34" charset="-122"/>
              </a:rPr>
              <a:t>M</a:t>
            </a:r>
            <a:r>
              <a:rPr lang="en-US" altLang="zh-CN" sz="2000" dirty="0" smtClean="0">
                <a:latin typeface="微软雅黑" pitchFamily="34" charset="-122"/>
                <a:ea typeface="微软雅黑" pitchFamily="34" charset="-122"/>
              </a:rPr>
              <a:t>odels </a:t>
            </a:r>
            <a:r>
              <a:rPr lang="en-US" altLang="zh-CN" sz="2000" dirty="0">
                <a:latin typeface="微软雅黑" pitchFamily="34" charset="-122"/>
                <a:ea typeface="微软雅黑" pitchFamily="34" charset="-122"/>
              </a:rPr>
              <a:t>are hard to generalize to programs longer than the training </a:t>
            </a:r>
            <a:r>
              <a:rPr lang="en-US" altLang="zh-CN" sz="2000" dirty="0" smtClean="0">
                <a:latin typeface="微软雅黑" pitchFamily="34" charset="-122"/>
                <a:ea typeface="微软雅黑" pitchFamily="34" charset="-122"/>
              </a:rPr>
              <a:t>ones.</a:t>
            </a:r>
          </a:p>
          <a:p>
            <a:pPr marL="342900" indent="-342900" defTabSz="685165">
              <a:lnSpc>
                <a:spcPct val="130000"/>
              </a:lnSpc>
              <a:buFont typeface="Wingdings" panose="05000000000000000000" pitchFamily="2" charset="2"/>
              <a:buChar char="n"/>
            </a:pPr>
            <a:r>
              <a:rPr lang="en-US" altLang="zh-CN" sz="2000" dirty="0">
                <a:latin typeface="微软雅黑" pitchFamily="34" charset="-122"/>
                <a:ea typeface="微软雅黑" pitchFamily="34" charset="-122"/>
              </a:rPr>
              <a:t>I</a:t>
            </a:r>
            <a:r>
              <a:rPr lang="en-US" altLang="zh-CN" sz="2000" dirty="0" smtClean="0">
                <a:latin typeface="微软雅黑" pitchFamily="34" charset="-122"/>
                <a:ea typeface="微软雅黑" pitchFamily="34" charset="-122"/>
              </a:rPr>
              <a:t>t </a:t>
            </a:r>
            <a:r>
              <a:rPr lang="en-US" altLang="zh-CN" sz="2000" dirty="0">
                <a:latin typeface="微软雅黑" pitchFamily="34" charset="-122"/>
                <a:ea typeface="微软雅黑" pitchFamily="34" charset="-122"/>
              </a:rPr>
              <a:t>is unclear how to handle an infinite vocabulary set that may be employed in real-world </a:t>
            </a:r>
            <a:r>
              <a:rPr lang="en-US" altLang="zh-CN" sz="2000" dirty="0" smtClean="0">
                <a:latin typeface="微软雅黑" pitchFamily="34" charset="-122"/>
                <a:ea typeface="微软雅黑" pitchFamily="34" charset="-122"/>
              </a:rPr>
              <a:t>applications.</a:t>
            </a:r>
          </a:p>
          <a:p>
            <a:pPr marL="342900" indent="-342900" defTabSz="685165">
              <a:lnSpc>
                <a:spcPct val="130000"/>
              </a:lnSpc>
              <a:buFont typeface="Wingdings" panose="05000000000000000000" pitchFamily="2" charset="2"/>
              <a:buChar char="n"/>
            </a:pPr>
            <a:r>
              <a:rPr lang="en-US" altLang="zh-CN" sz="2000" dirty="0">
                <a:latin typeface="微软雅黑" pitchFamily="34" charset="-122"/>
                <a:ea typeface="微软雅黑" pitchFamily="34" charset="-122"/>
              </a:rPr>
              <a:t>T</a:t>
            </a:r>
            <a:r>
              <a:rPr lang="en-US" altLang="zh-CN" sz="2000" dirty="0" smtClean="0">
                <a:latin typeface="微软雅黑" pitchFamily="34" charset="-122"/>
                <a:ea typeface="微软雅黑" pitchFamily="34" charset="-122"/>
              </a:rPr>
              <a:t>he </a:t>
            </a:r>
            <a:r>
              <a:rPr lang="en-US" altLang="zh-CN" sz="2000" dirty="0">
                <a:latin typeface="微软雅黑" pitchFamily="34" charset="-122"/>
                <a:ea typeface="微软雅黑" pitchFamily="34" charset="-122"/>
              </a:rPr>
              <a:t>training requires a dataset of aligned input-output pairs, which may be lacking in practice</a:t>
            </a:r>
            <a:r>
              <a:rPr lang="en-US" altLang="zh-CN"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
        <p:nvSpPr>
          <p:cNvPr id="5" name="TextBox 87"/>
          <p:cNvSpPr txBox="1"/>
          <p:nvPr/>
        </p:nvSpPr>
        <p:spPr>
          <a:xfrm>
            <a:off x="502342" y="1509342"/>
            <a:ext cx="5242769" cy="461649"/>
          </a:xfrm>
          <a:prstGeom prst="rect">
            <a:avLst/>
          </a:prstGeom>
          <a:noFill/>
          <a:effectLst/>
        </p:spPr>
        <p:txBody>
          <a:bodyPr wrap="square" lIns="91424" tIns="45712" rIns="91424" bIns="45712"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lvl="0" algn="l" defTabSz="457200"/>
            <a:r>
              <a:rPr lang="en-US" altLang="zh-CN" sz="2400" b="1" dirty="0" smtClean="0">
                <a:solidFill>
                  <a:srgbClr val="FE6D69"/>
                </a:solidFill>
                <a:effectLst/>
                <a:ea typeface="微软雅黑"/>
              </a:rPr>
              <a:t>Challenges </a:t>
            </a:r>
            <a:r>
              <a:rPr lang="en-US" altLang="zh-CN" sz="2400" b="1" dirty="0">
                <a:solidFill>
                  <a:srgbClr val="FE6D69"/>
                </a:solidFill>
                <a:effectLst/>
                <a:ea typeface="微软雅黑"/>
              </a:rPr>
              <a:t>in program translation</a:t>
            </a:r>
            <a:endParaRPr lang="zh-CN" altLang="en-US" sz="2400" b="1" dirty="0">
              <a:solidFill>
                <a:srgbClr val="FE6D69"/>
              </a:solidFill>
              <a:effectLst/>
              <a:ea typeface="微软雅黑"/>
            </a:endParaRPr>
          </a:p>
        </p:txBody>
      </p:sp>
    </p:spTree>
    <p:extLst>
      <p:ext uri="{BB962C8B-B14F-4D97-AF65-F5344CB8AC3E}">
        <p14:creationId xmlns:p14="http://schemas.microsoft.com/office/powerpoint/2010/main" val="1525103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41075" y="2752330"/>
            <a:ext cx="4971282" cy="2525349"/>
          </a:xfrm>
        </p:spPr>
        <p:txBody>
          <a:bodyPr>
            <a:noAutofit/>
          </a:bodyPr>
          <a:lstStyle/>
          <a:p>
            <a:r>
              <a:rPr lang="en-US" altLang="zh-CN" sz="9600" dirty="0" smtClean="0">
                <a:latin typeface="Curlz MT" panose="04040404050702020202" pitchFamily="82" charset="0"/>
              </a:rPr>
              <a:t>Thanks</a:t>
            </a:r>
            <a:endParaRPr lang="zh-CN" altLang="en-US" sz="9600" dirty="0">
              <a:solidFill>
                <a:srgbClr val="22B095"/>
              </a:solidFill>
              <a:latin typeface="Curlz MT" panose="04040404050702020202" pitchFamily="82" charset="0"/>
              <a:ea typeface="微软雅黑" pitchFamily="34" charset="-122"/>
            </a:endParaRPr>
          </a:p>
        </p:txBody>
      </p:sp>
      <p:sp>
        <p:nvSpPr>
          <p:cNvPr id="3" name="矩形 2"/>
          <p:cNvSpPr/>
          <p:nvPr/>
        </p:nvSpPr>
        <p:spPr>
          <a:xfrm>
            <a:off x="3365866" y="6355282"/>
            <a:ext cx="5639172" cy="369332"/>
          </a:xfrm>
          <a:prstGeom prst="rect">
            <a:avLst/>
          </a:prstGeom>
        </p:spPr>
        <p:txBody>
          <a:bodyPr wrap="none">
            <a:spAutoFit/>
          </a:bodyPr>
          <a:lstStyle/>
          <a:p>
            <a:r>
              <a:rPr lang="en-US" altLang="zh-CN" dirty="0">
                <a:latin typeface="Arial" panose="020B0604020202020204" pitchFamily="34" charset="0"/>
                <a:cs typeface="Arial" panose="020B0604020202020204" pitchFamily="34" charset="0"/>
              </a:rPr>
              <a:t>Tree-to-tree Neural Networks for Program Translation</a:t>
            </a:r>
            <a:endParaRPr lang="zh-CN" altLang="en-US" dirty="0"/>
          </a:p>
        </p:txBody>
      </p:sp>
    </p:spTree>
    <p:extLst>
      <p:ext uri="{BB962C8B-B14F-4D97-AF65-F5344CB8AC3E}">
        <p14:creationId xmlns:p14="http://schemas.microsoft.com/office/powerpoint/2010/main" val="1279296381"/>
      </p:ext>
    </p:extLst>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Introduction</a:t>
            </a:r>
            <a:endParaRPr lang="zh-CN" altLang="en-US" dirty="0"/>
          </a:p>
        </p:txBody>
      </p:sp>
      <p:sp>
        <p:nvSpPr>
          <p:cNvPr id="37" name="内容占位符 2"/>
          <p:cNvSpPr txBox="1">
            <a:spLocks/>
          </p:cNvSpPr>
          <p:nvPr/>
        </p:nvSpPr>
        <p:spPr>
          <a:xfrm>
            <a:off x="820445" y="1532687"/>
            <a:ext cx="10827058" cy="8820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smtClean="0"/>
              <a:t>There is a tremendous need to enable program translation between different programming languages.</a:t>
            </a:r>
          </a:p>
          <a:p>
            <a:pPr marL="0" indent="0">
              <a:buFont typeface="Arial" panose="020B0604020202020204" pitchFamily="34" charset="0"/>
              <a:buNone/>
            </a:pPr>
            <a:endParaRPr lang="en-US" altLang="zh-CN" sz="2400" dirty="0" smtClean="0"/>
          </a:p>
          <a:p>
            <a:pPr marL="0" indent="0">
              <a:buFont typeface="Arial" panose="020B0604020202020204" pitchFamily="34" charset="0"/>
              <a:buNone/>
            </a:pPr>
            <a:endParaRPr lang="zh-CN" altLang="en-US" sz="2400" dirty="0"/>
          </a:p>
        </p:txBody>
      </p:sp>
      <p:sp>
        <p:nvSpPr>
          <p:cNvPr id="38" name="矩形 37"/>
          <p:cNvSpPr/>
          <p:nvPr/>
        </p:nvSpPr>
        <p:spPr>
          <a:xfrm>
            <a:off x="820445" y="2583256"/>
            <a:ext cx="8208146" cy="461665"/>
          </a:xfrm>
          <a:prstGeom prst="rect">
            <a:avLst/>
          </a:prstGeom>
        </p:spPr>
        <p:txBody>
          <a:bodyPr wrap="square">
            <a:spAutoFit/>
          </a:bodyPr>
          <a:lstStyle/>
          <a:p>
            <a:r>
              <a:rPr lang="en-US" altLang="zh-CN" sz="2400" dirty="0"/>
              <a:t>Existing program translation methods:  </a:t>
            </a:r>
          </a:p>
        </p:txBody>
      </p:sp>
      <p:sp>
        <p:nvSpPr>
          <p:cNvPr id="39" name="矩形 38"/>
          <p:cNvSpPr/>
          <p:nvPr/>
        </p:nvSpPr>
        <p:spPr>
          <a:xfrm>
            <a:off x="820445" y="4308625"/>
            <a:ext cx="10564110" cy="461665"/>
          </a:xfrm>
          <a:prstGeom prst="rect">
            <a:avLst/>
          </a:prstGeom>
        </p:spPr>
        <p:txBody>
          <a:bodyPr wrap="none">
            <a:spAutoFit/>
          </a:bodyPr>
          <a:lstStyle/>
          <a:p>
            <a:r>
              <a:rPr lang="en-US" altLang="zh-CN" sz="2400" dirty="0" smtClean="0"/>
              <a:t>N</a:t>
            </a:r>
            <a:r>
              <a:rPr lang="zh-CN" altLang="en-US" sz="2400" dirty="0" smtClean="0"/>
              <a:t>eural machine translation methods </a:t>
            </a:r>
            <a:r>
              <a:rPr lang="en-US" altLang="zh-CN" sz="2400" dirty="0" smtClean="0"/>
              <a:t>(sequence-to-sequence-based models)</a:t>
            </a:r>
            <a:endParaRPr lang="zh-CN" altLang="en-US" sz="2400" dirty="0"/>
          </a:p>
        </p:txBody>
      </p:sp>
      <p:sp>
        <p:nvSpPr>
          <p:cNvPr id="40" name="矩形 39"/>
          <p:cNvSpPr/>
          <p:nvPr/>
        </p:nvSpPr>
        <p:spPr>
          <a:xfrm>
            <a:off x="988381" y="4938795"/>
            <a:ext cx="11014230" cy="1323439"/>
          </a:xfrm>
          <a:prstGeom prst="rect">
            <a:avLst/>
          </a:prstGeom>
        </p:spPr>
        <p:txBody>
          <a:bodyPr wrap="square">
            <a:spAutoFit/>
          </a:bodyPr>
          <a:lstStyle/>
          <a:p>
            <a:pPr marL="285750" indent="-285750">
              <a:buFont typeface="Arial" panose="020B0604020202020204" pitchFamily="34" charset="0"/>
              <a:buChar char="•"/>
            </a:pPr>
            <a:r>
              <a:rPr lang="zh-CN" altLang="en-US" sz="2000" dirty="0" smtClean="0"/>
              <a:t>programming languages have rigorous grammars and are not tolerant to typos and grammatical mistakes.</a:t>
            </a:r>
            <a:endParaRPr lang="en-US" altLang="zh-CN" sz="2000" dirty="0" smtClean="0"/>
          </a:p>
          <a:p>
            <a:pPr marL="285750" indent="-285750">
              <a:buFont typeface="Arial" panose="020B0604020202020204" pitchFamily="34" charset="0"/>
              <a:buChar char="•"/>
            </a:pPr>
            <a:r>
              <a:rPr lang="zh-CN" altLang="en-US" sz="2000" dirty="0" smtClean="0"/>
              <a:t>It is very hard for an RNN-based sequence generator to generate syntactically correct programs when the lengths grow large</a:t>
            </a:r>
            <a:r>
              <a:rPr lang="en-US" altLang="zh-CN" sz="2000" dirty="0" smtClean="0"/>
              <a:t>.</a:t>
            </a:r>
            <a:endParaRPr lang="zh-CN" altLang="en-US" sz="2000" dirty="0"/>
          </a:p>
        </p:txBody>
      </p:sp>
      <p:sp>
        <p:nvSpPr>
          <p:cNvPr id="41" name="矩形 40"/>
          <p:cNvSpPr/>
          <p:nvPr/>
        </p:nvSpPr>
        <p:spPr>
          <a:xfrm>
            <a:off x="988381" y="3084689"/>
            <a:ext cx="8262152"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t>Rule-based</a:t>
            </a:r>
          </a:p>
          <a:p>
            <a:pPr lvl="1">
              <a:buClr>
                <a:srgbClr val="C00000"/>
              </a:buClr>
              <a:buFont typeface="Arial" panose="020B0604020202020204" pitchFamily="34" charset="0"/>
              <a:buChar char="X"/>
            </a:pPr>
            <a:r>
              <a:rPr lang="en-US" altLang="zh-CN" sz="2000" dirty="0" smtClean="0"/>
              <a:t> Inefficient </a:t>
            </a:r>
          </a:p>
          <a:p>
            <a:pPr lvl="1">
              <a:buClr>
                <a:srgbClr val="C00000"/>
              </a:buClr>
              <a:buFont typeface="Arial" panose="020B0604020202020204" pitchFamily="34" charset="0"/>
              <a:buChar char="X"/>
            </a:pPr>
            <a:r>
              <a:rPr lang="en-US" altLang="zh-CN" sz="2000" dirty="0" smtClean="0"/>
              <a:t> Error-prone</a:t>
            </a:r>
          </a:p>
        </p:txBody>
      </p:sp>
    </p:spTree>
    <p:extLst>
      <p:ext uri="{BB962C8B-B14F-4D97-AF65-F5344CB8AC3E}">
        <p14:creationId xmlns:p14="http://schemas.microsoft.com/office/powerpoint/2010/main" val="2053571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Introduction</a:t>
            </a:r>
            <a:endParaRPr lang="zh-CN" altLang="en-US" dirty="0"/>
          </a:p>
        </p:txBody>
      </p:sp>
      <p:sp>
        <p:nvSpPr>
          <p:cNvPr id="8" name="矩形 7"/>
          <p:cNvSpPr/>
          <p:nvPr/>
        </p:nvSpPr>
        <p:spPr>
          <a:xfrm>
            <a:off x="456579" y="1519958"/>
            <a:ext cx="11689658" cy="707886"/>
          </a:xfrm>
          <a:prstGeom prst="rect">
            <a:avLst/>
          </a:prstGeom>
        </p:spPr>
        <p:txBody>
          <a:bodyPr wrap="square">
            <a:spAutoFit/>
          </a:bodyPr>
          <a:lstStyle/>
          <a:p>
            <a:r>
              <a:rPr lang="en-US" altLang="zh-CN" sz="2000" dirty="0" smtClean="0"/>
              <a:t>M</a:t>
            </a:r>
            <a:r>
              <a:rPr lang="zh-CN" altLang="en-US" sz="2000" dirty="0" smtClean="0"/>
              <a:t>ain issue of an RNN that makes it hard to produce syntactically correct programs is that it entangles two sub-tasks together</a:t>
            </a:r>
            <a:r>
              <a:rPr lang="en-US" altLang="zh-CN" sz="2000" dirty="0" smtClean="0"/>
              <a:t>:</a:t>
            </a:r>
          </a:p>
        </p:txBody>
      </p:sp>
      <p:sp>
        <p:nvSpPr>
          <p:cNvPr id="9" name="矩形 8"/>
          <p:cNvSpPr/>
          <p:nvPr/>
        </p:nvSpPr>
        <p:spPr>
          <a:xfrm>
            <a:off x="661139" y="2264965"/>
            <a:ext cx="6096000" cy="707886"/>
          </a:xfrm>
          <a:prstGeom prst="rect">
            <a:avLst/>
          </a:prstGeom>
        </p:spPr>
        <p:txBody>
          <a:bodyPr>
            <a:spAutoFit/>
          </a:bodyPr>
          <a:lstStyle/>
          <a:p>
            <a:pPr marL="285750" indent="-285750">
              <a:buFont typeface="Arial" panose="020B0604020202020204" pitchFamily="34" charset="0"/>
              <a:buChar char="•"/>
            </a:pPr>
            <a:r>
              <a:rPr lang="en-US" altLang="zh-CN" sz="2000" dirty="0"/>
              <a:t>L</a:t>
            </a:r>
            <a:r>
              <a:rPr lang="zh-CN" altLang="en-US" sz="2000" dirty="0"/>
              <a:t>earning the grammar</a:t>
            </a:r>
            <a:endParaRPr lang="en-US" altLang="zh-CN" sz="2000" dirty="0"/>
          </a:p>
          <a:p>
            <a:pPr marL="285750" indent="-285750">
              <a:buFont typeface="Arial" panose="020B0604020202020204" pitchFamily="34" charset="0"/>
              <a:buChar char="•"/>
            </a:pPr>
            <a:r>
              <a:rPr lang="en-US" altLang="zh-CN" sz="2000" dirty="0"/>
              <a:t>A</a:t>
            </a:r>
            <a:r>
              <a:rPr lang="zh-CN" altLang="en-US" sz="2000" dirty="0"/>
              <a:t>ligning the sequence with the grammar</a:t>
            </a:r>
          </a:p>
        </p:txBody>
      </p:sp>
      <p:sp>
        <p:nvSpPr>
          <p:cNvPr id="10" name="矩形 9"/>
          <p:cNvSpPr/>
          <p:nvPr/>
        </p:nvSpPr>
        <p:spPr>
          <a:xfrm>
            <a:off x="456579" y="3153856"/>
            <a:ext cx="11615531" cy="1015663"/>
          </a:xfrm>
          <a:prstGeom prst="rect">
            <a:avLst/>
          </a:prstGeom>
        </p:spPr>
        <p:txBody>
          <a:bodyPr wrap="square">
            <a:spAutoFit/>
          </a:bodyPr>
          <a:lstStyle/>
          <a:p>
            <a:pPr marL="342900" indent="-342900">
              <a:buFont typeface="Wingdings" panose="05000000000000000000" pitchFamily="2" charset="2"/>
              <a:buChar char="n"/>
            </a:pPr>
            <a:r>
              <a:rPr lang="zh-CN" altLang="en-US" sz="2000" dirty="0" smtClean="0">
                <a:solidFill>
                  <a:schemeClr val="accent6">
                    <a:lumMod val="75000"/>
                  </a:schemeClr>
                </a:solidFill>
              </a:rPr>
              <a:t>When these two tasks can be handled separately, the performance can typically boost</a:t>
            </a:r>
            <a:r>
              <a:rPr lang="en-US" altLang="zh-CN" sz="2000" dirty="0" smtClean="0">
                <a:solidFill>
                  <a:schemeClr val="accent6">
                    <a:lumMod val="75000"/>
                  </a:schemeClr>
                </a:solidFill>
              </a:rPr>
              <a:t>. </a:t>
            </a:r>
          </a:p>
          <a:p>
            <a:pPr marL="342900" indent="-342900">
              <a:buFont typeface="Wingdings" panose="05000000000000000000" pitchFamily="2" charset="2"/>
              <a:buChar char="n"/>
            </a:pPr>
            <a:r>
              <a:rPr lang="en-US" altLang="zh-CN" sz="2000" dirty="0" smtClean="0">
                <a:solidFill>
                  <a:schemeClr val="accent6">
                    <a:lumMod val="75000"/>
                  </a:schemeClr>
                </a:solidFill>
              </a:rPr>
              <a:t>The structural information of both source and target parse trees can be leveraged to enable such a separation.</a:t>
            </a:r>
            <a:endParaRPr lang="zh-CN" altLang="en-US" sz="2000" dirty="0">
              <a:solidFill>
                <a:schemeClr val="accent6">
                  <a:lumMod val="75000"/>
                </a:schemeClr>
              </a:solidFill>
            </a:endParaRPr>
          </a:p>
        </p:txBody>
      </p:sp>
      <p:sp>
        <p:nvSpPr>
          <p:cNvPr id="11" name="矩形 10"/>
          <p:cNvSpPr/>
          <p:nvPr/>
        </p:nvSpPr>
        <p:spPr>
          <a:xfrm>
            <a:off x="420755" y="4515337"/>
            <a:ext cx="11761307" cy="830997"/>
          </a:xfrm>
          <a:prstGeom prst="rect">
            <a:avLst/>
          </a:prstGeom>
        </p:spPr>
        <p:txBody>
          <a:bodyPr wrap="square">
            <a:spAutoFit/>
          </a:bodyPr>
          <a:lstStyle/>
          <a:p>
            <a:pPr marL="342900" indent="-342900">
              <a:buFont typeface="Wingdings" panose="05000000000000000000" pitchFamily="2" charset="2"/>
              <a:buChar char="ü"/>
            </a:pPr>
            <a:r>
              <a:rPr lang="en-US" altLang="zh-CN" sz="2400" b="1" dirty="0" smtClean="0"/>
              <a:t>A </a:t>
            </a:r>
            <a:r>
              <a:rPr lang="zh-CN" altLang="en-US" sz="2400" b="1" dirty="0" smtClean="0"/>
              <a:t>tree-to-tree neural networks to combine both a tree encoder and a tree decoder</a:t>
            </a:r>
            <a:r>
              <a:rPr lang="en-US" altLang="zh-CN" sz="2400" b="1" dirty="0" smtClean="0"/>
              <a:t>. </a:t>
            </a:r>
          </a:p>
        </p:txBody>
      </p:sp>
      <p:sp>
        <p:nvSpPr>
          <p:cNvPr id="3" name="矩形 2"/>
          <p:cNvSpPr/>
          <p:nvPr/>
        </p:nvSpPr>
        <p:spPr>
          <a:xfrm>
            <a:off x="734876" y="5346334"/>
            <a:ext cx="11224590" cy="1015663"/>
          </a:xfrm>
          <a:prstGeom prst="rect">
            <a:avLst/>
          </a:prstGeom>
        </p:spPr>
        <p:txBody>
          <a:bodyPr wrap="square">
            <a:spAutoFit/>
          </a:bodyPr>
          <a:lstStyle/>
          <a:p>
            <a:r>
              <a:rPr lang="en-US" altLang="zh-CN" sz="2000" dirty="0">
                <a:solidFill>
                  <a:schemeClr val="tx1">
                    <a:lumMod val="75000"/>
                    <a:lumOff val="25000"/>
                  </a:schemeClr>
                </a:solidFill>
              </a:rPr>
              <a:t>when the decoder expands a non-terminal, it locates the corresponding sub-tree in the source tree using an attention mechanism, and uses the information of the sub-tree to guide the non-terminal expansion. </a:t>
            </a:r>
            <a:endParaRPr lang="zh-CN" altLang="en-US" sz="2000" dirty="0">
              <a:solidFill>
                <a:schemeClr val="tx1">
                  <a:lumMod val="75000"/>
                  <a:lumOff val="25000"/>
                </a:schemeClr>
              </a:solidFill>
            </a:endParaRPr>
          </a:p>
        </p:txBody>
      </p:sp>
    </p:spTree>
    <p:extLst>
      <p:ext uri="{BB962C8B-B14F-4D97-AF65-F5344CB8AC3E}">
        <p14:creationId xmlns:p14="http://schemas.microsoft.com/office/powerpoint/2010/main" val="1657169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69834" y="2759194"/>
            <a:ext cx="6202335" cy="669806"/>
          </a:xfrm>
        </p:spPr>
        <p:txBody>
          <a:bodyPr>
            <a:noAutofit/>
          </a:bodyPr>
          <a:lstStyle/>
          <a:p>
            <a:r>
              <a:rPr lang="en-US" altLang="zh-CN" sz="4800" dirty="0" smtClean="0">
                <a:latin typeface="微软雅黑" pitchFamily="34" charset="-122"/>
                <a:ea typeface="微软雅黑" pitchFamily="34" charset="-122"/>
              </a:rPr>
              <a:t>Problem Definition</a:t>
            </a:r>
            <a:endParaRPr lang="zh-CN" altLang="en-US" sz="4800" dirty="0">
              <a:solidFill>
                <a:srgbClr val="22B095"/>
              </a:solidFill>
              <a:latin typeface="微软雅黑" pitchFamily="34" charset="-122"/>
              <a:ea typeface="微软雅黑" pitchFamily="34" charset="-122"/>
            </a:endParaRPr>
          </a:p>
        </p:txBody>
      </p:sp>
    </p:spTree>
    <p:extLst>
      <p:ext uri="{BB962C8B-B14F-4D97-AF65-F5344CB8AC3E}">
        <p14:creationId xmlns:p14="http://schemas.microsoft.com/office/powerpoint/2010/main" val="2936374696"/>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341" y="632269"/>
            <a:ext cx="2906683" cy="638209"/>
          </a:xfrm>
        </p:spPr>
        <p:txBody>
          <a:bodyPr>
            <a:normAutofit fontScale="90000"/>
          </a:bodyPr>
          <a:lstStyle/>
          <a:p>
            <a:r>
              <a:rPr lang="en-US" altLang="zh-CN" dirty="0" smtClean="0">
                <a:latin typeface="微软雅黑" pitchFamily="34" charset="-122"/>
                <a:ea typeface="微软雅黑" pitchFamily="34" charset="-122"/>
              </a:rPr>
              <a:t>Problem Definition</a:t>
            </a:r>
            <a:endParaRPr lang="zh-CN" altLang="en-US" dirty="0"/>
          </a:p>
        </p:txBody>
      </p:sp>
      <p:sp>
        <p:nvSpPr>
          <p:cNvPr id="8" name="矩形 7"/>
          <p:cNvSpPr/>
          <p:nvPr/>
        </p:nvSpPr>
        <p:spPr>
          <a:xfrm>
            <a:off x="701561" y="1531716"/>
            <a:ext cx="7246343" cy="461665"/>
          </a:xfrm>
          <a:prstGeom prst="rect">
            <a:avLst/>
          </a:prstGeom>
        </p:spPr>
        <p:txBody>
          <a:bodyPr wrap="none">
            <a:spAutoFit/>
          </a:bodyPr>
          <a:lstStyle/>
          <a:p>
            <a:r>
              <a:rPr lang="en-US" altLang="zh-CN" sz="2400" dirty="0" smtClean="0"/>
              <a:t>T</a:t>
            </a:r>
            <a:r>
              <a:rPr lang="zh-CN" altLang="en-US" sz="2400" dirty="0" smtClean="0"/>
              <a:t>ranslating a program in one language into another</a:t>
            </a:r>
            <a:r>
              <a:rPr lang="en-US" altLang="zh-CN" sz="2400" dirty="0" smtClean="0"/>
              <a:t>.</a:t>
            </a:r>
            <a:endParaRPr lang="zh-CN" altLang="en-US" sz="2400" dirty="0"/>
          </a:p>
        </p:txBody>
      </p:sp>
      <p:sp>
        <p:nvSpPr>
          <p:cNvPr id="9" name="矩形 8"/>
          <p:cNvSpPr/>
          <p:nvPr/>
        </p:nvSpPr>
        <p:spPr>
          <a:xfrm>
            <a:off x="701561" y="2247569"/>
            <a:ext cx="10881063" cy="830997"/>
          </a:xfrm>
          <a:prstGeom prst="rect">
            <a:avLst/>
          </a:prstGeom>
        </p:spPr>
        <p:txBody>
          <a:bodyPr wrap="square">
            <a:spAutoFit/>
          </a:bodyPr>
          <a:lstStyle/>
          <a:p>
            <a:r>
              <a:rPr lang="en-US" altLang="zh-CN" sz="2400" dirty="0" smtClean="0"/>
              <a:t>E</a:t>
            </a:r>
            <a:r>
              <a:rPr lang="zh-CN" altLang="en-US" sz="2400" dirty="0" smtClean="0"/>
              <a:t>ach input program unambiguously corresponds to a unique parse tree. </a:t>
            </a:r>
            <a:r>
              <a:rPr lang="en-US" altLang="zh-CN" sz="2400" dirty="0" smtClean="0"/>
              <a:t>W</a:t>
            </a:r>
            <a:r>
              <a:rPr lang="zh-CN" altLang="en-US" sz="2400" dirty="0" smtClean="0"/>
              <a:t>e can consider the problem as </a:t>
            </a:r>
            <a:r>
              <a:rPr lang="zh-CN" altLang="en-US" sz="2400" dirty="0" smtClean="0">
                <a:solidFill>
                  <a:schemeClr val="accent6">
                    <a:lumMod val="75000"/>
                  </a:schemeClr>
                </a:solidFill>
              </a:rPr>
              <a:t>translating a source tree into a target tree</a:t>
            </a:r>
            <a:r>
              <a:rPr lang="zh-CN" altLang="en-US" sz="2400" dirty="0" smtClean="0"/>
              <a:t>. </a:t>
            </a:r>
            <a:endParaRPr lang="zh-CN" altLang="en-US" sz="2400" dirty="0"/>
          </a:p>
        </p:txBody>
      </p:sp>
      <p:sp>
        <p:nvSpPr>
          <p:cNvPr id="10" name="矩形 9"/>
          <p:cNvSpPr/>
          <p:nvPr/>
        </p:nvSpPr>
        <p:spPr>
          <a:xfrm>
            <a:off x="634837" y="3429000"/>
            <a:ext cx="11014509" cy="2539157"/>
          </a:xfrm>
          <a:prstGeom prst="rect">
            <a:avLst/>
          </a:prstGeom>
        </p:spPr>
        <p:txBody>
          <a:bodyPr wrap="square">
            <a:spAutoFit/>
          </a:bodyPr>
          <a:lstStyle/>
          <a:p>
            <a:pPr algn="just"/>
            <a:r>
              <a:rPr lang="en-US" altLang="zh-CN" sz="2400" b="1" dirty="0" smtClean="0"/>
              <a:t>Definition: </a:t>
            </a:r>
          </a:p>
          <a:p>
            <a:pPr marL="342900" indent="-342900" algn="just">
              <a:spcBef>
                <a:spcPts val="600"/>
              </a:spcBef>
              <a:buFont typeface="Arial" panose="020B0604020202020204" pitchFamily="34" charset="0"/>
              <a:buChar char="•"/>
            </a:pPr>
            <a:r>
              <a:rPr lang="zh-CN" altLang="en-US" sz="2000" dirty="0" smtClean="0"/>
              <a:t>Given two programming languages </a:t>
            </a:r>
            <a:r>
              <a:rPr lang="zh-CN" altLang="en-US" sz="2000" i="1" dirty="0" smtClean="0"/>
              <a:t>L</a:t>
            </a:r>
            <a:r>
              <a:rPr lang="zh-CN" altLang="en-US" sz="1400" i="1" dirty="0" smtClean="0"/>
              <a:t>s</a:t>
            </a:r>
            <a:r>
              <a:rPr lang="zh-CN" altLang="en-US" sz="2000" dirty="0" smtClean="0"/>
              <a:t> and </a:t>
            </a:r>
            <a:r>
              <a:rPr lang="zh-CN" altLang="en-US" sz="2000" i="1" dirty="0" smtClean="0"/>
              <a:t>L</a:t>
            </a:r>
            <a:r>
              <a:rPr lang="zh-CN" altLang="en-US" sz="1400" i="1" dirty="0" smtClean="0"/>
              <a:t>t</a:t>
            </a:r>
            <a:r>
              <a:rPr lang="zh-CN" altLang="en-US" sz="2000" dirty="0" smtClean="0"/>
              <a:t>, each being a set </a:t>
            </a:r>
            <a:r>
              <a:rPr lang="zh-CN" altLang="en-US" sz="2000" dirty="0" smtClean="0"/>
              <a:t>of instances </a:t>
            </a:r>
            <a:r>
              <a:rPr lang="zh-CN" altLang="en-US" sz="2000" dirty="0" smtClean="0"/>
              <a:t>(</a:t>
            </a:r>
            <a:r>
              <a:rPr lang="zh-CN" altLang="en-US" sz="2000" i="1" dirty="0" smtClean="0"/>
              <a:t>p</a:t>
            </a:r>
            <a:r>
              <a:rPr lang="zh-CN" altLang="en-US" sz="1400" i="1" dirty="0" smtClean="0"/>
              <a:t>k</a:t>
            </a:r>
            <a:r>
              <a:rPr lang="zh-CN" altLang="en-US" sz="2000" dirty="0" smtClean="0"/>
              <a:t>, </a:t>
            </a:r>
            <a:r>
              <a:rPr lang="zh-CN" altLang="en-US" sz="2000" i="1" dirty="0" smtClean="0"/>
              <a:t>T</a:t>
            </a:r>
            <a:r>
              <a:rPr lang="zh-CN" altLang="en-US" sz="1400" i="1" dirty="0" smtClean="0"/>
              <a:t>k</a:t>
            </a:r>
            <a:r>
              <a:rPr lang="zh-CN" altLang="en-US" sz="2000" dirty="0" smtClean="0"/>
              <a:t>), where </a:t>
            </a:r>
            <a:r>
              <a:rPr lang="zh-CN" altLang="en-US" sz="2000" i="1" dirty="0" smtClean="0"/>
              <a:t>p</a:t>
            </a:r>
            <a:r>
              <a:rPr lang="zh-CN" altLang="en-US" sz="1400" i="1" dirty="0" smtClean="0"/>
              <a:t>k</a:t>
            </a:r>
            <a:r>
              <a:rPr lang="zh-CN" altLang="en-US" sz="2000" dirty="0" smtClean="0"/>
              <a:t> is a program, and </a:t>
            </a:r>
            <a:r>
              <a:rPr lang="zh-CN" altLang="en-US" sz="2000" i="1" dirty="0" smtClean="0"/>
              <a:t>T</a:t>
            </a:r>
            <a:r>
              <a:rPr lang="zh-CN" altLang="en-US" sz="1400" i="1" dirty="0" smtClean="0"/>
              <a:t>k</a:t>
            </a:r>
            <a:r>
              <a:rPr lang="zh-CN" altLang="en-US" sz="2000" dirty="0" smtClean="0"/>
              <a:t> is its corresponding parse tree</a:t>
            </a:r>
            <a:r>
              <a:rPr lang="en-US" altLang="zh-CN" sz="2000" dirty="0" smtClean="0"/>
              <a:t>. </a:t>
            </a:r>
          </a:p>
          <a:p>
            <a:pPr marL="342900" indent="-342900" algn="just">
              <a:spcBef>
                <a:spcPts val="600"/>
              </a:spcBef>
              <a:buFont typeface="Arial" panose="020B0604020202020204" pitchFamily="34" charset="0"/>
              <a:buChar char="•"/>
            </a:pPr>
            <a:r>
              <a:rPr lang="en-US" altLang="zh-CN" sz="2000" dirty="0" smtClean="0"/>
              <a:t>We assume that there exists a translation oracle </a:t>
            </a:r>
            <a:r>
              <a:rPr lang="en-US" altLang="zh-CN" sz="2000" b="1" i="1" dirty="0" smtClean="0"/>
              <a:t>π</a:t>
            </a:r>
            <a:r>
              <a:rPr lang="en-US" altLang="zh-CN" sz="2000" dirty="0" smtClean="0"/>
              <a:t>, which maps instances in </a:t>
            </a:r>
            <a:r>
              <a:rPr lang="zh-CN" altLang="en-US" sz="2000" i="1" dirty="0" smtClean="0"/>
              <a:t>L</a:t>
            </a:r>
            <a:r>
              <a:rPr lang="zh-CN" altLang="en-US" sz="1400" i="1" dirty="0" smtClean="0"/>
              <a:t>s</a:t>
            </a:r>
            <a:r>
              <a:rPr lang="en-US" altLang="zh-CN" sz="2000" dirty="0" smtClean="0"/>
              <a:t> to instances in </a:t>
            </a:r>
            <a:r>
              <a:rPr lang="zh-CN" altLang="en-US" sz="2000" i="1" dirty="0" smtClean="0"/>
              <a:t>L</a:t>
            </a:r>
            <a:r>
              <a:rPr lang="zh-CN" altLang="en-US" sz="1400" i="1" dirty="0" smtClean="0"/>
              <a:t>t</a:t>
            </a:r>
            <a:r>
              <a:rPr lang="en-US" altLang="zh-CN" sz="2000" dirty="0" smtClean="0"/>
              <a:t>. </a:t>
            </a:r>
          </a:p>
          <a:p>
            <a:pPr marL="342900" indent="-342900" algn="just">
              <a:spcBef>
                <a:spcPts val="600"/>
              </a:spcBef>
              <a:buFont typeface="Arial" panose="020B0604020202020204" pitchFamily="34" charset="0"/>
              <a:buChar char="•"/>
            </a:pPr>
            <a:r>
              <a:rPr lang="en-US" altLang="zh-CN" sz="2000" dirty="0" smtClean="0"/>
              <a:t>Given a dataset of instance pairs (</a:t>
            </a:r>
            <a:r>
              <a:rPr lang="en-US" altLang="zh-CN" sz="2000" i="1" dirty="0" smtClean="0"/>
              <a:t>i</a:t>
            </a:r>
            <a:r>
              <a:rPr lang="en-US" altLang="zh-CN" sz="1400" i="1" dirty="0" smtClean="0"/>
              <a:t>s</a:t>
            </a:r>
            <a:r>
              <a:rPr lang="en-US" altLang="zh-CN" sz="2000" i="1" dirty="0" smtClean="0"/>
              <a:t>, i</a:t>
            </a:r>
            <a:r>
              <a:rPr lang="en-US" altLang="zh-CN" sz="1400" i="1" dirty="0" smtClean="0"/>
              <a:t>t</a:t>
            </a:r>
            <a:r>
              <a:rPr lang="en-US" altLang="zh-CN" sz="2000" dirty="0" smtClean="0"/>
              <a:t>) such that </a:t>
            </a:r>
            <a:r>
              <a:rPr lang="en-US" altLang="zh-CN" sz="2000" i="1" dirty="0" smtClean="0"/>
              <a:t>i</a:t>
            </a:r>
            <a:r>
              <a:rPr lang="en-US" altLang="zh-CN" sz="1400" i="1" dirty="0" smtClean="0"/>
              <a:t>s</a:t>
            </a:r>
            <a:r>
              <a:rPr lang="en-US" altLang="zh-CN" sz="2000" dirty="0" smtClean="0"/>
              <a:t> ∈ </a:t>
            </a:r>
            <a:r>
              <a:rPr lang="zh-CN" altLang="en-US" sz="2000" i="1" dirty="0" smtClean="0"/>
              <a:t>L</a:t>
            </a:r>
            <a:r>
              <a:rPr lang="zh-CN" altLang="en-US" sz="1400" i="1" dirty="0" smtClean="0"/>
              <a:t>s</a:t>
            </a:r>
            <a:r>
              <a:rPr lang="en-US" altLang="zh-CN" sz="2000" dirty="0" smtClean="0"/>
              <a:t>, </a:t>
            </a:r>
            <a:r>
              <a:rPr lang="en-US" altLang="zh-CN" sz="2000" i="1" dirty="0" smtClean="0"/>
              <a:t>i</a:t>
            </a:r>
            <a:r>
              <a:rPr lang="en-US" altLang="zh-CN" sz="1400" i="1" dirty="0" smtClean="0"/>
              <a:t>t</a:t>
            </a:r>
            <a:r>
              <a:rPr lang="en-US" altLang="zh-CN" sz="2000" dirty="0" smtClean="0"/>
              <a:t> ∈ </a:t>
            </a:r>
            <a:r>
              <a:rPr lang="zh-CN" altLang="en-US" sz="2000" i="1" dirty="0" smtClean="0"/>
              <a:t>L</a:t>
            </a:r>
            <a:r>
              <a:rPr lang="zh-CN" altLang="en-US" sz="1400" i="1" dirty="0" smtClean="0"/>
              <a:t>t</a:t>
            </a:r>
            <a:r>
              <a:rPr lang="en-US" altLang="zh-CN" sz="2000" dirty="0" smtClean="0"/>
              <a:t> and π(</a:t>
            </a:r>
            <a:r>
              <a:rPr lang="en-US" altLang="zh-CN" sz="2000" i="1" dirty="0" smtClean="0"/>
              <a:t>i</a:t>
            </a:r>
            <a:r>
              <a:rPr lang="en-US" altLang="zh-CN" sz="1400" i="1" dirty="0" smtClean="0"/>
              <a:t>s</a:t>
            </a:r>
            <a:r>
              <a:rPr lang="en-US" altLang="zh-CN" sz="2000" dirty="0" smtClean="0"/>
              <a:t>) = </a:t>
            </a:r>
            <a:r>
              <a:rPr lang="en-US" altLang="zh-CN" sz="2000" i="1" dirty="0" smtClean="0"/>
              <a:t>i</a:t>
            </a:r>
            <a:r>
              <a:rPr lang="en-US" altLang="zh-CN" sz="1400" i="1" dirty="0" smtClean="0"/>
              <a:t>t</a:t>
            </a:r>
            <a:r>
              <a:rPr lang="en-US" altLang="zh-CN" sz="2000" dirty="0" smtClean="0"/>
              <a:t>, our problem is to learn a function F that maps each </a:t>
            </a:r>
            <a:r>
              <a:rPr lang="en-US" altLang="zh-CN" sz="2000" i="1" dirty="0" smtClean="0"/>
              <a:t>i</a:t>
            </a:r>
            <a:r>
              <a:rPr lang="en-US" altLang="zh-CN" sz="1400" i="1" dirty="0" smtClean="0"/>
              <a:t>s</a:t>
            </a:r>
            <a:r>
              <a:rPr lang="en-US" altLang="zh-CN" sz="2000" i="1" dirty="0" smtClean="0"/>
              <a:t> </a:t>
            </a:r>
            <a:r>
              <a:rPr lang="en-US" altLang="zh-CN" sz="2000" dirty="0" smtClean="0"/>
              <a:t>∈ </a:t>
            </a:r>
            <a:r>
              <a:rPr lang="zh-CN" altLang="en-US" sz="2000" i="1" dirty="0" smtClean="0"/>
              <a:t>L</a:t>
            </a:r>
            <a:r>
              <a:rPr lang="zh-CN" altLang="en-US" sz="1400" i="1" dirty="0" smtClean="0"/>
              <a:t>s</a:t>
            </a:r>
            <a:r>
              <a:rPr lang="en-US" altLang="zh-CN" sz="2000" dirty="0" smtClean="0"/>
              <a:t> into </a:t>
            </a:r>
            <a:r>
              <a:rPr lang="en-US" altLang="zh-CN" sz="2000" i="1" dirty="0" smtClean="0"/>
              <a:t>i</a:t>
            </a:r>
            <a:r>
              <a:rPr lang="en-US" altLang="zh-CN" sz="1400" i="1" dirty="0" smtClean="0"/>
              <a:t>t</a:t>
            </a:r>
            <a:r>
              <a:rPr lang="en-US" altLang="zh-CN" sz="2000" dirty="0" smtClean="0"/>
              <a:t> = π(</a:t>
            </a:r>
            <a:r>
              <a:rPr lang="en-US" altLang="zh-CN" sz="2000" i="1" dirty="0" smtClean="0"/>
              <a:t>i</a:t>
            </a:r>
            <a:r>
              <a:rPr lang="en-US" altLang="zh-CN" sz="1400" i="1" dirty="0" smtClean="0"/>
              <a:t>s</a:t>
            </a:r>
            <a:r>
              <a:rPr lang="en-US" altLang="zh-CN" sz="2000" dirty="0" smtClean="0"/>
              <a:t>)</a:t>
            </a:r>
            <a:endParaRPr lang="zh-CN" altLang="en-US" sz="2000" dirty="0"/>
          </a:p>
        </p:txBody>
      </p:sp>
    </p:spTree>
    <p:extLst>
      <p:ext uri="{BB962C8B-B14F-4D97-AF65-F5344CB8AC3E}">
        <p14:creationId xmlns:p14="http://schemas.microsoft.com/office/powerpoint/2010/main" val="668341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16241" y="2681513"/>
            <a:ext cx="8300622" cy="747487"/>
          </a:xfrm>
        </p:spPr>
        <p:txBody>
          <a:bodyPr>
            <a:noAutofit/>
          </a:bodyPr>
          <a:lstStyle/>
          <a:p>
            <a:r>
              <a:rPr lang="en-US" altLang="zh-CN" sz="4800" dirty="0"/>
              <a:t>Tree-to-tree Neural Network</a:t>
            </a:r>
            <a:endParaRPr lang="zh-CN" altLang="en-US" sz="4800" dirty="0">
              <a:solidFill>
                <a:srgbClr val="22B095"/>
              </a:solidFill>
              <a:latin typeface="微软雅黑" pitchFamily="34" charset="-122"/>
              <a:ea typeface="微软雅黑" pitchFamily="34" charset="-122"/>
            </a:endParaRPr>
          </a:p>
        </p:txBody>
      </p:sp>
    </p:spTree>
    <p:extLst>
      <p:ext uri="{BB962C8B-B14F-4D97-AF65-F5344CB8AC3E}">
        <p14:creationId xmlns:p14="http://schemas.microsoft.com/office/powerpoint/2010/main" val="2268882439"/>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098500" y="1614012"/>
            <a:ext cx="9718606" cy="3795796"/>
          </a:xfrm>
          <a:prstGeom prst="rect">
            <a:avLst/>
          </a:prstGeom>
        </p:spPr>
      </p:pic>
      <p:sp>
        <p:nvSpPr>
          <p:cNvPr id="2" name="标题 1"/>
          <p:cNvSpPr>
            <a:spLocks noGrp="1"/>
          </p:cNvSpPr>
          <p:nvPr>
            <p:ph type="title"/>
          </p:nvPr>
        </p:nvSpPr>
        <p:spPr>
          <a:xfrm>
            <a:off x="502341" y="632269"/>
            <a:ext cx="3909861" cy="638209"/>
          </a:xfrm>
        </p:spPr>
        <p:txBody>
          <a:bodyPr>
            <a:normAutofit fontScale="90000"/>
          </a:bodyPr>
          <a:lstStyle/>
          <a:p>
            <a:r>
              <a:rPr lang="en-US" altLang="zh-CN" dirty="0"/>
              <a:t>Tree-to-tree Neural Network</a:t>
            </a:r>
            <a:endParaRPr lang="zh-CN" altLang="en-US" dirty="0"/>
          </a:p>
        </p:txBody>
      </p:sp>
      <p:sp>
        <p:nvSpPr>
          <p:cNvPr id="6" name="圆角矩形标注 5"/>
          <p:cNvSpPr/>
          <p:nvPr/>
        </p:nvSpPr>
        <p:spPr>
          <a:xfrm>
            <a:off x="7753787" y="456529"/>
            <a:ext cx="3755253" cy="841980"/>
          </a:xfrm>
          <a:prstGeom prst="wedgeRoundRectCallout">
            <a:avLst>
              <a:gd name="adj1" fmla="val -40199"/>
              <a:gd name="adj2" fmla="val 73624"/>
              <a:gd name="adj3" fmla="val 16667"/>
            </a:avLst>
          </a:prstGeom>
          <a:solidFill>
            <a:srgbClr val="FE6D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rPr>
              <a:t>T</a:t>
            </a:r>
            <a:r>
              <a:rPr lang="zh-CN" altLang="en-US" sz="2000" b="1" dirty="0">
                <a:solidFill>
                  <a:schemeClr val="bg1"/>
                </a:solidFill>
              </a:rPr>
              <a:t>ranslation process can be modular</a:t>
            </a:r>
            <a:r>
              <a:rPr lang="en-US" altLang="zh-CN" sz="2000" b="1" dirty="0" smtClean="0">
                <a:solidFill>
                  <a:schemeClr val="bg1"/>
                </a:solidFill>
              </a:rPr>
              <a:t>.</a:t>
            </a:r>
            <a:endParaRPr lang="zh-CN" altLang="en-US" sz="2000" b="1" dirty="0">
              <a:solidFill>
                <a:schemeClr val="bg1"/>
              </a:solidFill>
            </a:endParaRPr>
          </a:p>
        </p:txBody>
      </p:sp>
      <p:sp>
        <p:nvSpPr>
          <p:cNvPr id="7" name="圆角矩形 6"/>
          <p:cNvSpPr/>
          <p:nvPr/>
        </p:nvSpPr>
        <p:spPr>
          <a:xfrm>
            <a:off x="569468" y="5725311"/>
            <a:ext cx="11053063" cy="73649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It may be hard for a sequence-to-sequence model to capture the correspondence based on only token sequences without structural </a:t>
            </a:r>
            <a:r>
              <a:rPr lang="en-US" altLang="zh-CN" sz="2000" b="1" dirty="0" smtClean="0">
                <a:solidFill>
                  <a:schemeClr val="tx1"/>
                </a:solidFill>
              </a:rPr>
              <a:t>information</a:t>
            </a:r>
            <a:r>
              <a:rPr lang="en-US" altLang="zh-CN" sz="2000" dirty="0" smtClean="0">
                <a:solidFill>
                  <a:schemeClr val="tx1"/>
                </a:solidFill>
              </a:rPr>
              <a:t>.</a:t>
            </a:r>
            <a:endParaRPr lang="zh-CN" altLang="en-US" sz="2000" b="1" dirty="0">
              <a:solidFill>
                <a:schemeClr val="tx1"/>
              </a:solidFill>
            </a:endParaRPr>
          </a:p>
        </p:txBody>
      </p:sp>
    </p:spTree>
    <p:extLst>
      <p:ext uri="{BB962C8B-B14F-4D97-AF65-F5344CB8AC3E}">
        <p14:creationId xmlns:p14="http://schemas.microsoft.com/office/powerpoint/2010/main" val="3724338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341" y="632269"/>
            <a:ext cx="4078537" cy="638209"/>
          </a:xfrm>
        </p:spPr>
        <p:txBody>
          <a:bodyPr>
            <a:normAutofit fontScale="90000"/>
          </a:bodyPr>
          <a:lstStyle/>
          <a:p>
            <a:r>
              <a:rPr lang="en-US" altLang="zh-CN" dirty="0"/>
              <a:t>Tree-to-tree Neural Network</a:t>
            </a:r>
            <a:endParaRPr lang="zh-CN" altLang="en-US" dirty="0"/>
          </a:p>
        </p:txBody>
      </p:sp>
      <p:sp>
        <p:nvSpPr>
          <p:cNvPr id="3" name="矩形 2"/>
          <p:cNvSpPr/>
          <p:nvPr/>
        </p:nvSpPr>
        <p:spPr>
          <a:xfrm>
            <a:off x="1064210" y="1383924"/>
            <a:ext cx="3485934" cy="400110"/>
          </a:xfrm>
          <a:prstGeom prst="rect">
            <a:avLst/>
          </a:prstGeom>
        </p:spPr>
        <p:txBody>
          <a:bodyPr wrap="square">
            <a:spAutoFit/>
          </a:bodyPr>
          <a:lstStyle/>
          <a:p>
            <a:r>
              <a:rPr lang="en-US" altLang="zh-CN" sz="2000" b="1" dirty="0" smtClean="0"/>
              <a:t>A</a:t>
            </a:r>
            <a:r>
              <a:rPr lang="zh-CN" altLang="en-US" sz="2000" b="1" dirty="0" smtClean="0"/>
              <a:t> </a:t>
            </a:r>
            <a:r>
              <a:rPr lang="zh-CN" altLang="en-US" sz="2000" b="1" dirty="0"/>
              <a:t>natural </a:t>
            </a:r>
            <a:r>
              <a:rPr lang="zh-CN" altLang="en-US" sz="2000" b="1" dirty="0" smtClean="0"/>
              <a:t>solution</a:t>
            </a:r>
            <a:endParaRPr lang="zh-CN" altLang="en-US" sz="2000" b="1" dirty="0"/>
          </a:p>
        </p:txBody>
      </p:sp>
      <p:sp>
        <p:nvSpPr>
          <p:cNvPr id="5" name="Freeform 28"/>
          <p:cNvSpPr>
            <a:spLocks/>
          </p:cNvSpPr>
          <p:nvPr/>
        </p:nvSpPr>
        <p:spPr bwMode="auto">
          <a:xfrm>
            <a:off x="502341" y="1345676"/>
            <a:ext cx="456447" cy="438358"/>
          </a:xfrm>
          <a:custGeom>
            <a:avLst/>
            <a:gdLst>
              <a:gd name="T0" fmla="*/ 46 w 93"/>
              <a:gd name="T1" fmla="*/ 94 h 94"/>
              <a:gd name="T2" fmla="*/ 54 w 93"/>
              <a:gd name="T3" fmla="*/ 94 h 94"/>
              <a:gd name="T4" fmla="*/ 67 w 93"/>
              <a:gd name="T5" fmla="*/ 90 h 94"/>
              <a:gd name="T6" fmla="*/ 71 w 93"/>
              <a:gd name="T7" fmla="*/ 88 h 94"/>
              <a:gd name="T8" fmla="*/ 84 w 93"/>
              <a:gd name="T9" fmla="*/ 76 h 94"/>
              <a:gd name="T10" fmla="*/ 87 w 93"/>
              <a:gd name="T11" fmla="*/ 72 h 94"/>
              <a:gd name="T12" fmla="*/ 93 w 93"/>
              <a:gd name="T13" fmla="*/ 55 h 94"/>
              <a:gd name="T14" fmla="*/ 93 w 93"/>
              <a:gd name="T15" fmla="*/ 48 h 94"/>
              <a:gd name="T16" fmla="*/ 92 w 93"/>
              <a:gd name="T17" fmla="*/ 36 h 94"/>
              <a:gd name="T18" fmla="*/ 91 w 93"/>
              <a:gd name="T19" fmla="*/ 31 h 94"/>
              <a:gd name="T20" fmla="*/ 81 w 93"/>
              <a:gd name="T21" fmla="*/ 16 h 94"/>
              <a:gd name="T22" fmla="*/ 78 w 93"/>
              <a:gd name="T23" fmla="*/ 13 h 94"/>
              <a:gd name="T24" fmla="*/ 63 w 93"/>
              <a:gd name="T25" fmla="*/ 4 h 94"/>
              <a:gd name="T26" fmla="*/ 58 w 93"/>
              <a:gd name="T27" fmla="*/ 2 h 94"/>
              <a:gd name="T28" fmla="*/ 42 w 93"/>
              <a:gd name="T29" fmla="*/ 1 h 94"/>
              <a:gd name="T30" fmla="*/ 30 w 93"/>
              <a:gd name="T31" fmla="*/ 4 h 94"/>
              <a:gd name="T32" fmla="*/ 26 w 93"/>
              <a:gd name="T33" fmla="*/ 5 h 94"/>
              <a:gd name="T34" fmla="*/ 12 w 93"/>
              <a:gd name="T35" fmla="*/ 16 h 94"/>
              <a:gd name="T36" fmla="*/ 9 w 93"/>
              <a:gd name="T37" fmla="*/ 20 h 94"/>
              <a:gd name="T38" fmla="*/ 1 w 93"/>
              <a:gd name="T39" fmla="*/ 36 h 94"/>
              <a:gd name="T40" fmla="*/ 0 w 93"/>
              <a:gd name="T41" fmla="*/ 43 h 94"/>
              <a:gd name="T42" fmla="*/ 0 w 93"/>
              <a:gd name="T43" fmla="*/ 55 h 94"/>
              <a:gd name="T44" fmla="*/ 1 w 93"/>
              <a:gd name="T45" fmla="*/ 59 h 94"/>
              <a:gd name="T46" fmla="*/ 9 w 93"/>
              <a:gd name="T47" fmla="*/ 76 h 94"/>
              <a:gd name="T48" fmla="*/ 12 w 93"/>
              <a:gd name="T49" fmla="*/ 79 h 94"/>
              <a:gd name="T50" fmla="*/ 26 w 93"/>
              <a:gd name="T51" fmla="*/ 90 h 94"/>
              <a:gd name="T52" fmla="*/ 37 w 93"/>
              <a:gd name="T53" fmla="*/ 93 h 94"/>
              <a:gd name="T54" fmla="*/ 46 w 93"/>
              <a:gd name="T55"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3" h="94">
                <a:moveTo>
                  <a:pt x="46" y="94"/>
                </a:moveTo>
                <a:cubicBezTo>
                  <a:pt x="49" y="94"/>
                  <a:pt x="51" y="94"/>
                  <a:pt x="54" y="94"/>
                </a:cubicBezTo>
                <a:cubicBezTo>
                  <a:pt x="58" y="93"/>
                  <a:pt x="62" y="92"/>
                  <a:pt x="67" y="90"/>
                </a:cubicBezTo>
                <a:cubicBezTo>
                  <a:pt x="71" y="88"/>
                  <a:pt x="71" y="88"/>
                  <a:pt x="71" y="88"/>
                </a:cubicBezTo>
                <a:cubicBezTo>
                  <a:pt x="76" y="84"/>
                  <a:pt x="80" y="80"/>
                  <a:pt x="84" y="76"/>
                </a:cubicBezTo>
                <a:cubicBezTo>
                  <a:pt x="87" y="72"/>
                  <a:pt x="87" y="72"/>
                  <a:pt x="87" y="72"/>
                </a:cubicBezTo>
                <a:cubicBezTo>
                  <a:pt x="90" y="66"/>
                  <a:pt x="92" y="61"/>
                  <a:pt x="93" y="55"/>
                </a:cubicBezTo>
                <a:cubicBezTo>
                  <a:pt x="93" y="52"/>
                  <a:pt x="93" y="50"/>
                  <a:pt x="93" y="48"/>
                </a:cubicBezTo>
                <a:cubicBezTo>
                  <a:pt x="93" y="43"/>
                  <a:pt x="93" y="40"/>
                  <a:pt x="92" y="36"/>
                </a:cubicBezTo>
                <a:cubicBezTo>
                  <a:pt x="91" y="31"/>
                  <a:pt x="91" y="31"/>
                  <a:pt x="91" y="31"/>
                </a:cubicBezTo>
                <a:cubicBezTo>
                  <a:pt x="88" y="26"/>
                  <a:pt x="85" y="21"/>
                  <a:pt x="81" y="16"/>
                </a:cubicBezTo>
                <a:cubicBezTo>
                  <a:pt x="78" y="13"/>
                  <a:pt x="78" y="13"/>
                  <a:pt x="78" y="13"/>
                </a:cubicBezTo>
                <a:cubicBezTo>
                  <a:pt x="73" y="9"/>
                  <a:pt x="68" y="6"/>
                  <a:pt x="63" y="4"/>
                </a:cubicBezTo>
                <a:cubicBezTo>
                  <a:pt x="58" y="2"/>
                  <a:pt x="58" y="2"/>
                  <a:pt x="58" y="2"/>
                </a:cubicBezTo>
                <a:cubicBezTo>
                  <a:pt x="53" y="1"/>
                  <a:pt x="47" y="0"/>
                  <a:pt x="42" y="1"/>
                </a:cubicBezTo>
                <a:cubicBezTo>
                  <a:pt x="38" y="1"/>
                  <a:pt x="34" y="2"/>
                  <a:pt x="30" y="4"/>
                </a:cubicBezTo>
                <a:cubicBezTo>
                  <a:pt x="26" y="5"/>
                  <a:pt x="26" y="5"/>
                  <a:pt x="26" y="5"/>
                </a:cubicBezTo>
                <a:cubicBezTo>
                  <a:pt x="21" y="8"/>
                  <a:pt x="16" y="11"/>
                  <a:pt x="12" y="16"/>
                </a:cubicBezTo>
                <a:cubicBezTo>
                  <a:pt x="9" y="20"/>
                  <a:pt x="9" y="20"/>
                  <a:pt x="9" y="20"/>
                </a:cubicBezTo>
                <a:cubicBezTo>
                  <a:pt x="5" y="25"/>
                  <a:pt x="3" y="30"/>
                  <a:pt x="1" y="36"/>
                </a:cubicBezTo>
                <a:cubicBezTo>
                  <a:pt x="1" y="38"/>
                  <a:pt x="0" y="40"/>
                  <a:pt x="0" y="43"/>
                </a:cubicBezTo>
                <a:cubicBezTo>
                  <a:pt x="0" y="47"/>
                  <a:pt x="0" y="51"/>
                  <a:pt x="0" y="55"/>
                </a:cubicBezTo>
                <a:cubicBezTo>
                  <a:pt x="1" y="59"/>
                  <a:pt x="1" y="59"/>
                  <a:pt x="1" y="59"/>
                </a:cubicBezTo>
                <a:cubicBezTo>
                  <a:pt x="3" y="65"/>
                  <a:pt x="5" y="70"/>
                  <a:pt x="9" y="76"/>
                </a:cubicBezTo>
                <a:cubicBezTo>
                  <a:pt x="12" y="79"/>
                  <a:pt x="12" y="79"/>
                  <a:pt x="12" y="79"/>
                </a:cubicBezTo>
                <a:cubicBezTo>
                  <a:pt x="16" y="84"/>
                  <a:pt x="21" y="87"/>
                  <a:pt x="26" y="90"/>
                </a:cubicBezTo>
                <a:cubicBezTo>
                  <a:pt x="30" y="91"/>
                  <a:pt x="33" y="93"/>
                  <a:pt x="37" y="93"/>
                </a:cubicBezTo>
                <a:cubicBezTo>
                  <a:pt x="40" y="94"/>
                  <a:pt x="43" y="94"/>
                  <a:pt x="46" y="94"/>
                </a:cubicBez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4"/>
          <p:cNvSpPr>
            <a:spLocks noEditPoints="1"/>
          </p:cNvSpPr>
          <p:nvPr/>
        </p:nvSpPr>
        <p:spPr bwMode="auto">
          <a:xfrm>
            <a:off x="607763" y="1436163"/>
            <a:ext cx="260243" cy="294825"/>
          </a:xfrm>
          <a:custGeom>
            <a:avLst/>
            <a:gdLst>
              <a:gd name="T0" fmla="*/ 34 w 53"/>
              <a:gd name="T1" fmla="*/ 54 h 63"/>
              <a:gd name="T2" fmla="*/ 35 w 53"/>
              <a:gd name="T3" fmla="*/ 56 h 63"/>
              <a:gd name="T4" fmla="*/ 19 w 53"/>
              <a:gd name="T5" fmla="*/ 57 h 63"/>
              <a:gd name="T6" fmla="*/ 18 w 53"/>
              <a:gd name="T7" fmla="*/ 55 h 63"/>
              <a:gd name="T8" fmla="*/ 19 w 53"/>
              <a:gd name="T9" fmla="*/ 54 h 63"/>
              <a:gd name="T10" fmla="*/ 32 w 53"/>
              <a:gd name="T11" fmla="*/ 61 h 63"/>
              <a:gd name="T12" fmla="*/ 23 w 53"/>
              <a:gd name="T13" fmla="*/ 63 h 63"/>
              <a:gd name="T14" fmla="*/ 21 w 53"/>
              <a:gd name="T15" fmla="*/ 59 h 63"/>
              <a:gd name="T16" fmla="*/ 26 w 53"/>
              <a:gd name="T17" fmla="*/ 15 h 63"/>
              <a:gd name="T18" fmla="*/ 33 w 53"/>
              <a:gd name="T19" fmla="*/ 52 h 63"/>
              <a:gd name="T20" fmla="*/ 12 w 53"/>
              <a:gd name="T21" fmla="*/ 29 h 63"/>
              <a:gd name="T22" fmla="*/ 26 w 53"/>
              <a:gd name="T23" fmla="*/ 15 h 63"/>
              <a:gd name="T24" fmla="*/ 29 w 53"/>
              <a:gd name="T25" fmla="*/ 17 h 63"/>
              <a:gd name="T26" fmla="*/ 32 w 53"/>
              <a:gd name="T27" fmla="*/ 19 h 63"/>
              <a:gd name="T28" fmla="*/ 29 w 53"/>
              <a:gd name="T29" fmla="*/ 18 h 63"/>
              <a:gd name="T30" fmla="*/ 20 w 53"/>
              <a:gd name="T31" fmla="*/ 22 h 63"/>
              <a:gd name="T32" fmla="*/ 17 w 53"/>
              <a:gd name="T33" fmla="*/ 29 h 63"/>
              <a:gd name="T34" fmla="*/ 16 w 53"/>
              <a:gd name="T35" fmla="*/ 34 h 63"/>
              <a:gd name="T36" fmla="*/ 15 w 53"/>
              <a:gd name="T37" fmla="*/ 31 h 63"/>
              <a:gd name="T38" fmla="*/ 15 w 53"/>
              <a:gd name="T39" fmla="*/ 25 h 63"/>
              <a:gd name="T40" fmla="*/ 19 w 53"/>
              <a:gd name="T41" fmla="*/ 20 h 63"/>
              <a:gd name="T42" fmla="*/ 26 w 53"/>
              <a:gd name="T43" fmla="*/ 17 h 63"/>
              <a:gd name="T44" fmla="*/ 28 w 53"/>
              <a:gd name="T45" fmla="*/ 17 h 63"/>
              <a:gd name="T46" fmla="*/ 28 w 53"/>
              <a:gd name="T47" fmla="*/ 0 h 63"/>
              <a:gd name="T48" fmla="*/ 27 w 53"/>
              <a:gd name="T49" fmla="*/ 10 h 63"/>
              <a:gd name="T50" fmla="*/ 25 w 53"/>
              <a:gd name="T51" fmla="*/ 0 h 63"/>
              <a:gd name="T52" fmla="*/ 47 w 53"/>
              <a:gd name="T53" fmla="*/ 10 h 63"/>
              <a:gd name="T54" fmla="*/ 38 w 53"/>
              <a:gd name="T55" fmla="*/ 14 h 63"/>
              <a:gd name="T56" fmla="*/ 14 w 53"/>
              <a:gd name="T57" fmla="*/ 42 h 63"/>
              <a:gd name="T58" fmla="*/ 6 w 53"/>
              <a:gd name="T59" fmla="*/ 45 h 63"/>
              <a:gd name="T60" fmla="*/ 14 w 53"/>
              <a:gd name="T61" fmla="*/ 42 h 63"/>
              <a:gd name="T62" fmla="*/ 9 w 53"/>
              <a:gd name="T63" fmla="*/ 7 h 63"/>
              <a:gd name="T64" fmla="*/ 13 w 53"/>
              <a:gd name="T65" fmla="*/ 16 h 63"/>
              <a:gd name="T66" fmla="*/ 9 w 53"/>
              <a:gd name="T67" fmla="*/ 7 h 63"/>
              <a:gd name="T68" fmla="*/ 44 w 53"/>
              <a:gd name="T69" fmla="*/ 47 h 63"/>
              <a:gd name="T70" fmla="*/ 42 w 53"/>
              <a:gd name="T71" fmla="*/ 40 h 63"/>
              <a:gd name="T72" fmla="*/ 39 w 53"/>
              <a:gd name="T73" fmla="*/ 42 h 63"/>
              <a:gd name="T74" fmla="*/ 53 w 53"/>
              <a:gd name="T75" fmla="*/ 29 h 63"/>
              <a:gd name="T76" fmla="*/ 45 w 53"/>
              <a:gd name="T77" fmla="*/ 29 h 63"/>
              <a:gd name="T78" fmla="*/ 53 w 53"/>
              <a:gd name="T79" fmla="*/ 26 h 63"/>
              <a:gd name="T80" fmla="*/ 0 w 53"/>
              <a:gd name="T81" fmla="*/ 29 h 63"/>
              <a:gd name="T82" fmla="*/ 8 w 53"/>
              <a:gd name="T83" fmla="*/ 26 h 63"/>
              <a:gd name="T84" fmla="*/ 8 w 53"/>
              <a:gd name="T85"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63">
                <a:moveTo>
                  <a:pt x="19" y="54"/>
                </a:moveTo>
                <a:cubicBezTo>
                  <a:pt x="34" y="54"/>
                  <a:pt x="34" y="54"/>
                  <a:pt x="34" y="54"/>
                </a:cubicBezTo>
                <a:cubicBezTo>
                  <a:pt x="34" y="54"/>
                  <a:pt x="35" y="54"/>
                  <a:pt x="35" y="55"/>
                </a:cubicBezTo>
                <a:cubicBezTo>
                  <a:pt x="35" y="56"/>
                  <a:pt x="35" y="56"/>
                  <a:pt x="35" y="56"/>
                </a:cubicBezTo>
                <a:cubicBezTo>
                  <a:pt x="35" y="57"/>
                  <a:pt x="34" y="57"/>
                  <a:pt x="34" y="57"/>
                </a:cubicBezTo>
                <a:cubicBezTo>
                  <a:pt x="19" y="57"/>
                  <a:pt x="19" y="57"/>
                  <a:pt x="19" y="57"/>
                </a:cubicBezTo>
                <a:cubicBezTo>
                  <a:pt x="19" y="57"/>
                  <a:pt x="18" y="57"/>
                  <a:pt x="18" y="56"/>
                </a:cubicBezTo>
                <a:cubicBezTo>
                  <a:pt x="18" y="55"/>
                  <a:pt x="18" y="55"/>
                  <a:pt x="18" y="55"/>
                </a:cubicBezTo>
                <a:cubicBezTo>
                  <a:pt x="18" y="54"/>
                  <a:pt x="19" y="54"/>
                  <a:pt x="19" y="54"/>
                </a:cubicBezTo>
                <a:cubicBezTo>
                  <a:pt x="19" y="54"/>
                  <a:pt x="19" y="54"/>
                  <a:pt x="19" y="54"/>
                </a:cubicBezTo>
                <a:close/>
                <a:moveTo>
                  <a:pt x="32" y="59"/>
                </a:moveTo>
                <a:cubicBezTo>
                  <a:pt x="32" y="61"/>
                  <a:pt x="32" y="61"/>
                  <a:pt x="32" y="61"/>
                </a:cubicBezTo>
                <a:cubicBezTo>
                  <a:pt x="32" y="62"/>
                  <a:pt x="31" y="63"/>
                  <a:pt x="30" y="63"/>
                </a:cubicBezTo>
                <a:cubicBezTo>
                  <a:pt x="23" y="63"/>
                  <a:pt x="23" y="63"/>
                  <a:pt x="23" y="63"/>
                </a:cubicBezTo>
                <a:cubicBezTo>
                  <a:pt x="22" y="63"/>
                  <a:pt x="21" y="62"/>
                  <a:pt x="21" y="61"/>
                </a:cubicBezTo>
                <a:cubicBezTo>
                  <a:pt x="21" y="59"/>
                  <a:pt x="21" y="59"/>
                  <a:pt x="21" y="59"/>
                </a:cubicBezTo>
                <a:cubicBezTo>
                  <a:pt x="32" y="59"/>
                  <a:pt x="32" y="59"/>
                  <a:pt x="32" y="59"/>
                </a:cubicBezTo>
                <a:close/>
                <a:moveTo>
                  <a:pt x="26" y="15"/>
                </a:moveTo>
                <a:cubicBezTo>
                  <a:pt x="34" y="15"/>
                  <a:pt x="40" y="21"/>
                  <a:pt x="40" y="29"/>
                </a:cubicBezTo>
                <a:cubicBezTo>
                  <a:pt x="40" y="37"/>
                  <a:pt x="33" y="39"/>
                  <a:pt x="33" y="52"/>
                </a:cubicBezTo>
                <a:cubicBezTo>
                  <a:pt x="20" y="52"/>
                  <a:pt x="20" y="52"/>
                  <a:pt x="20" y="52"/>
                </a:cubicBezTo>
                <a:cubicBezTo>
                  <a:pt x="20" y="39"/>
                  <a:pt x="12" y="37"/>
                  <a:pt x="12" y="29"/>
                </a:cubicBezTo>
                <a:cubicBezTo>
                  <a:pt x="12" y="21"/>
                  <a:pt x="19" y="15"/>
                  <a:pt x="26" y="15"/>
                </a:cubicBezTo>
                <a:cubicBezTo>
                  <a:pt x="26" y="15"/>
                  <a:pt x="26" y="15"/>
                  <a:pt x="26" y="15"/>
                </a:cubicBezTo>
                <a:close/>
                <a:moveTo>
                  <a:pt x="28" y="17"/>
                </a:moveTo>
                <a:cubicBezTo>
                  <a:pt x="29" y="17"/>
                  <a:pt x="29" y="17"/>
                  <a:pt x="29" y="17"/>
                </a:cubicBezTo>
                <a:cubicBezTo>
                  <a:pt x="31" y="18"/>
                  <a:pt x="32" y="19"/>
                  <a:pt x="34" y="20"/>
                </a:cubicBezTo>
                <a:cubicBezTo>
                  <a:pt x="33" y="19"/>
                  <a:pt x="33" y="19"/>
                  <a:pt x="32" y="19"/>
                </a:cubicBezTo>
                <a:cubicBezTo>
                  <a:pt x="31" y="19"/>
                  <a:pt x="31" y="19"/>
                  <a:pt x="31" y="19"/>
                </a:cubicBezTo>
                <a:cubicBezTo>
                  <a:pt x="30" y="19"/>
                  <a:pt x="30" y="19"/>
                  <a:pt x="29" y="18"/>
                </a:cubicBezTo>
                <a:cubicBezTo>
                  <a:pt x="28" y="19"/>
                  <a:pt x="27" y="19"/>
                  <a:pt x="26" y="19"/>
                </a:cubicBezTo>
                <a:cubicBezTo>
                  <a:pt x="24" y="20"/>
                  <a:pt x="22" y="21"/>
                  <a:pt x="20" y="22"/>
                </a:cubicBezTo>
                <a:cubicBezTo>
                  <a:pt x="19" y="23"/>
                  <a:pt x="19" y="23"/>
                  <a:pt x="19" y="23"/>
                </a:cubicBezTo>
                <a:cubicBezTo>
                  <a:pt x="18" y="25"/>
                  <a:pt x="17" y="27"/>
                  <a:pt x="17" y="29"/>
                </a:cubicBezTo>
                <a:cubicBezTo>
                  <a:pt x="16" y="30"/>
                  <a:pt x="16" y="30"/>
                  <a:pt x="16" y="30"/>
                </a:cubicBezTo>
                <a:cubicBezTo>
                  <a:pt x="16" y="31"/>
                  <a:pt x="16" y="33"/>
                  <a:pt x="16" y="34"/>
                </a:cubicBezTo>
                <a:cubicBezTo>
                  <a:pt x="16" y="33"/>
                  <a:pt x="16" y="33"/>
                  <a:pt x="15" y="32"/>
                </a:cubicBezTo>
                <a:cubicBezTo>
                  <a:pt x="15" y="31"/>
                  <a:pt x="15" y="31"/>
                  <a:pt x="15" y="31"/>
                </a:cubicBezTo>
                <a:cubicBezTo>
                  <a:pt x="15" y="29"/>
                  <a:pt x="15" y="28"/>
                  <a:pt x="15" y="26"/>
                </a:cubicBezTo>
                <a:cubicBezTo>
                  <a:pt x="15" y="25"/>
                  <a:pt x="15" y="25"/>
                  <a:pt x="15" y="25"/>
                </a:cubicBezTo>
                <a:cubicBezTo>
                  <a:pt x="16" y="24"/>
                  <a:pt x="17" y="22"/>
                  <a:pt x="18" y="21"/>
                </a:cubicBezTo>
                <a:cubicBezTo>
                  <a:pt x="19" y="20"/>
                  <a:pt x="19" y="20"/>
                  <a:pt x="19" y="20"/>
                </a:cubicBezTo>
                <a:cubicBezTo>
                  <a:pt x="20" y="19"/>
                  <a:pt x="22" y="18"/>
                  <a:pt x="24" y="17"/>
                </a:cubicBezTo>
                <a:cubicBezTo>
                  <a:pt x="25" y="17"/>
                  <a:pt x="25" y="17"/>
                  <a:pt x="26" y="17"/>
                </a:cubicBezTo>
                <a:cubicBezTo>
                  <a:pt x="27" y="17"/>
                  <a:pt x="28" y="17"/>
                  <a:pt x="28" y="17"/>
                </a:cubicBezTo>
                <a:cubicBezTo>
                  <a:pt x="28" y="17"/>
                  <a:pt x="28" y="17"/>
                  <a:pt x="28" y="17"/>
                </a:cubicBezTo>
                <a:close/>
                <a:moveTo>
                  <a:pt x="25" y="0"/>
                </a:moveTo>
                <a:cubicBezTo>
                  <a:pt x="28" y="0"/>
                  <a:pt x="28" y="0"/>
                  <a:pt x="28" y="0"/>
                </a:cubicBezTo>
                <a:cubicBezTo>
                  <a:pt x="28" y="10"/>
                  <a:pt x="28" y="10"/>
                  <a:pt x="28" y="10"/>
                </a:cubicBezTo>
                <a:cubicBezTo>
                  <a:pt x="28" y="10"/>
                  <a:pt x="27" y="10"/>
                  <a:pt x="27" y="10"/>
                </a:cubicBezTo>
                <a:cubicBezTo>
                  <a:pt x="26" y="10"/>
                  <a:pt x="25" y="10"/>
                  <a:pt x="25" y="10"/>
                </a:cubicBezTo>
                <a:cubicBezTo>
                  <a:pt x="25" y="0"/>
                  <a:pt x="25" y="0"/>
                  <a:pt x="25" y="0"/>
                </a:cubicBezTo>
                <a:close/>
                <a:moveTo>
                  <a:pt x="44" y="7"/>
                </a:moveTo>
                <a:cubicBezTo>
                  <a:pt x="47" y="10"/>
                  <a:pt x="47" y="10"/>
                  <a:pt x="47" y="10"/>
                </a:cubicBezTo>
                <a:cubicBezTo>
                  <a:pt x="40" y="16"/>
                  <a:pt x="40" y="16"/>
                  <a:pt x="40" y="16"/>
                </a:cubicBezTo>
                <a:cubicBezTo>
                  <a:pt x="40" y="15"/>
                  <a:pt x="39" y="14"/>
                  <a:pt x="38" y="14"/>
                </a:cubicBezTo>
                <a:cubicBezTo>
                  <a:pt x="44" y="7"/>
                  <a:pt x="44" y="7"/>
                  <a:pt x="44" y="7"/>
                </a:cubicBezTo>
                <a:close/>
                <a:moveTo>
                  <a:pt x="14" y="42"/>
                </a:moveTo>
                <a:cubicBezTo>
                  <a:pt x="9" y="47"/>
                  <a:pt x="9" y="47"/>
                  <a:pt x="9" y="47"/>
                </a:cubicBezTo>
                <a:cubicBezTo>
                  <a:pt x="6" y="45"/>
                  <a:pt x="6" y="45"/>
                  <a:pt x="6" y="45"/>
                </a:cubicBezTo>
                <a:cubicBezTo>
                  <a:pt x="11" y="40"/>
                  <a:pt x="11" y="40"/>
                  <a:pt x="11" y="40"/>
                </a:cubicBezTo>
                <a:cubicBezTo>
                  <a:pt x="12" y="41"/>
                  <a:pt x="13" y="42"/>
                  <a:pt x="14" y="42"/>
                </a:cubicBezTo>
                <a:cubicBezTo>
                  <a:pt x="14" y="42"/>
                  <a:pt x="14" y="42"/>
                  <a:pt x="14" y="42"/>
                </a:cubicBezTo>
                <a:close/>
                <a:moveTo>
                  <a:pt x="9" y="7"/>
                </a:moveTo>
                <a:cubicBezTo>
                  <a:pt x="6" y="10"/>
                  <a:pt x="6" y="10"/>
                  <a:pt x="6" y="10"/>
                </a:cubicBezTo>
                <a:cubicBezTo>
                  <a:pt x="13" y="16"/>
                  <a:pt x="13" y="16"/>
                  <a:pt x="13" y="16"/>
                </a:cubicBezTo>
                <a:cubicBezTo>
                  <a:pt x="14" y="15"/>
                  <a:pt x="14" y="14"/>
                  <a:pt x="15" y="14"/>
                </a:cubicBezTo>
                <a:cubicBezTo>
                  <a:pt x="9" y="7"/>
                  <a:pt x="9" y="7"/>
                  <a:pt x="9" y="7"/>
                </a:cubicBezTo>
                <a:close/>
                <a:moveTo>
                  <a:pt x="39" y="42"/>
                </a:moveTo>
                <a:cubicBezTo>
                  <a:pt x="44" y="47"/>
                  <a:pt x="44" y="47"/>
                  <a:pt x="44" y="47"/>
                </a:cubicBezTo>
                <a:cubicBezTo>
                  <a:pt x="47" y="45"/>
                  <a:pt x="47" y="45"/>
                  <a:pt x="47" y="45"/>
                </a:cubicBezTo>
                <a:cubicBezTo>
                  <a:pt x="42" y="40"/>
                  <a:pt x="42" y="40"/>
                  <a:pt x="42" y="40"/>
                </a:cubicBezTo>
                <a:cubicBezTo>
                  <a:pt x="41" y="41"/>
                  <a:pt x="40" y="42"/>
                  <a:pt x="39" y="42"/>
                </a:cubicBezTo>
                <a:cubicBezTo>
                  <a:pt x="39" y="42"/>
                  <a:pt x="39" y="42"/>
                  <a:pt x="39" y="42"/>
                </a:cubicBezTo>
                <a:close/>
                <a:moveTo>
                  <a:pt x="53" y="26"/>
                </a:moveTo>
                <a:cubicBezTo>
                  <a:pt x="53" y="29"/>
                  <a:pt x="53" y="29"/>
                  <a:pt x="53" y="29"/>
                </a:cubicBezTo>
                <a:cubicBezTo>
                  <a:pt x="45" y="29"/>
                  <a:pt x="45" y="29"/>
                  <a:pt x="45" y="29"/>
                </a:cubicBezTo>
                <a:cubicBezTo>
                  <a:pt x="45" y="29"/>
                  <a:pt x="45" y="29"/>
                  <a:pt x="45" y="29"/>
                </a:cubicBezTo>
                <a:cubicBezTo>
                  <a:pt x="45" y="28"/>
                  <a:pt x="45" y="27"/>
                  <a:pt x="45" y="26"/>
                </a:cubicBezTo>
                <a:cubicBezTo>
                  <a:pt x="53" y="26"/>
                  <a:pt x="53" y="26"/>
                  <a:pt x="53" y="26"/>
                </a:cubicBezTo>
                <a:close/>
                <a:moveTo>
                  <a:pt x="8" y="29"/>
                </a:moveTo>
                <a:cubicBezTo>
                  <a:pt x="0" y="29"/>
                  <a:pt x="0" y="29"/>
                  <a:pt x="0" y="29"/>
                </a:cubicBezTo>
                <a:cubicBezTo>
                  <a:pt x="0" y="26"/>
                  <a:pt x="0" y="26"/>
                  <a:pt x="0" y="26"/>
                </a:cubicBezTo>
                <a:cubicBezTo>
                  <a:pt x="8" y="26"/>
                  <a:pt x="8" y="26"/>
                  <a:pt x="8" y="26"/>
                </a:cubicBezTo>
                <a:cubicBezTo>
                  <a:pt x="8" y="27"/>
                  <a:pt x="8" y="28"/>
                  <a:pt x="8" y="29"/>
                </a:cubicBezTo>
                <a:cubicBezTo>
                  <a:pt x="8" y="29"/>
                  <a:pt x="8" y="29"/>
                  <a:pt x="8" y="29"/>
                </a:cubicBezTo>
                <a:cubicBezTo>
                  <a:pt x="8" y="29"/>
                  <a:pt x="8" y="29"/>
                  <a:pt x="8"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1064210" y="1897480"/>
            <a:ext cx="10916300" cy="1400383"/>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zh-CN" sz="2000" dirty="0" smtClean="0"/>
              <a:t>Design </a:t>
            </a:r>
            <a:r>
              <a:rPr lang="en-US" altLang="zh-CN" sz="2000" dirty="0"/>
              <a:t>the tree-to-tree neural network, which follows an encoder-decoder framework to encode the source tree into an embedding, and decode the embedding into the target tree.</a:t>
            </a:r>
          </a:p>
          <a:p>
            <a:pPr marL="342900" indent="-342900">
              <a:spcAft>
                <a:spcPts val="600"/>
              </a:spcAft>
              <a:buFont typeface="Arial" panose="020B0604020202020204" pitchFamily="34" charset="0"/>
              <a:buChar char="-"/>
            </a:pPr>
            <a:r>
              <a:rPr lang="en-US" altLang="zh-CN" sz="2000" dirty="0"/>
              <a:t>To capture the intuition of the modular translation process, the decoder employs an attention mechanism to locate the corresponding source sub-tree when expanding the </a:t>
            </a:r>
            <a:r>
              <a:rPr lang="en-US" altLang="zh-CN" sz="2000" dirty="0" smtClean="0"/>
              <a:t>non-terminal.</a:t>
            </a:r>
            <a:endParaRPr lang="zh-CN" altLang="en-US" sz="2000" dirty="0"/>
          </a:p>
        </p:txBody>
      </p:sp>
      <p:pic>
        <p:nvPicPr>
          <p:cNvPr id="11" name="图片 10"/>
          <p:cNvPicPr>
            <a:picLocks noChangeAspect="1"/>
          </p:cNvPicPr>
          <p:nvPr/>
        </p:nvPicPr>
        <p:blipFill>
          <a:blip r:embed="rId2"/>
          <a:stretch>
            <a:fillRect/>
          </a:stretch>
        </p:blipFill>
        <p:spPr>
          <a:xfrm>
            <a:off x="1659033" y="3297863"/>
            <a:ext cx="9049783" cy="3398212"/>
          </a:xfrm>
          <a:prstGeom prst="rect">
            <a:avLst/>
          </a:prstGeom>
        </p:spPr>
      </p:pic>
    </p:spTree>
    <p:extLst>
      <p:ext uri="{BB962C8B-B14F-4D97-AF65-F5344CB8AC3E}">
        <p14:creationId xmlns:p14="http://schemas.microsoft.com/office/powerpoint/2010/main" val="3490279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3046</TotalTime>
  <Words>1532</Words>
  <Application>Microsoft Office PowerPoint</Application>
  <PresentationFormat>宽屏</PresentationFormat>
  <Paragraphs>131</Paragraphs>
  <Slides>22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黑体</vt:lpstr>
      <vt:lpstr>微软雅黑</vt:lpstr>
      <vt:lpstr>Arial</vt:lpstr>
      <vt:lpstr>Curlz MT</vt:lpstr>
      <vt:lpstr>Wingdings</vt:lpstr>
      <vt:lpstr>Office 主题​​</vt:lpstr>
      <vt:lpstr>Tree-to-tree Neural Networks for Program Translation</vt:lpstr>
      <vt:lpstr>PowerPoint 演示文稿</vt:lpstr>
      <vt:lpstr>Introduction</vt:lpstr>
      <vt:lpstr>Introduction</vt:lpstr>
      <vt:lpstr>PowerPoint 演示文稿</vt:lpstr>
      <vt:lpstr>Problem Definition</vt:lpstr>
      <vt:lpstr>PowerPoint 演示文稿</vt:lpstr>
      <vt:lpstr>Tree-to-tree Neural Network</vt:lpstr>
      <vt:lpstr>Tree-to-tree Neural Network</vt:lpstr>
      <vt:lpstr>Tree-to-tree Neural Network</vt:lpstr>
      <vt:lpstr>Tree-to-tree Neural Network</vt:lpstr>
      <vt:lpstr>Tree-to-tree Neural Network</vt:lpstr>
      <vt:lpstr>Tree-to-tree Neural Network</vt:lpstr>
      <vt:lpstr>PowerPoint 演示文稿</vt:lpstr>
      <vt:lpstr>Evaluation</vt:lpstr>
      <vt:lpstr>Evaluation</vt:lpstr>
      <vt:lpstr>Evaluation</vt:lpstr>
      <vt:lpstr>Evaluation</vt:lpstr>
      <vt:lpstr>Evaluation</vt:lpstr>
      <vt:lpstr>PowerPoint 演示文稿</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Tree-to-tree Neural Networks for Program Translation</dc:title>
  <dc:creator>Windows 用户</dc:creator>
  <cp:lastModifiedBy>Pang</cp:lastModifiedBy>
  <cp:revision>258</cp:revision>
  <dcterms:created xsi:type="dcterms:W3CDTF">2018-12-11T08:28:55Z</dcterms:created>
  <dcterms:modified xsi:type="dcterms:W3CDTF">2018-12-18T15:18:35Z</dcterms:modified>
</cp:coreProperties>
</file>