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7" r:id="rId2"/>
    <p:sldId id="337" r:id="rId3"/>
    <p:sldId id="412" r:id="rId4"/>
    <p:sldId id="438" r:id="rId5"/>
    <p:sldId id="439" r:id="rId6"/>
    <p:sldId id="440" r:id="rId7"/>
    <p:sldId id="454" r:id="rId8"/>
    <p:sldId id="455" r:id="rId9"/>
    <p:sldId id="457" r:id="rId10"/>
    <p:sldId id="458" r:id="rId11"/>
    <p:sldId id="459" r:id="rId12"/>
    <p:sldId id="460" r:id="rId13"/>
    <p:sldId id="463" r:id="rId14"/>
    <p:sldId id="462" r:id="rId15"/>
    <p:sldId id="441" r:id="rId16"/>
    <p:sldId id="464" r:id="rId17"/>
    <p:sldId id="443" r:id="rId18"/>
    <p:sldId id="442" r:id="rId19"/>
    <p:sldId id="461" r:id="rId20"/>
    <p:sldId id="444" r:id="rId21"/>
    <p:sldId id="465" r:id="rId22"/>
    <p:sldId id="466" r:id="rId23"/>
    <p:sldId id="467" r:id="rId24"/>
    <p:sldId id="45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6"/>
    <p:restoredTop sz="92771"/>
  </p:normalViewPr>
  <p:slideViewPr>
    <p:cSldViewPr snapToGrid="0" snapToObjects="1">
      <p:cViewPr varScale="1">
        <p:scale>
          <a:sx n="106" d="100"/>
          <a:sy n="106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DD122-9091-CF4B-BBA4-B1736B026068}" type="datetimeFigureOut">
              <a:rPr kumimoji="1" lang="zh-CN" altLang="en-US" smtClean="0"/>
              <a:t>2023/7/11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D9AFA-E322-1642-BFEB-50640FC5B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2293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3541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4035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9353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2732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两种评估设置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8282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1855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57577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2770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本文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3386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评估指标方面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1319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评估指标方面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2299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4635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在长代码补全的场景下，</a:t>
            </a:r>
            <a:r>
              <a:rPr kumimoji="1" lang="en-US" altLang="zh-CN" dirty="0" err="1"/>
              <a:t>longcoder</a:t>
            </a:r>
            <a:r>
              <a:rPr kumimoji="1" lang="zh-CN" altLang="en-US" dirty="0"/>
              <a:t>在两个</a:t>
            </a:r>
            <a:r>
              <a:rPr kumimoji="1" lang="en-US" altLang="zh-CN" dirty="0"/>
              <a:t>Benchmark</a:t>
            </a:r>
            <a:r>
              <a:rPr kumimoji="1" lang="zh-CN" altLang="en-US" dirty="0"/>
              <a:t>上都有提升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比不过</a:t>
            </a:r>
            <a:r>
              <a:rPr kumimoji="1" lang="en-US" altLang="zh-CN" dirty="0"/>
              <a:t>Codex</a:t>
            </a:r>
            <a:r>
              <a:rPr kumimoji="1" lang="zh-CN" altLang="en-US" dirty="0"/>
              <a:t>，参数量的问题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03908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在短代码补全的场景上，也不错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41326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消融分析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Bridge</a:t>
            </a:r>
            <a:r>
              <a:rPr kumimoji="1" lang="zh-CN" altLang="en-US" dirty="0"/>
              <a:t>、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的有效性，尤其是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token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Out-of-window</a:t>
            </a:r>
            <a:r>
              <a:rPr kumimoji="1" lang="zh-CN" altLang="en-US" dirty="0"/>
              <a:t>，上下文的重要性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的挑选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95975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Global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attention</a:t>
            </a:r>
            <a:r>
              <a:rPr kumimoji="1" lang="zh-CN" altLang="en-US" dirty="0"/>
              <a:t>的重要性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051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4621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目前主流的代码补全模型都是基于</a:t>
            </a:r>
            <a:r>
              <a:rPr kumimoji="1" lang="en-US" altLang="zh-CN" dirty="0"/>
              <a:t>Transformer</a:t>
            </a:r>
            <a:r>
              <a:rPr kumimoji="1" lang="zh-CN" altLang="en-US" dirty="0"/>
              <a:t>的。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其中</a:t>
            </a:r>
            <a:r>
              <a:rPr kumimoji="1" lang="en-US" altLang="zh-CN" dirty="0"/>
              <a:t>self-attention</a:t>
            </a:r>
            <a:r>
              <a:rPr kumimoji="1" lang="zh-CN" altLang="en-US" dirty="0"/>
              <a:t>是关键，但标准的</a:t>
            </a:r>
            <a:r>
              <a:rPr kumimoji="1" lang="en-US" altLang="zh-CN" dirty="0"/>
              <a:t>self-attention</a:t>
            </a:r>
            <a:r>
              <a:rPr kumimoji="1" lang="zh-CN" altLang="en-US" dirty="0"/>
              <a:t>的时间复杂度比较高，</a:t>
            </a:r>
            <a:r>
              <a:rPr kumimoji="1" lang="en-US" altLang="zh-CN" dirty="0"/>
              <a:t>O(n^2)</a:t>
            </a:r>
            <a:r>
              <a:rPr kumimoji="1" lang="zh-CN" altLang="en-US" dirty="0"/>
              <a:t>，</a:t>
            </a:r>
            <a:r>
              <a:rPr kumimoji="1" lang="en-US" altLang="zh-CN" dirty="0"/>
              <a:t>n</a:t>
            </a:r>
            <a:r>
              <a:rPr kumimoji="1" lang="zh-CN" altLang="en-US" dirty="0"/>
              <a:t>是指输入代码的长度。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这导致</a:t>
            </a:r>
            <a:r>
              <a:rPr kumimoji="1" lang="en-US" altLang="zh-CN" dirty="0"/>
              <a:t>Transformer</a:t>
            </a:r>
            <a:r>
              <a:rPr kumimoji="1" lang="zh-CN" altLang="en-US" dirty="0"/>
              <a:t>很难用于长代码的建模。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9534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本文提出了一种新的</a:t>
            </a:r>
            <a:r>
              <a:rPr kumimoji="1" lang="en-US" altLang="zh-CN" dirty="0"/>
              <a:t>…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相比于标准的</a:t>
            </a:r>
            <a:r>
              <a:rPr kumimoji="1" lang="en-US" altLang="zh-CN" dirty="0"/>
              <a:t>Transformer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LongCoder</a:t>
            </a:r>
            <a:r>
              <a:rPr kumimoji="1" lang="zh-CN" altLang="en-US" dirty="0"/>
              <a:t>包含了三种新的自注意力机制，将自注意力机制时间复杂度从</a:t>
            </a:r>
            <a:r>
              <a:rPr kumimoji="1" lang="en-US" altLang="zh-CN" dirty="0"/>
              <a:t>…</a:t>
            </a:r>
            <a:r>
              <a:rPr kumimoji="1" lang="zh-CN" altLang="en-US" dirty="0"/>
              <a:t>降至</a:t>
            </a:r>
            <a:r>
              <a:rPr kumimoji="1" lang="en-US" altLang="zh-CN" dirty="0"/>
              <a:t>…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下面详细说一下这三种注意力机制的原理。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0674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第一个是</a:t>
            </a:r>
            <a:r>
              <a:rPr kumimoji="1" lang="en-US" altLang="zh-CN" dirty="0"/>
              <a:t>Window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attention</a:t>
            </a:r>
            <a:r>
              <a:rPr kumimoji="1" lang="zh-CN" altLang="en-US" dirty="0"/>
              <a:t>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1922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具体来说，</a:t>
            </a:r>
            <a:r>
              <a:rPr kumimoji="1" lang="en-US" altLang="zh-CN" dirty="0"/>
              <a:t>window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attention</a:t>
            </a:r>
            <a:r>
              <a:rPr kumimoji="1" lang="zh-CN" altLang="en-US" dirty="0"/>
              <a:t>就是用一个滑动窗口在输入序列上进行局部的全自注意力机制。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7851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除了局部依赖，代码中同样存在长距依赖，例如；调用在</a:t>
            </a:r>
            <a:r>
              <a:rPr kumimoji="1" lang="en-US" altLang="zh-CN" dirty="0"/>
              <a:t>5</a:t>
            </a:r>
            <a:r>
              <a:rPr kumimoji="1" lang="zh-CN" altLang="en-US" dirty="0"/>
              <a:t>、</a:t>
            </a:r>
            <a:r>
              <a:rPr kumimoji="1" lang="en-US" altLang="zh-CN" dirty="0"/>
              <a:t>6</a:t>
            </a:r>
            <a:r>
              <a:rPr kumimoji="1" lang="zh-CN" altLang="en-US" dirty="0"/>
              <a:t>行之前定义的一个变量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8397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5289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9CA5F-D276-F74D-85DE-59BF78FFC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E59E24-ACAE-764C-A029-A9DC07FDA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085075-C2D9-464F-BD36-91A886B4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9ED3-4EDC-204A-A942-10D0A620EC57}" type="datetime1">
              <a:rPr kumimoji="1" lang="zh-CN" altLang="en-US" smtClean="0"/>
              <a:t>2023/7/11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6C478B-7287-4C43-8DD0-9FD2F12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4A2F9E-62B0-EE47-B492-15397A31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422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6182F-9D3F-6C43-8BBF-F60F0C30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AC4898-E2DA-9D4D-A500-818BC4A34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309B4-859D-A44C-8622-15B969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12D4-7E75-7A4D-9C19-CA171460C1D2}" type="datetime1">
              <a:rPr kumimoji="1" lang="zh-CN" altLang="en-US" smtClean="0"/>
              <a:t>2023/7/11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8AC6C8-C6C3-C349-AD7F-3FC82780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ED837C-F685-5949-B1F5-B6FB200C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54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F1B0AF-2847-5E43-9739-50FF49B38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94433C-75ED-6F4F-8DFA-17EDDACF3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59783A-1678-A245-AA4B-68CD7B6F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EE20-5D82-A248-8E0F-C4A1690913AF}" type="datetime1">
              <a:rPr kumimoji="1" lang="zh-CN" altLang="en-US" smtClean="0"/>
              <a:t>2023/7/11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D0EDD-E475-9C4B-8EE7-C75200C1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2FF18-3696-DD4F-B726-831F1125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053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DCC6-5D94-0B43-BEE9-B52150265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DC0E96-4645-D949-B825-B5850E3CA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DC75C6-7FA2-AF46-BDB6-462D953B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65D7-E652-3D4B-B561-647E6EA1B56F}" type="datetime1">
              <a:rPr kumimoji="1" lang="zh-CN" altLang="en-US" smtClean="0"/>
              <a:t>2023/7/11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871CAB-D6CB-6A40-B6D9-D0B9A059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0D3322-E5C4-D942-BCEF-031A1FB0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025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34B7A-66CD-FE46-B5BF-213DD654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C2EE68-130C-7342-A205-E63E8EAC8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1AEA8-7098-8042-A03C-7BC6BDD33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57EE-6630-CC4B-A99D-1FD49A79F20D}" type="datetime1">
              <a:rPr kumimoji="1" lang="zh-CN" altLang="en-US" smtClean="0"/>
              <a:t>2023/7/11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F22C80-C772-C543-992A-558C70AF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19746B-9E51-2C46-B88B-069E4F56A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628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4820E-2F7A-1647-9212-042998692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3ABDB5-09F5-D141-8901-2BB4DD807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13DC8-4A35-804B-8F44-21BA93AF4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3A18CF-6A59-5F4D-AEEB-1B0AA4FAD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2E31-649E-E349-B288-C3DFD36A970B}" type="datetime1">
              <a:rPr kumimoji="1" lang="zh-CN" altLang="en-US" smtClean="0"/>
              <a:t>2023/7/11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7EDDF7-35CD-C14D-BBD8-C4987D39F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3D27C8-20EE-E745-ADA7-3ACD4A99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086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E5F8F-9A9F-9B47-BE28-12B3D8D4D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2AEAA3-800F-8C41-B9B0-5F4DE646E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0404F0-2E25-6D40-9446-1DB0C5344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506CCB-16CE-2746-9F85-964CD3030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8F45B5-6557-254A-A5A8-0B99081D6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D1CABF-6B8D-4F4C-AA38-3E20B9834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073A9-94F8-BE48-82CD-BDAAF7FF8B6B}" type="datetime1">
              <a:rPr kumimoji="1" lang="zh-CN" altLang="en-US" smtClean="0"/>
              <a:t>2023/7/11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EC26AC-EBCB-BC46-85EE-5AF06A5DB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090917-A18B-304C-A5E7-4682CCCD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405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E5649-CE15-5244-BA5B-AABA771D1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637D0D-0063-5B48-922C-D43F7D74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E2E7-82CB-9B47-AEDA-0C21B4B759D0}" type="datetime1">
              <a:rPr kumimoji="1" lang="zh-CN" altLang="en-US" smtClean="0"/>
              <a:t>2023/7/11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6D2222-6AF2-0C4B-8A9F-0D9162FF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C49C9D-F072-0645-873F-E422BE14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476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3B8D98-8AF2-FD40-BD6F-78742E4B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C624-8BB3-F14E-9F47-C86F4638D8D1}" type="datetime1">
              <a:rPr kumimoji="1" lang="zh-CN" altLang="en-US" smtClean="0"/>
              <a:t>2023/7/11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BB44C6-9632-7942-BDDF-01B9AFB2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4BC700-8C2E-B34F-92DC-CCA68E90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724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03A0A-C5F7-2246-A3F5-899AB3CA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C6E37C-AA2E-084A-9E7B-102BAA223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489BFD-DD7E-A54C-A199-CE7A0F030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FDF604-3688-AA42-8082-5B3E5B45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EAC8-F74E-8544-AD3B-96C0B3AFD111}" type="datetime1">
              <a:rPr kumimoji="1" lang="zh-CN" altLang="en-US" smtClean="0"/>
              <a:t>2023/7/11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84621B-056A-2E48-A084-8DB50811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F5F83B-9101-1643-A9CD-5235782AF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782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72E12-7EC1-AB43-AADD-0CDE05E0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E2AEA0-D20B-534E-82D4-6FAF1F28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D15577-CAE5-FA48-B7A0-DC840450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F68479-0696-E24E-9069-68DA0C2B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D55A-F159-8C44-8773-E2C669BC91C3}" type="datetime1">
              <a:rPr kumimoji="1" lang="zh-CN" altLang="en-US" smtClean="0"/>
              <a:t>2023/7/11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76D62E-F4F6-8E49-B14F-5FE04528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B4733F-80C5-8240-A255-AFA2CC17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760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16C752-ED27-D748-BF86-5A7304FD3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DF05E9-96A2-244A-B3DD-EE25260FB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ECAAC7-48CE-3A45-9CBA-4A4EAD4ED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C14CA-B3BC-F14B-8D84-9AC838AF8E82}" type="datetime1">
              <a:rPr kumimoji="1" lang="zh-CN" altLang="en-US" smtClean="0"/>
              <a:t>2023/7/11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056BEF-EA98-6241-A585-191ACBD9C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BA38B-0D82-5B4F-81AE-100437ECA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141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1A3C4F-DF78-EF46-BB2C-1FC60091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E26783-90F3-2262-EF36-4E9655CBE326}"/>
              </a:ext>
            </a:extLst>
          </p:cNvPr>
          <p:cNvSpPr txBox="1"/>
          <p:nvPr/>
        </p:nvSpPr>
        <p:spPr>
          <a:xfrm>
            <a:off x="5446986" y="5207221"/>
            <a:ext cx="129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ICML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EEE093-CE68-5113-9D63-0312C0645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73" y="1962939"/>
            <a:ext cx="10897454" cy="21886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006451B-197C-A433-5782-0DF8CD00E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8869" y="4159163"/>
            <a:ext cx="5534792" cy="80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03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D2BD0E-E101-7BEF-2349-5676DD40E32F}"/>
              </a:ext>
            </a:extLst>
          </p:cNvPr>
          <p:cNvSpPr txBox="1"/>
          <p:nvPr/>
        </p:nvSpPr>
        <p:spPr>
          <a:xfrm>
            <a:off x="375138" y="1063689"/>
            <a:ext cx="10324393" cy="87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Identifiers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(e.g.,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imports,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functions)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3A9150A-2A2F-4A63-3355-77260FB56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005" y="2320670"/>
            <a:ext cx="3987067" cy="359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28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11</a:t>
            </a:fld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7D2BD0E-E101-7BEF-2349-5676DD40E32F}"/>
                  </a:ext>
                </a:extLst>
              </p:cNvPr>
              <p:cNvSpPr txBox="1"/>
              <p:nvPr/>
            </p:nvSpPr>
            <p:spPr>
              <a:xfrm>
                <a:off x="375139" y="1063689"/>
                <a:ext cx="7151818" cy="1702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Memory</a:t>
                </a:r>
                <a:r>
                  <a:rPr kumimoji="1"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token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Locate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all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package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imports,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definitions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class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or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function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line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feeds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kumimoji="1" lang="en-US" altLang="zh-CN" dirty="0">
                    <a:latin typeface="Monaco" pitchFamily="2" charset="0"/>
                    <a:cs typeface="Arial" panose="020B0604020202020204" pitchFamily="34" charset="0"/>
                  </a:rPr>
                  <a:t>\n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these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statements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memory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tokens,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</m:oMath>
                </a14:m>
                <a:endPara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7D2BD0E-E101-7BEF-2349-5676DD40E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39" y="1063689"/>
                <a:ext cx="7151818" cy="1702967"/>
              </a:xfrm>
              <a:prstGeom prst="rect">
                <a:avLst/>
              </a:prstGeom>
              <a:blipFill>
                <a:blip r:embed="rId3"/>
                <a:stretch>
                  <a:fillRect l="-532" b="-5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ABB29FF3-CCD4-215A-E166-D1F79C70D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701" y="3902978"/>
            <a:ext cx="4184116" cy="1059829"/>
          </a:xfrm>
          <a:prstGeom prst="rect">
            <a:avLst/>
          </a:prstGeom>
        </p:spPr>
      </p:pic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5BE160F8-765A-909A-F52E-F22200689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010743"/>
              </p:ext>
            </p:extLst>
          </p:nvPr>
        </p:nvGraphicFramePr>
        <p:xfrm>
          <a:off x="5856379" y="3069020"/>
          <a:ext cx="2968980" cy="29587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932">
                  <a:extLst>
                    <a:ext uri="{9D8B030D-6E8A-4147-A177-3AD203B41FA5}">
                      <a16:colId xmlns:a16="http://schemas.microsoft.com/office/drawing/2014/main" val="257336527"/>
                    </a:ext>
                  </a:extLst>
                </a:gridCol>
                <a:gridCol w="197932">
                  <a:extLst>
                    <a:ext uri="{9D8B030D-6E8A-4147-A177-3AD203B41FA5}">
                      <a16:colId xmlns:a16="http://schemas.microsoft.com/office/drawing/2014/main" val="1942373818"/>
                    </a:ext>
                  </a:extLst>
                </a:gridCol>
                <a:gridCol w="197932">
                  <a:extLst>
                    <a:ext uri="{9D8B030D-6E8A-4147-A177-3AD203B41FA5}">
                      <a16:colId xmlns:a16="http://schemas.microsoft.com/office/drawing/2014/main" val="46595157"/>
                    </a:ext>
                  </a:extLst>
                </a:gridCol>
                <a:gridCol w="197932">
                  <a:extLst>
                    <a:ext uri="{9D8B030D-6E8A-4147-A177-3AD203B41FA5}">
                      <a16:colId xmlns:a16="http://schemas.microsoft.com/office/drawing/2014/main" val="802907224"/>
                    </a:ext>
                  </a:extLst>
                </a:gridCol>
                <a:gridCol w="197932">
                  <a:extLst>
                    <a:ext uri="{9D8B030D-6E8A-4147-A177-3AD203B41FA5}">
                      <a16:colId xmlns:a16="http://schemas.microsoft.com/office/drawing/2014/main" val="3659709492"/>
                    </a:ext>
                  </a:extLst>
                </a:gridCol>
                <a:gridCol w="197932">
                  <a:extLst>
                    <a:ext uri="{9D8B030D-6E8A-4147-A177-3AD203B41FA5}">
                      <a16:colId xmlns:a16="http://schemas.microsoft.com/office/drawing/2014/main" val="1432717640"/>
                    </a:ext>
                  </a:extLst>
                </a:gridCol>
                <a:gridCol w="197932">
                  <a:extLst>
                    <a:ext uri="{9D8B030D-6E8A-4147-A177-3AD203B41FA5}">
                      <a16:colId xmlns:a16="http://schemas.microsoft.com/office/drawing/2014/main" val="4259439431"/>
                    </a:ext>
                  </a:extLst>
                </a:gridCol>
                <a:gridCol w="197932">
                  <a:extLst>
                    <a:ext uri="{9D8B030D-6E8A-4147-A177-3AD203B41FA5}">
                      <a16:colId xmlns:a16="http://schemas.microsoft.com/office/drawing/2014/main" val="4034164368"/>
                    </a:ext>
                  </a:extLst>
                </a:gridCol>
                <a:gridCol w="197932">
                  <a:extLst>
                    <a:ext uri="{9D8B030D-6E8A-4147-A177-3AD203B41FA5}">
                      <a16:colId xmlns:a16="http://schemas.microsoft.com/office/drawing/2014/main" val="364498800"/>
                    </a:ext>
                  </a:extLst>
                </a:gridCol>
                <a:gridCol w="197932">
                  <a:extLst>
                    <a:ext uri="{9D8B030D-6E8A-4147-A177-3AD203B41FA5}">
                      <a16:colId xmlns:a16="http://schemas.microsoft.com/office/drawing/2014/main" val="3961758145"/>
                    </a:ext>
                  </a:extLst>
                </a:gridCol>
                <a:gridCol w="197932">
                  <a:extLst>
                    <a:ext uri="{9D8B030D-6E8A-4147-A177-3AD203B41FA5}">
                      <a16:colId xmlns:a16="http://schemas.microsoft.com/office/drawing/2014/main" val="2470884160"/>
                    </a:ext>
                  </a:extLst>
                </a:gridCol>
                <a:gridCol w="197932">
                  <a:extLst>
                    <a:ext uri="{9D8B030D-6E8A-4147-A177-3AD203B41FA5}">
                      <a16:colId xmlns:a16="http://schemas.microsoft.com/office/drawing/2014/main" val="1210017569"/>
                    </a:ext>
                  </a:extLst>
                </a:gridCol>
                <a:gridCol w="197932">
                  <a:extLst>
                    <a:ext uri="{9D8B030D-6E8A-4147-A177-3AD203B41FA5}">
                      <a16:colId xmlns:a16="http://schemas.microsoft.com/office/drawing/2014/main" val="4081338002"/>
                    </a:ext>
                  </a:extLst>
                </a:gridCol>
                <a:gridCol w="197932">
                  <a:extLst>
                    <a:ext uri="{9D8B030D-6E8A-4147-A177-3AD203B41FA5}">
                      <a16:colId xmlns:a16="http://schemas.microsoft.com/office/drawing/2014/main" val="1330477085"/>
                    </a:ext>
                  </a:extLst>
                </a:gridCol>
                <a:gridCol w="197932">
                  <a:extLst>
                    <a:ext uri="{9D8B030D-6E8A-4147-A177-3AD203B41FA5}">
                      <a16:colId xmlns:a16="http://schemas.microsoft.com/office/drawing/2014/main" val="2866453361"/>
                    </a:ext>
                  </a:extLst>
                </a:gridCol>
              </a:tblGrid>
              <a:tr h="19725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56702"/>
                  </a:ext>
                </a:extLst>
              </a:tr>
              <a:tr h="19725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630425"/>
                  </a:ext>
                </a:extLst>
              </a:tr>
              <a:tr h="19725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5842232"/>
                  </a:ext>
                </a:extLst>
              </a:tr>
              <a:tr h="19725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217633"/>
                  </a:ext>
                </a:extLst>
              </a:tr>
              <a:tr h="19725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583666"/>
                  </a:ext>
                </a:extLst>
              </a:tr>
              <a:tr h="19725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358045"/>
                  </a:ext>
                </a:extLst>
              </a:tr>
              <a:tr h="19725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71325"/>
                  </a:ext>
                </a:extLst>
              </a:tr>
              <a:tr h="19725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034418"/>
                  </a:ext>
                </a:extLst>
              </a:tr>
              <a:tr h="19725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624787"/>
                  </a:ext>
                </a:extLst>
              </a:tr>
              <a:tr h="19725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8120889"/>
                  </a:ext>
                </a:extLst>
              </a:tr>
              <a:tr h="19725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285715"/>
                  </a:ext>
                </a:extLst>
              </a:tr>
              <a:tr h="197250"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120159"/>
                  </a:ext>
                </a:extLst>
              </a:tr>
              <a:tr h="19725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892418"/>
                  </a:ext>
                </a:extLst>
              </a:tr>
              <a:tr h="19725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130439"/>
                  </a:ext>
                </a:extLst>
              </a:tr>
              <a:tr h="19725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401" marR="33401" marT="16701" marB="1670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5974582"/>
                  </a:ext>
                </a:extLst>
              </a:tr>
            </a:tbl>
          </a:graphicData>
        </a:graphic>
      </p:graphicFrame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2DE9D00-15E4-FAD1-4389-7785CDEBAF74}"/>
              </a:ext>
            </a:extLst>
          </p:cNvPr>
          <p:cNvCxnSpPr>
            <a:cxnSpLocks/>
          </p:cNvCxnSpPr>
          <p:nvPr/>
        </p:nvCxnSpPr>
        <p:spPr>
          <a:xfrm>
            <a:off x="5702325" y="3111366"/>
            <a:ext cx="0" cy="4775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8BB2C66-6322-5E8F-80A6-9E8AEDEE3D89}"/>
                  </a:ext>
                </a:extLst>
              </p:cNvPr>
              <p:cNvSpPr txBox="1"/>
              <p:nvPr/>
            </p:nvSpPr>
            <p:spPr>
              <a:xfrm>
                <a:off x="5398256" y="3111366"/>
                <a:ext cx="1996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8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8BB2C66-6322-5E8F-80A6-9E8AEDEE3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256" y="3111366"/>
                <a:ext cx="199696" cy="369332"/>
              </a:xfrm>
              <a:prstGeom prst="rect">
                <a:avLst/>
              </a:prstGeom>
              <a:blipFill>
                <a:blip r:embed="rId5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五角星 10">
            <a:extLst>
              <a:ext uri="{FF2B5EF4-FFF2-40B4-BE49-F238E27FC236}">
                <a16:creationId xmlns:a16="http://schemas.microsoft.com/office/drawing/2014/main" id="{FB063BE1-817F-B4B7-15CC-7B44FB2F4DDA}"/>
              </a:ext>
            </a:extLst>
          </p:cNvPr>
          <p:cNvSpPr/>
          <p:nvPr/>
        </p:nvSpPr>
        <p:spPr>
          <a:xfrm>
            <a:off x="5856379" y="2808277"/>
            <a:ext cx="173255" cy="17325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五角星 11">
            <a:extLst>
              <a:ext uri="{FF2B5EF4-FFF2-40B4-BE49-F238E27FC236}">
                <a16:creationId xmlns:a16="http://schemas.microsoft.com/office/drawing/2014/main" id="{A16624A9-110D-D0F4-B859-0D3B62E7391B}"/>
              </a:ext>
            </a:extLst>
          </p:cNvPr>
          <p:cNvSpPr/>
          <p:nvPr/>
        </p:nvSpPr>
        <p:spPr>
          <a:xfrm>
            <a:off x="6247316" y="2803930"/>
            <a:ext cx="173255" cy="17325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047DA36-F40F-0472-FA9A-C1FB2B8746EB}"/>
                  </a:ext>
                </a:extLst>
              </p:cNvPr>
              <p:cNvSpPr txBox="1"/>
              <p:nvPr/>
            </p:nvSpPr>
            <p:spPr>
              <a:xfrm>
                <a:off x="8881812" y="3016185"/>
                <a:ext cx="2841759" cy="8790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For</a:t>
                </a:r>
                <a:r>
                  <a:rPr kumimoji="1" lang="zh-CN" altLang="en-US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example,</a:t>
                </a:r>
                <a:r>
                  <a:rPr kumimoji="1" lang="zh-CN" altLang="en-US" sz="1800" b="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kumimoji="1" lang="en-US" altLang="zh-CN" sz="1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experiments,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64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047DA36-F40F-0472-FA9A-C1FB2B874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812" y="3016185"/>
                <a:ext cx="2841759" cy="879087"/>
              </a:xfrm>
              <a:prstGeom prst="rect">
                <a:avLst/>
              </a:prstGeom>
              <a:blipFill>
                <a:blip r:embed="rId6"/>
                <a:stretch>
                  <a:fillRect l="-1778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EE2BA3D2-40A9-FC08-D5D0-F837E77E007A}"/>
              </a:ext>
            </a:extLst>
          </p:cNvPr>
          <p:cNvCxnSpPr>
            <a:cxnSpLocks/>
          </p:cNvCxnSpPr>
          <p:nvPr/>
        </p:nvCxnSpPr>
        <p:spPr>
          <a:xfrm>
            <a:off x="5924447" y="2721058"/>
            <a:ext cx="4421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B61F8C1-958A-298A-FDC4-9EF02B87CD3A}"/>
                  </a:ext>
                </a:extLst>
              </p:cNvPr>
              <p:cNvSpPr txBox="1"/>
              <p:nvPr/>
            </p:nvSpPr>
            <p:spPr>
              <a:xfrm>
                <a:off x="6008893" y="2340962"/>
                <a:ext cx="1996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B61F8C1-958A-298A-FDC4-9EF02B87C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893" y="2340962"/>
                <a:ext cx="199696" cy="369332"/>
              </a:xfrm>
              <a:prstGeom prst="rect">
                <a:avLst/>
              </a:prstGeom>
              <a:blipFill>
                <a:blip r:embed="rId7"/>
                <a:stretch>
                  <a:fillRect l="-6250" r="-37500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86A6BD5-3DCB-E282-E094-D99C2F2B2B7B}"/>
                  </a:ext>
                </a:extLst>
              </p:cNvPr>
              <p:cNvSpPr txBox="1"/>
              <p:nvPr/>
            </p:nvSpPr>
            <p:spPr>
              <a:xfrm>
                <a:off x="8717980" y="4248226"/>
                <a:ext cx="20889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1" lang="en-US" altLang="zh-CN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86A6BD5-3DCB-E282-E094-D99C2F2B2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980" y="4248226"/>
                <a:ext cx="2088931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97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LongCoder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D2BD0E-E101-7BEF-2349-5676DD40E32F}"/>
              </a:ext>
            </a:extLst>
          </p:cNvPr>
          <p:cNvSpPr txBox="1"/>
          <p:nvPr/>
        </p:nvSpPr>
        <p:spPr>
          <a:xfrm>
            <a:off x="375138" y="1063689"/>
            <a:ext cx="10324393" cy="87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Final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C54A30D-DD9A-DE7D-1E00-65305EF03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349" y="1596349"/>
            <a:ext cx="3806658" cy="515266"/>
          </a:xfrm>
          <a:prstGeom prst="rect">
            <a:avLst/>
          </a:prstGeom>
        </p:spPr>
      </p:pic>
      <p:graphicFrame>
        <p:nvGraphicFramePr>
          <p:cNvPr id="17" name="表格 5">
            <a:extLst>
              <a:ext uri="{FF2B5EF4-FFF2-40B4-BE49-F238E27FC236}">
                <a16:creationId xmlns:a16="http://schemas.microsoft.com/office/drawing/2014/main" id="{6BC0E33E-5600-BB5C-9D68-C11417F4A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45763"/>
              </p:ext>
            </p:extLst>
          </p:nvPr>
        </p:nvGraphicFramePr>
        <p:xfrm>
          <a:off x="372774" y="3003082"/>
          <a:ext cx="1925895" cy="19192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393">
                  <a:extLst>
                    <a:ext uri="{9D8B030D-6E8A-4147-A177-3AD203B41FA5}">
                      <a16:colId xmlns:a16="http://schemas.microsoft.com/office/drawing/2014/main" val="257336527"/>
                    </a:ext>
                  </a:extLst>
                </a:gridCol>
                <a:gridCol w="128393">
                  <a:extLst>
                    <a:ext uri="{9D8B030D-6E8A-4147-A177-3AD203B41FA5}">
                      <a16:colId xmlns:a16="http://schemas.microsoft.com/office/drawing/2014/main" val="1942373818"/>
                    </a:ext>
                  </a:extLst>
                </a:gridCol>
                <a:gridCol w="128393">
                  <a:extLst>
                    <a:ext uri="{9D8B030D-6E8A-4147-A177-3AD203B41FA5}">
                      <a16:colId xmlns:a16="http://schemas.microsoft.com/office/drawing/2014/main" val="46595157"/>
                    </a:ext>
                  </a:extLst>
                </a:gridCol>
                <a:gridCol w="128393">
                  <a:extLst>
                    <a:ext uri="{9D8B030D-6E8A-4147-A177-3AD203B41FA5}">
                      <a16:colId xmlns:a16="http://schemas.microsoft.com/office/drawing/2014/main" val="802907224"/>
                    </a:ext>
                  </a:extLst>
                </a:gridCol>
                <a:gridCol w="128393">
                  <a:extLst>
                    <a:ext uri="{9D8B030D-6E8A-4147-A177-3AD203B41FA5}">
                      <a16:colId xmlns:a16="http://schemas.microsoft.com/office/drawing/2014/main" val="3659709492"/>
                    </a:ext>
                  </a:extLst>
                </a:gridCol>
                <a:gridCol w="128393">
                  <a:extLst>
                    <a:ext uri="{9D8B030D-6E8A-4147-A177-3AD203B41FA5}">
                      <a16:colId xmlns:a16="http://schemas.microsoft.com/office/drawing/2014/main" val="1432717640"/>
                    </a:ext>
                  </a:extLst>
                </a:gridCol>
                <a:gridCol w="128393">
                  <a:extLst>
                    <a:ext uri="{9D8B030D-6E8A-4147-A177-3AD203B41FA5}">
                      <a16:colId xmlns:a16="http://schemas.microsoft.com/office/drawing/2014/main" val="4259439431"/>
                    </a:ext>
                  </a:extLst>
                </a:gridCol>
                <a:gridCol w="128393">
                  <a:extLst>
                    <a:ext uri="{9D8B030D-6E8A-4147-A177-3AD203B41FA5}">
                      <a16:colId xmlns:a16="http://schemas.microsoft.com/office/drawing/2014/main" val="4034164368"/>
                    </a:ext>
                  </a:extLst>
                </a:gridCol>
                <a:gridCol w="128393">
                  <a:extLst>
                    <a:ext uri="{9D8B030D-6E8A-4147-A177-3AD203B41FA5}">
                      <a16:colId xmlns:a16="http://schemas.microsoft.com/office/drawing/2014/main" val="364498800"/>
                    </a:ext>
                  </a:extLst>
                </a:gridCol>
                <a:gridCol w="128393">
                  <a:extLst>
                    <a:ext uri="{9D8B030D-6E8A-4147-A177-3AD203B41FA5}">
                      <a16:colId xmlns:a16="http://schemas.microsoft.com/office/drawing/2014/main" val="3961758145"/>
                    </a:ext>
                  </a:extLst>
                </a:gridCol>
                <a:gridCol w="128393">
                  <a:extLst>
                    <a:ext uri="{9D8B030D-6E8A-4147-A177-3AD203B41FA5}">
                      <a16:colId xmlns:a16="http://schemas.microsoft.com/office/drawing/2014/main" val="2470884160"/>
                    </a:ext>
                  </a:extLst>
                </a:gridCol>
                <a:gridCol w="128393">
                  <a:extLst>
                    <a:ext uri="{9D8B030D-6E8A-4147-A177-3AD203B41FA5}">
                      <a16:colId xmlns:a16="http://schemas.microsoft.com/office/drawing/2014/main" val="1210017569"/>
                    </a:ext>
                  </a:extLst>
                </a:gridCol>
                <a:gridCol w="128393">
                  <a:extLst>
                    <a:ext uri="{9D8B030D-6E8A-4147-A177-3AD203B41FA5}">
                      <a16:colId xmlns:a16="http://schemas.microsoft.com/office/drawing/2014/main" val="4081338002"/>
                    </a:ext>
                  </a:extLst>
                </a:gridCol>
                <a:gridCol w="128393">
                  <a:extLst>
                    <a:ext uri="{9D8B030D-6E8A-4147-A177-3AD203B41FA5}">
                      <a16:colId xmlns:a16="http://schemas.microsoft.com/office/drawing/2014/main" val="1330477085"/>
                    </a:ext>
                  </a:extLst>
                </a:gridCol>
                <a:gridCol w="128393">
                  <a:extLst>
                    <a:ext uri="{9D8B030D-6E8A-4147-A177-3AD203B41FA5}">
                      <a16:colId xmlns:a16="http://schemas.microsoft.com/office/drawing/2014/main" val="2866453361"/>
                    </a:ext>
                  </a:extLst>
                </a:gridCol>
              </a:tblGrid>
              <a:tr h="127951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56702"/>
                  </a:ext>
                </a:extLst>
              </a:tr>
              <a:tr h="127951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630425"/>
                  </a:ext>
                </a:extLst>
              </a:tr>
              <a:tr h="127951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extLst>
                  <a:ext uri="{0D108BD9-81ED-4DB2-BD59-A6C34878D82A}">
                    <a16:rowId xmlns:a16="http://schemas.microsoft.com/office/drawing/2014/main" val="2465842232"/>
                  </a:ext>
                </a:extLst>
              </a:tr>
              <a:tr h="127951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extLst>
                  <a:ext uri="{0D108BD9-81ED-4DB2-BD59-A6C34878D82A}">
                    <a16:rowId xmlns:a16="http://schemas.microsoft.com/office/drawing/2014/main" val="810217633"/>
                  </a:ext>
                </a:extLst>
              </a:tr>
              <a:tr h="127951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extLst>
                  <a:ext uri="{0D108BD9-81ED-4DB2-BD59-A6C34878D82A}">
                    <a16:rowId xmlns:a16="http://schemas.microsoft.com/office/drawing/2014/main" val="638583666"/>
                  </a:ext>
                </a:extLst>
              </a:tr>
              <a:tr h="127951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extLst>
                  <a:ext uri="{0D108BD9-81ED-4DB2-BD59-A6C34878D82A}">
                    <a16:rowId xmlns:a16="http://schemas.microsoft.com/office/drawing/2014/main" val="2531358045"/>
                  </a:ext>
                </a:extLst>
              </a:tr>
              <a:tr h="127951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/>
                </a:tc>
                <a:extLst>
                  <a:ext uri="{0D108BD9-81ED-4DB2-BD59-A6C34878D82A}">
                    <a16:rowId xmlns:a16="http://schemas.microsoft.com/office/drawing/2014/main" val="46571325"/>
                  </a:ext>
                </a:extLst>
              </a:tr>
              <a:tr h="127951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extLst>
                  <a:ext uri="{0D108BD9-81ED-4DB2-BD59-A6C34878D82A}">
                    <a16:rowId xmlns:a16="http://schemas.microsoft.com/office/drawing/2014/main" val="2173034418"/>
                  </a:ext>
                </a:extLst>
              </a:tr>
              <a:tr h="127951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/>
                </a:tc>
                <a:extLst>
                  <a:ext uri="{0D108BD9-81ED-4DB2-BD59-A6C34878D82A}">
                    <a16:rowId xmlns:a16="http://schemas.microsoft.com/office/drawing/2014/main" val="131624787"/>
                  </a:ext>
                </a:extLst>
              </a:tr>
              <a:tr h="127951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extLst>
                  <a:ext uri="{0D108BD9-81ED-4DB2-BD59-A6C34878D82A}">
                    <a16:rowId xmlns:a16="http://schemas.microsoft.com/office/drawing/2014/main" val="2368120889"/>
                  </a:ext>
                </a:extLst>
              </a:tr>
              <a:tr h="127951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extLst>
                  <a:ext uri="{0D108BD9-81ED-4DB2-BD59-A6C34878D82A}">
                    <a16:rowId xmlns:a16="http://schemas.microsoft.com/office/drawing/2014/main" val="4096285715"/>
                  </a:ext>
                </a:extLst>
              </a:tr>
              <a:tr h="127951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extLst>
                  <a:ext uri="{0D108BD9-81ED-4DB2-BD59-A6C34878D82A}">
                    <a16:rowId xmlns:a16="http://schemas.microsoft.com/office/drawing/2014/main" val="3166120159"/>
                  </a:ext>
                </a:extLst>
              </a:tr>
              <a:tr h="127951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extLst>
                  <a:ext uri="{0D108BD9-81ED-4DB2-BD59-A6C34878D82A}">
                    <a16:rowId xmlns:a16="http://schemas.microsoft.com/office/drawing/2014/main" val="2096892418"/>
                  </a:ext>
                </a:extLst>
              </a:tr>
              <a:tr h="127951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130439"/>
                  </a:ext>
                </a:extLst>
              </a:tr>
              <a:tr h="127951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74582"/>
                  </a:ext>
                </a:extLst>
              </a:tr>
            </a:tbl>
          </a:graphicData>
        </a:graphic>
      </p:graphicFrame>
      <p:graphicFrame>
        <p:nvGraphicFramePr>
          <p:cNvPr id="18" name="表格 5">
            <a:extLst>
              <a:ext uri="{FF2B5EF4-FFF2-40B4-BE49-F238E27FC236}">
                <a16:creationId xmlns:a16="http://schemas.microsoft.com/office/drawing/2014/main" id="{1276B25A-6CAF-82F8-ECE5-0BDBBD027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826961"/>
              </p:ext>
            </p:extLst>
          </p:nvPr>
        </p:nvGraphicFramePr>
        <p:xfrm>
          <a:off x="2516673" y="3003076"/>
          <a:ext cx="1925910" cy="19192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394">
                  <a:extLst>
                    <a:ext uri="{9D8B030D-6E8A-4147-A177-3AD203B41FA5}">
                      <a16:colId xmlns:a16="http://schemas.microsoft.com/office/drawing/2014/main" val="257336527"/>
                    </a:ext>
                  </a:extLst>
                </a:gridCol>
                <a:gridCol w="128394">
                  <a:extLst>
                    <a:ext uri="{9D8B030D-6E8A-4147-A177-3AD203B41FA5}">
                      <a16:colId xmlns:a16="http://schemas.microsoft.com/office/drawing/2014/main" val="1942373818"/>
                    </a:ext>
                  </a:extLst>
                </a:gridCol>
                <a:gridCol w="128394">
                  <a:extLst>
                    <a:ext uri="{9D8B030D-6E8A-4147-A177-3AD203B41FA5}">
                      <a16:colId xmlns:a16="http://schemas.microsoft.com/office/drawing/2014/main" val="46595157"/>
                    </a:ext>
                  </a:extLst>
                </a:gridCol>
                <a:gridCol w="128394">
                  <a:extLst>
                    <a:ext uri="{9D8B030D-6E8A-4147-A177-3AD203B41FA5}">
                      <a16:colId xmlns:a16="http://schemas.microsoft.com/office/drawing/2014/main" val="802907224"/>
                    </a:ext>
                  </a:extLst>
                </a:gridCol>
                <a:gridCol w="128394">
                  <a:extLst>
                    <a:ext uri="{9D8B030D-6E8A-4147-A177-3AD203B41FA5}">
                      <a16:colId xmlns:a16="http://schemas.microsoft.com/office/drawing/2014/main" val="3659709492"/>
                    </a:ext>
                  </a:extLst>
                </a:gridCol>
                <a:gridCol w="128394">
                  <a:extLst>
                    <a:ext uri="{9D8B030D-6E8A-4147-A177-3AD203B41FA5}">
                      <a16:colId xmlns:a16="http://schemas.microsoft.com/office/drawing/2014/main" val="1432717640"/>
                    </a:ext>
                  </a:extLst>
                </a:gridCol>
                <a:gridCol w="128394">
                  <a:extLst>
                    <a:ext uri="{9D8B030D-6E8A-4147-A177-3AD203B41FA5}">
                      <a16:colId xmlns:a16="http://schemas.microsoft.com/office/drawing/2014/main" val="4259439431"/>
                    </a:ext>
                  </a:extLst>
                </a:gridCol>
                <a:gridCol w="128394">
                  <a:extLst>
                    <a:ext uri="{9D8B030D-6E8A-4147-A177-3AD203B41FA5}">
                      <a16:colId xmlns:a16="http://schemas.microsoft.com/office/drawing/2014/main" val="4034164368"/>
                    </a:ext>
                  </a:extLst>
                </a:gridCol>
                <a:gridCol w="128394">
                  <a:extLst>
                    <a:ext uri="{9D8B030D-6E8A-4147-A177-3AD203B41FA5}">
                      <a16:colId xmlns:a16="http://schemas.microsoft.com/office/drawing/2014/main" val="364498800"/>
                    </a:ext>
                  </a:extLst>
                </a:gridCol>
                <a:gridCol w="128394">
                  <a:extLst>
                    <a:ext uri="{9D8B030D-6E8A-4147-A177-3AD203B41FA5}">
                      <a16:colId xmlns:a16="http://schemas.microsoft.com/office/drawing/2014/main" val="3961758145"/>
                    </a:ext>
                  </a:extLst>
                </a:gridCol>
                <a:gridCol w="128394">
                  <a:extLst>
                    <a:ext uri="{9D8B030D-6E8A-4147-A177-3AD203B41FA5}">
                      <a16:colId xmlns:a16="http://schemas.microsoft.com/office/drawing/2014/main" val="2470884160"/>
                    </a:ext>
                  </a:extLst>
                </a:gridCol>
                <a:gridCol w="128394">
                  <a:extLst>
                    <a:ext uri="{9D8B030D-6E8A-4147-A177-3AD203B41FA5}">
                      <a16:colId xmlns:a16="http://schemas.microsoft.com/office/drawing/2014/main" val="1210017569"/>
                    </a:ext>
                  </a:extLst>
                </a:gridCol>
                <a:gridCol w="128394">
                  <a:extLst>
                    <a:ext uri="{9D8B030D-6E8A-4147-A177-3AD203B41FA5}">
                      <a16:colId xmlns:a16="http://schemas.microsoft.com/office/drawing/2014/main" val="4081338002"/>
                    </a:ext>
                  </a:extLst>
                </a:gridCol>
                <a:gridCol w="128394">
                  <a:extLst>
                    <a:ext uri="{9D8B030D-6E8A-4147-A177-3AD203B41FA5}">
                      <a16:colId xmlns:a16="http://schemas.microsoft.com/office/drawing/2014/main" val="1330477085"/>
                    </a:ext>
                  </a:extLst>
                </a:gridCol>
                <a:gridCol w="128394">
                  <a:extLst>
                    <a:ext uri="{9D8B030D-6E8A-4147-A177-3AD203B41FA5}">
                      <a16:colId xmlns:a16="http://schemas.microsoft.com/office/drawing/2014/main" val="2866453361"/>
                    </a:ext>
                  </a:extLst>
                </a:gridCol>
              </a:tblGrid>
              <a:tr h="127951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56702"/>
                  </a:ext>
                </a:extLst>
              </a:tr>
              <a:tr h="127951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630425"/>
                  </a:ext>
                </a:extLst>
              </a:tr>
              <a:tr h="127951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842232"/>
                  </a:ext>
                </a:extLst>
              </a:tr>
              <a:tr h="127951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217633"/>
                  </a:ext>
                </a:extLst>
              </a:tr>
              <a:tr h="127951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583666"/>
                  </a:ext>
                </a:extLst>
              </a:tr>
              <a:tr h="127951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358045"/>
                  </a:ext>
                </a:extLst>
              </a:tr>
              <a:tr h="127951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71325"/>
                  </a:ext>
                </a:extLst>
              </a:tr>
              <a:tr h="127951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034418"/>
                  </a:ext>
                </a:extLst>
              </a:tr>
              <a:tr h="127951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4787"/>
                  </a:ext>
                </a:extLst>
              </a:tr>
              <a:tr h="127951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120889"/>
                  </a:ext>
                </a:extLst>
              </a:tr>
              <a:tr h="127951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285715"/>
                  </a:ext>
                </a:extLst>
              </a:tr>
              <a:tr h="127951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120159"/>
                  </a:ext>
                </a:extLst>
              </a:tr>
              <a:tr h="127951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892418"/>
                  </a:ext>
                </a:extLst>
              </a:tr>
              <a:tr h="127951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130439"/>
                  </a:ext>
                </a:extLst>
              </a:tr>
              <a:tr h="127951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74582"/>
                  </a:ext>
                </a:extLst>
              </a:tr>
            </a:tbl>
          </a:graphicData>
        </a:graphic>
      </p:graphicFrame>
      <p:graphicFrame>
        <p:nvGraphicFramePr>
          <p:cNvPr id="19" name="表格 5">
            <a:extLst>
              <a:ext uri="{FF2B5EF4-FFF2-40B4-BE49-F238E27FC236}">
                <a16:creationId xmlns:a16="http://schemas.microsoft.com/office/drawing/2014/main" id="{2EB48997-721E-7D46-A3ED-42F31151E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647257"/>
              </p:ext>
            </p:extLst>
          </p:nvPr>
        </p:nvGraphicFramePr>
        <p:xfrm>
          <a:off x="4660588" y="3003075"/>
          <a:ext cx="1925910" cy="19192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394">
                  <a:extLst>
                    <a:ext uri="{9D8B030D-6E8A-4147-A177-3AD203B41FA5}">
                      <a16:colId xmlns:a16="http://schemas.microsoft.com/office/drawing/2014/main" val="257336527"/>
                    </a:ext>
                  </a:extLst>
                </a:gridCol>
                <a:gridCol w="128394">
                  <a:extLst>
                    <a:ext uri="{9D8B030D-6E8A-4147-A177-3AD203B41FA5}">
                      <a16:colId xmlns:a16="http://schemas.microsoft.com/office/drawing/2014/main" val="1942373818"/>
                    </a:ext>
                  </a:extLst>
                </a:gridCol>
                <a:gridCol w="128394">
                  <a:extLst>
                    <a:ext uri="{9D8B030D-6E8A-4147-A177-3AD203B41FA5}">
                      <a16:colId xmlns:a16="http://schemas.microsoft.com/office/drawing/2014/main" val="46595157"/>
                    </a:ext>
                  </a:extLst>
                </a:gridCol>
                <a:gridCol w="128394">
                  <a:extLst>
                    <a:ext uri="{9D8B030D-6E8A-4147-A177-3AD203B41FA5}">
                      <a16:colId xmlns:a16="http://schemas.microsoft.com/office/drawing/2014/main" val="802907224"/>
                    </a:ext>
                  </a:extLst>
                </a:gridCol>
                <a:gridCol w="128394">
                  <a:extLst>
                    <a:ext uri="{9D8B030D-6E8A-4147-A177-3AD203B41FA5}">
                      <a16:colId xmlns:a16="http://schemas.microsoft.com/office/drawing/2014/main" val="3659709492"/>
                    </a:ext>
                  </a:extLst>
                </a:gridCol>
                <a:gridCol w="128394">
                  <a:extLst>
                    <a:ext uri="{9D8B030D-6E8A-4147-A177-3AD203B41FA5}">
                      <a16:colId xmlns:a16="http://schemas.microsoft.com/office/drawing/2014/main" val="1432717640"/>
                    </a:ext>
                  </a:extLst>
                </a:gridCol>
                <a:gridCol w="128394">
                  <a:extLst>
                    <a:ext uri="{9D8B030D-6E8A-4147-A177-3AD203B41FA5}">
                      <a16:colId xmlns:a16="http://schemas.microsoft.com/office/drawing/2014/main" val="4259439431"/>
                    </a:ext>
                  </a:extLst>
                </a:gridCol>
                <a:gridCol w="128394">
                  <a:extLst>
                    <a:ext uri="{9D8B030D-6E8A-4147-A177-3AD203B41FA5}">
                      <a16:colId xmlns:a16="http://schemas.microsoft.com/office/drawing/2014/main" val="4034164368"/>
                    </a:ext>
                  </a:extLst>
                </a:gridCol>
                <a:gridCol w="128394">
                  <a:extLst>
                    <a:ext uri="{9D8B030D-6E8A-4147-A177-3AD203B41FA5}">
                      <a16:colId xmlns:a16="http://schemas.microsoft.com/office/drawing/2014/main" val="364498800"/>
                    </a:ext>
                  </a:extLst>
                </a:gridCol>
                <a:gridCol w="128394">
                  <a:extLst>
                    <a:ext uri="{9D8B030D-6E8A-4147-A177-3AD203B41FA5}">
                      <a16:colId xmlns:a16="http://schemas.microsoft.com/office/drawing/2014/main" val="3961758145"/>
                    </a:ext>
                  </a:extLst>
                </a:gridCol>
                <a:gridCol w="128394">
                  <a:extLst>
                    <a:ext uri="{9D8B030D-6E8A-4147-A177-3AD203B41FA5}">
                      <a16:colId xmlns:a16="http://schemas.microsoft.com/office/drawing/2014/main" val="2470884160"/>
                    </a:ext>
                  </a:extLst>
                </a:gridCol>
                <a:gridCol w="128394">
                  <a:extLst>
                    <a:ext uri="{9D8B030D-6E8A-4147-A177-3AD203B41FA5}">
                      <a16:colId xmlns:a16="http://schemas.microsoft.com/office/drawing/2014/main" val="1210017569"/>
                    </a:ext>
                  </a:extLst>
                </a:gridCol>
                <a:gridCol w="128394">
                  <a:extLst>
                    <a:ext uri="{9D8B030D-6E8A-4147-A177-3AD203B41FA5}">
                      <a16:colId xmlns:a16="http://schemas.microsoft.com/office/drawing/2014/main" val="4081338002"/>
                    </a:ext>
                  </a:extLst>
                </a:gridCol>
                <a:gridCol w="128394">
                  <a:extLst>
                    <a:ext uri="{9D8B030D-6E8A-4147-A177-3AD203B41FA5}">
                      <a16:colId xmlns:a16="http://schemas.microsoft.com/office/drawing/2014/main" val="1330477085"/>
                    </a:ext>
                  </a:extLst>
                </a:gridCol>
                <a:gridCol w="128394">
                  <a:extLst>
                    <a:ext uri="{9D8B030D-6E8A-4147-A177-3AD203B41FA5}">
                      <a16:colId xmlns:a16="http://schemas.microsoft.com/office/drawing/2014/main" val="2866453361"/>
                    </a:ext>
                  </a:extLst>
                </a:gridCol>
              </a:tblGrid>
              <a:tr h="127951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56702"/>
                  </a:ext>
                </a:extLst>
              </a:tr>
              <a:tr h="127951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630425"/>
                  </a:ext>
                </a:extLst>
              </a:tr>
              <a:tr h="127951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5842232"/>
                  </a:ext>
                </a:extLst>
              </a:tr>
              <a:tr h="127951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217633"/>
                  </a:ext>
                </a:extLst>
              </a:tr>
              <a:tr h="127951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583666"/>
                  </a:ext>
                </a:extLst>
              </a:tr>
              <a:tr h="127951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358045"/>
                  </a:ext>
                </a:extLst>
              </a:tr>
              <a:tr h="127951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71325"/>
                  </a:ext>
                </a:extLst>
              </a:tr>
              <a:tr h="127951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034418"/>
                  </a:ext>
                </a:extLst>
              </a:tr>
              <a:tr h="127951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624787"/>
                  </a:ext>
                </a:extLst>
              </a:tr>
              <a:tr h="127951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8120889"/>
                  </a:ext>
                </a:extLst>
              </a:tr>
              <a:tr h="127951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285715"/>
                  </a:ext>
                </a:extLst>
              </a:tr>
              <a:tr h="127951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120159"/>
                  </a:ext>
                </a:extLst>
              </a:tr>
              <a:tr h="127951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892418"/>
                  </a:ext>
                </a:extLst>
              </a:tr>
              <a:tr h="127951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130439"/>
                  </a:ext>
                </a:extLst>
              </a:tr>
              <a:tr h="127951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1666" marR="21666" marT="10834" marB="1083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5974582"/>
                  </a:ext>
                </a:extLst>
              </a:tr>
            </a:tbl>
          </a:graphicData>
        </a:graphic>
      </p:graphicFrame>
      <p:graphicFrame>
        <p:nvGraphicFramePr>
          <p:cNvPr id="20" name="表格 5">
            <a:extLst>
              <a:ext uri="{FF2B5EF4-FFF2-40B4-BE49-F238E27FC236}">
                <a16:creationId xmlns:a16="http://schemas.microsoft.com/office/drawing/2014/main" id="{A6BC0644-0D3B-5FCB-33A0-B0C390AC6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973187"/>
              </p:ext>
            </p:extLst>
          </p:nvPr>
        </p:nvGraphicFramePr>
        <p:xfrm>
          <a:off x="7749419" y="2492962"/>
          <a:ext cx="2949660" cy="29394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644">
                  <a:extLst>
                    <a:ext uri="{9D8B030D-6E8A-4147-A177-3AD203B41FA5}">
                      <a16:colId xmlns:a16="http://schemas.microsoft.com/office/drawing/2014/main" val="257336527"/>
                    </a:ext>
                  </a:extLst>
                </a:gridCol>
                <a:gridCol w="196644">
                  <a:extLst>
                    <a:ext uri="{9D8B030D-6E8A-4147-A177-3AD203B41FA5}">
                      <a16:colId xmlns:a16="http://schemas.microsoft.com/office/drawing/2014/main" val="1942373818"/>
                    </a:ext>
                  </a:extLst>
                </a:gridCol>
                <a:gridCol w="196644">
                  <a:extLst>
                    <a:ext uri="{9D8B030D-6E8A-4147-A177-3AD203B41FA5}">
                      <a16:colId xmlns:a16="http://schemas.microsoft.com/office/drawing/2014/main" val="46595157"/>
                    </a:ext>
                  </a:extLst>
                </a:gridCol>
                <a:gridCol w="196644">
                  <a:extLst>
                    <a:ext uri="{9D8B030D-6E8A-4147-A177-3AD203B41FA5}">
                      <a16:colId xmlns:a16="http://schemas.microsoft.com/office/drawing/2014/main" val="802907224"/>
                    </a:ext>
                  </a:extLst>
                </a:gridCol>
                <a:gridCol w="196644">
                  <a:extLst>
                    <a:ext uri="{9D8B030D-6E8A-4147-A177-3AD203B41FA5}">
                      <a16:colId xmlns:a16="http://schemas.microsoft.com/office/drawing/2014/main" val="3659709492"/>
                    </a:ext>
                  </a:extLst>
                </a:gridCol>
                <a:gridCol w="196644">
                  <a:extLst>
                    <a:ext uri="{9D8B030D-6E8A-4147-A177-3AD203B41FA5}">
                      <a16:colId xmlns:a16="http://schemas.microsoft.com/office/drawing/2014/main" val="1432717640"/>
                    </a:ext>
                  </a:extLst>
                </a:gridCol>
                <a:gridCol w="196644">
                  <a:extLst>
                    <a:ext uri="{9D8B030D-6E8A-4147-A177-3AD203B41FA5}">
                      <a16:colId xmlns:a16="http://schemas.microsoft.com/office/drawing/2014/main" val="4259439431"/>
                    </a:ext>
                  </a:extLst>
                </a:gridCol>
                <a:gridCol w="196644">
                  <a:extLst>
                    <a:ext uri="{9D8B030D-6E8A-4147-A177-3AD203B41FA5}">
                      <a16:colId xmlns:a16="http://schemas.microsoft.com/office/drawing/2014/main" val="4034164368"/>
                    </a:ext>
                  </a:extLst>
                </a:gridCol>
                <a:gridCol w="196644">
                  <a:extLst>
                    <a:ext uri="{9D8B030D-6E8A-4147-A177-3AD203B41FA5}">
                      <a16:colId xmlns:a16="http://schemas.microsoft.com/office/drawing/2014/main" val="364498800"/>
                    </a:ext>
                  </a:extLst>
                </a:gridCol>
                <a:gridCol w="196644">
                  <a:extLst>
                    <a:ext uri="{9D8B030D-6E8A-4147-A177-3AD203B41FA5}">
                      <a16:colId xmlns:a16="http://schemas.microsoft.com/office/drawing/2014/main" val="3961758145"/>
                    </a:ext>
                  </a:extLst>
                </a:gridCol>
                <a:gridCol w="196644">
                  <a:extLst>
                    <a:ext uri="{9D8B030D-6E8A-4147-A177-3AD203B41FA5}">
                      <a16:colId xmlns:a16="http://schemas.microsoft.com/office/drawing/2014/main" val="2470884160"/>
                    </a:ext>
                  </a:extLst>
                </a:gridCol>
                <a:gridCol w="196644">
                  <a:extLst>
                    <a:ext uri="{9D8B030D-6E8A-4147-A177-3AD203B41FA5}">
                      <a16:colId xmlns:a16="http://schemas.microsoft.com/office/drawing/2014/main" val="1210017569"/>
                    </a:ext>
                  </a:extLst>
                </a:gridCol>
                <a:gridCol w="196644">
                  <a:extLst>
                    <a:ext uri="{9D8B030D-6E8A-4147-A177-3AD203B41FA5}">
                      <a16:colId xmlns:a16="http://schemas.microsoft.com/office/drawing/2014/main" val="4081338002"/>
                    </a:ext>
                  </a:extLst>
                </a:gridCol>
                <a:gridCol w="196644">
                  <a:extLst>
                    <a:ext uri="{9D8B030D-6E8A-4147-A177-3AD203B41FA5}">
                      <a16:colId xmlns:a16="http://schemas.microsoft.com/office/drawing/2014/main" val="1330477085"/>
                    </a:ext>
                  </a:extLst>
                </a:gridCol>
                <a:gridCol w="196644">
                  <a:extLst>
                    <a:ext uri="{9D8B030D-6E8A-4147-A177-3AD203B41FA5}">
                      <a16:colId xmlns:a16="http://schemas.microsoft.com/office/drawing/2014/main" val="2866453361"/>
                    </a:ext>
                  </a:extLst>
                </a:gridCol>
              </a:tblGrid>
              <a:tr h="195966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56702"/>
                  </a:ext>
                </a:extLst>
              </a:tr>
              <a:tr h="195966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630425"/>
                  </a:ext>
                </a:extLst>
              </a:tr>
              <a:tr h="195966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183" marR="33183" marT="16592" marB="16592"/>
                </a:tc>
                <a:extLst>
                  <a:ext uri="{0D108BD9-81ED-4DB2-BD59-A6C34878D82A}">
                    <a16:rowId xmlns:a16="http://schemas.microsoft.com/office/drawing/2014/main" val="2465842232"/>
                  </a:ext>
                </a:extLst>
              </a:tr>
              <a:tr h="195966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183" marR="33183" marT="16592" marB="16592"/>
                </a:tc>
                <a:extLst>
                  <a:ext uri="{0D108BD9-81ED-4DB2-BD59-A6C34878D82A}">
                    <a16:rowId xmlns:a16="http://schemas.microsoft.com/office/drawing/2014/main" val="810217633"/>
                  </a:ext>
                </a:extLst>
              </a:tr>
              <a:tr h="195966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183" marR="33183" marT="16592" marB="16592"/>
                </a:tc>
                <a:extLst>
                  <a:ext uri="{0D108BD9-81ED-4DB2-BD59-A6C34878D82A}">
                    <a16:rowId xmlns:a16="http://schemas.microsoft.com/office/drawing/2014/main" val="638583666"/>
                  </a:ext>
                </a:extLst>
              </a:tr>
              <a:tr h="195966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183" marR="33183" marT="16592" marB="16592"/>
                </a:tc>
                <a:extLst>
                  <a:ext uri="{0D108BD9-81ED-4DB2-BD59-A6C34878D82A}">
                    <a16:rowId xmlns:a16="http://schemas.microsoft.com/office/drawing/2014/main" val="2531358045"/>
                  </a:ext>
                </a:extLst>
              </a:tr>
              <a:tr h="195966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/>
                </a:tc>
                <a:extLst>
                  <a:ext uri="{0D108BD9-81ED-4DB2-BD59-A6C34878D82A}">
                    <a16:rowId xmlns:a16="http://schemas.microsoft.com/office/drawing/2014/main" val="46571325"/>
                  </a:ext>
                </a:extLst>
              </a:tr>
              <a:tr h="195966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183" marR="33183" marT="16592" marB="16592"/>
                </a:tc>
                <a:extLst>
                  <a:ext uri="{0D108BD9-81ED-4DB2-BD59-A6C34878D82A}">
                    <a16:rowId xmlns:a16="http://schemas.microsoft.com/office/drawing/2014/main" val="2173034418"/>
                  </a:ext>
                </a:extLst>
              </a:tr>
              <a:tr h="195966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/>
                </a:tc>
                <a:extLst>
                  <a:ext uri="{0D108BD9-81ED-4DB2-BD59-A6C34878D82A}">
                    <a16:rowId xmlns:a16="http://schemas.microsoft.com/office/drawing/2014/main" val="131624787"/>
                  </a:ext>
                </a:extLst>
              </a:tr>
              <a:tr h="195966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183" marR="33183" marT="16592" marB="16592"/>
                </a:tc>
                <a:extLst>
                  <a:ext uri="{0D108BD9-81ED-4DB2-BD59-A6C34878D82A}">
                    <a16:rowId xmlns:a16="http://schemas.microsoft.com/office/drawing/2014/main" val="2368120889"/>
                  </a:ext>
                </a:extLst>
              </a:tr>
              <a:tr h="195966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183" marR="33183" marT="16592" marB="16592"/>
                </a:tc>
                <a:extLst>
                  <a:ext uri="{0D108BD9-81ED-4DB2-BD59-A6C34878D82A}">
                    <a16:rowId xmlns:a16="http://schemas.microsoft.com/office/drawing/2014/main" val="4096285715"/>
                  </a:ext>
                </a:extLst>
              </a:tr>
              <a:tr h="195966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183" marR="33183" marT="16592" marB="16592"/>
                </a:tc>
                <a:extLst>
                  <a:ext uri="{0D108BD9-81ED-4DB2-BD59-A6C34878D82A}">
                    <a16:rowId xmlns:a16="http://schemas.microsoft.com/office/drawing/2014/main" val="3166120159"/>
                  </a:ext>
                </a:extLst>
              </a:tr>
              <a:tr h="195966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183" marR="33183" marT="16592" marB="16592"/>
                </a:tc>
                <a:extLst>
                  <a:ext uri="{0D108BD9-81ED-4DB2-BD59-A6C34878D82A}">
                    <a16:rowId xmlns:a16="http://schemas.microsoft.com/office/drawing/2014/main" val="2096892418"/>
                  </a:ext>
                </a:extLst>
              </a:tr>
              <a:tr h="195966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130439"/>
                  </a:ext>
                </a:extLst>
              </a:tr>
              <a:tr h="195966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183" marR="33183" marT="16592" marB="16592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74582"/>
                  </a:ext>
                </a:extLst>
              </a:tr>
            </a:tbl>
          </a:graphicData>
        </a:graphic>
      </p:graphicFrame>
      <p:sp>
        <p:nvSpPr>
          <p:cNvPr id="21" name="燕尾形箭头 20">
            <a:extLst>
              <a:ext uri="{FF2B5EF4-FFF2-40B4-BE49-F238E27FC236}">
                <a16:creationId xmlns:a16="http://schemas.microsoft.com/office/drawing/2014/main" id="{6EF84338-ECCB-EBFE-D83C-AFCA81FB47DA}"/>
              </a:ext>
            </a:extLst>
          </p:cNvPr>
          <p:cNvSpPr/>
          <p:nvPr/>
        </p:nvSpPr>
        <p:spPr>
          <a:xfrm>
            <a:off x="6804502" y="3796210"/>
            <a:ext cx="686662" cy="332993"/>
          </a:xfrm>
          <a:prstGeom prst="notched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017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4476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Benchmarks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1FF95C-E2BF-8AB3-D77E-EA8E516927BB}"/>
              </a:ext>
            </a:extLst>
          </p:cNvPr>
          <p:cNvSpPr txBox="1"/>
          <p:nvPr/>
        </p:nvSpPr>
        <p:spPr>
          <a:xfrm>
            <a:off x="375138" y="1063689"/>
            <a:ext cx="10324393" cy="2533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benchmarks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line-level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completion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tasks.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Completion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ode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ompletion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(LLC)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RepoBench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2023)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Standard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Completion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CodeXGLUE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(Lu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et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al.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NeurIPS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2022)</a:t>
            </a:r>
          </a:p>
        </p:txBody>
      </p:sp>
    </p:spTree>
    <p:extLst>
      <p:ext uri="{BB962C8B-B14F-4D97-AF65-F5344CB8AC3E}">
        <p14:creationId xmlns:p14="http://schemas.microsoft.com/office/powerpoint/2010/main" val="1078619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4476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Benchmark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LLC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1FF95C-E2BF-8AB3-D77E-EA8E516927BB}"/>
              </a:ext>
            </a:extLst>
          </p:cNvPr>
          <p:cNvSpPr txBox="1"/>
          <p:nvPr/>
        </p:nvSpPr>
        <p:spPr>
          <a:xfrm>
            <a:off x="375138" y="1063689"/>
            <a:ext cx="10324393" cy="2533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ode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ompletion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Benchmark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(LCC)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data: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-code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CodeParrot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Preprocess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Deduplication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whose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[512,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10,000].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language,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100k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samples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training,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10k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validation,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10k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testing.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054D560-50FE-E0EA-0E33-0C7B23D00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708" y="3884617"/>
            <a:ext cx="5709252" cy="218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56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7" y="304799"/>
            <a:ext cx="4832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Benchmark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RepoBench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1FF95C-E2BF-8AB3-D77E-EA8E516927BB}"/>
              </a:ext>
            </a:extLst>
          </p:cNvPr>
          <p:cNvSpPr txBox="1"/>
          <p:nvPr/>
        </p:nvSpPr>
        <p:spPr>
          <a:xfrm>
            <a:off x="375138" y="1063689"/>
            <a:ext cx="10324393" cy="336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Cross-file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Completion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In-file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Cross-file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51,701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6,227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6,375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context: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996;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context: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1,923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64,029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8,510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6,768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context: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1,147;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context: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1,923</a:t>
            </a:r>
          </a:p>
        </p:txBody>
      </p:sp>
    </p:spTree>
    <p:extLst>
      <p:ext uri="{BB962C8B-B14F-4D97-AF65-F5344CB8AC3E}">
        <p14:creationId xmlns:p14="http://schemas.microsoft.com/office/powerpoint/2010/main" val="294250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7" y="304799"/>
            <a:ext cx="5063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Benchmark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CodeXGLUE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1FF95C-E2BF-8AB3-D77E-EA8E516927BB}"/>
              </a:ext>
            </a:extLst>
          </p:cNvPr>
          <p:cNvSpPr txBox="1"/>
          <p:nvPr/>
        </p:nvSpPr>
        <p:spPr>
          <a:xfrm>
            <a:off x="375138" y="1063689"/>
            <a:ext cx="10324393" cy="1702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PY150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Raychev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et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al.,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2016)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JavaCorpus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Allamanis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et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al.,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2013)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02092CA-A5D9-C11D-0103-D5A1D413D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873" y="3567686"/>
            <a:ext cx="5788727" cy="198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89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6CE83F-6AD4-8714-B7D9-EAEA76F3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17</a:t>
            </a:fld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E212FC-DB0F-53B2-494E-99C4B8286209}"/>
              </a:ext>
            </a:extLst>
          </p:cNvPr>
          <p:cNvSpPr txBox="1"/>
          <p:nvPr/>
        </p:nvSpPr>
        <p:spPr>
          <a:xfrm>
            <a:off x="375138" y="304799"/>
            <a:ext cx="4476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Baseline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D27C78-D6DA-3BC7-2D36-E5F79FB1B205}"/>
              </a:ext>
            </a:extLst>
          </p:cNvPr>
          <p:cNvSpPr txBox="1"/>
          <p:nvPr/>
        </p:nvSpPr>
        <p:spPr>
          <a:xfrm>
            <a:off x="375139" y="1063689"/>
            <a:ext cx="3744474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Non-spare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baseline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Transformer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GPT-2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CodeGPT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UniXcoder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OpenAI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Codex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Spare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baseline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LongFomer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BigBird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D00E36-2A1A-0842-C42D-AD81A7F06E67}"/>
              </a:ext>
            </a:extLst>
          </p:cNvPr>
          <p:cNvSpPr txBox="1"/>
          <p:nvPr/>
        </p:nvSpPr>
        <p:spPr>
          <a:xfrm>
            <a:off x="3208134" y="4683572"/>
            <a:ext cx="3603248" cy="87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LongFomer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2020)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Global+Dilated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attention)</a:t>
            </a:r>
          </a:p>
        </p:txBody>
      </p:sp>
      <p:graphicFrame>
        <p:nvGraphicFramePr>
          <p:cNvPr id="9" name="表格 5">
            <a:extLst>
              <a:ext uri="{FF2B5EF4-FFF2-40B4-BE49-F238E27FC236}">
                <a16:creationId xmlns:a16="http://schemas.microsoft.com/office/drawing/2014/main" id="{28462106-AED4-29F9-2A6B-11D7EEF84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56599"/>
              </p:ext>
            </p:extLst>
          </p:nvPr>
        </p:nvGraphicFramePr>
        <p:xfrm>
          <a:off x="3299743" y="1302458"/>
          <a:ext cx="3420030" cy="340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002">
                  <a:extLst>
                    <a:ext uri="{9D8B030D-6E8A-4147-A177-3AD203B41FA5}">
                      <a16:colId xmlns:a16="http://schemas.microsoft.com/office/drawing/2014/main" val="257336527"/>
                    </a:ext>
                  </a:extLst>
                </a:gridCol>
                <a:gridCol w="228002">
                  <a:extLst>
                    <a:ext uri="{9D8B030D-6E8A-4147-A177-3AD203B41FA5}">
                      <a16:colId xmlns:a16="http://schemas.microsoft.com/office/drawing/2014/main" val="1942373818"/>
                    </a:ext>
                  </a:extLst>
                </a:gridCol>
                <a:gridCol w="228002">
                  <a:extLst>
                    <a:ext uri="{9D8B030D-6E8A-4147-A177-3AD203B41FA5}">
                      <a16:colId xmlns:a16="http://schemas.microsoft.com/office/drawing/2014/main" val="46595157"/>
                    </a:ext>
                  </a:extLst>
                </a:gridCol>
                <a:gridCol w="228002">
                  <a:extLst>
                    <a:ext uri="{9D8B030D-6E8A-4147-A177-3AD203B41FA5}">
                      <a16:colId xmlns:a16="http://schemas.microsoft.com/office/drawing/2014/main" val="802907224"/>
                    </a:ext>
                  </a:extLst>
                </a:gridCol>
                <a:gridCol w="228002">
                  <a:extLst>
                    <a:ext uri="{9D8B030D-6E8A-4147-A177-3AD203B41FA5}">
                      <a16:colId xmlns:a16="http://schemas.microsoft.com/office/drawing/2014/main" val="3659709492"/>
                    </a:ext>
                  </a:extLst>
                </a:gridCol>
                <a:gridCol w="228002">
                  <a:extLst>
                    <a:ext uri="{9D8B030D-6E8A-4147-A177-3AD203B41FA5}">
                      <a16:colId xmlns:a16="http://schemas.microsoft.com/office/drawing/2014/main" val="1432717640"/>
                    </a:ext>
                  </a:extLst>
                </a:gridCol>
                <a:gridCol w="228002">
                  <a:extLst>
                    <a:ext uri="{9D8B030D-6E8A-4147-A177-3AD203B41FA5}">
                      <a16:colId xmlns:a16="http://schemas.microsoft.com/office/drawing/2014/main" val="4259439431"/>
                    </a:ext>
                  </a:extLst>
                </a:gridCol>
                <a:gridCol w="228002">
                  <a:extLst>
                    <a:ext uri="{9D8B030D-6E8A-4147-A177-3AD203B41FA5}">
                      <a16:colId xmlns:a16="http://schemas.microsoft.com/office/drawing/2014/main" val="4034164368"/>
                    </a:ext>
                  </a:extLst>
                </a:gridCol>
                <a:gridCol w="228002">
                  <a:extLst>
                    <a:ext uri="{9D8B030D-6E8A-4147-A177-3AD203B41FA5}">
                      <a16:colId xmlns:a16="http://schemas.microsoft.com/office/drawing/2014/main" val="364498800"/>
                    </a:ext>
                  </a:extLst>
                </a:gridCol>
                <a:gridCol w="228002">
                  <a:extLst>
                    <a:ext uri="{9D8B030D-6E8A-4147-A177-3AD203B41FA5}">
                      <a16:colId xmlns:a16="http://schemas.microsoft.com/office/drawing/2014/main" val="3961758145"/>
                    </a:ext>
                  </a:extLst>
                </a:gridCol>
                <a:gridCol w="228002">
                  <a:extLst>
                    <a:ext uri="{9D8B030D-6E8A-4147-A177-3AD203B41FA5}">
                      <a16:colId xmlns:a16="http://schemas.microsoft.com/office/drawing/2014/main" val="2470884160"/>
                    </a:ext>
                  </a:extLst>
                </a:gridCol>
                <a:gridCol w="228002">
                  <a:extLst>
                    <a:ext uri="{9D8B030D-6E8A-4147-A177-3AD203B41FA5}">
                      <a16:colId xmlns:a16="http://schemas.microsoft.com/office/drawing/2014/main" val="1210017569"/>
                    </a:ext>
                  </a:extLst>
                </a:gridCol>
                <a:gridCol w="228002">
                  <a:extLst>
                    <a:ext uri="{9D8B030D-6E8A-4147-A177-3AD203B41FA5}">
                      <a16:colId xmlns:a16="http://schemas.microsoft.com/office/drawing/2014/main" val="4081338002"/>
                    </a:ext>
                  </a:extLst>
                </a:gridCol>
                <a:gridCol w="228002">
                  <a:extLst>
                    <a:ext uri="{9D8B030D-6E8A-4147-A177-3AD203B41FA5}">
                      <a16:colId xmlns:a16="http://schemas.microsoft.com/office/drawing/2014/main" val="1330477085"/>
                    </a:ext>
                  </a:extLst>
                </a:gridCol>
                <a:gridCol w="228002">
                  <a:extLst>
                    <a:ext uri="{9D8B030D-6E8A-4147-A177-3AD203B41FA5}">
                      <a16:colId xmlns:a16="http://schemas.microsoft.com/office/drawing/2014/main" val="2866453361"/>
                    </a:ext>
                  </a:extLst>
                </a:gridCol>
              </a:tblGrid>
              <a:tr h="227216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56702"/>
                  </a:ext>
                </a:extLst>
              </a:tr>
              <a:tr h="227216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630425"/>
                  </a:ext>
                </a:extLst>
              </a:tr>
              <a:tr h="227216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842232"/>
                  </a:ext>
                </a:extLst>
              </a:tr>
              <a:tr h="227216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0217633"/>
                  </a:ext>
                </a:extLst>
              </a:tr>
              <a:tr h="227216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583666"/>
                  </a:ext>
                </a:extLst>
              </a:tr>
              <a:tr h="227216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358045"/>
                  </a:ext>
                </a:extLst>
              </a:tr>
              <a:tr h="227216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71325"/>
                  </a:ext>
                </a:extLst>
              </a:tr>
              <a:tr h="227216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034418"/>
                  </a:ext>
                </a:extLst>
              </a:tr>
              <a:tr h="227216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624787"/>
                  </a:ext>
                </a:extLst>
              </a:tr>
              <a:tr h="227216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8120889"/>
                  </a:ext>
                </a:extLst>
              </a:tr>
              <a:tr h="227216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285715"/>
                  </a:ext>
                </a:extLst>
              </a:tr>
              <a:tr h="227216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120159"/>
                  </a:ext>
                </a:extLst>
              </a:tr>
              <a:tr h="227216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892418"/>
                  </a:ext>
                </a:extLst>
              </a:tr>
              <a:tr h="227216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130439"/>
                  </a:ext>
                </a:extLst>
              </a:tr>
              <a:tr h="227216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74582"/>
                  </a:ext>
                </a:extLst>
              </a:tr>
            </a:tbl>
          </a:graphicData>
        </a:graphic>
      </p:graphicFrame>
      <p:graphicFrame>
        <p:nvGraphicFramePr>
          <p:cNvPr id="10" name="表格 5">
            <a:extLst>
              <a:ext uri="{FF2B5EF4-FFF2-40B4-BE49-F238E27FC236}">
                <a16:creationId xmlns:a16="http://schemas.microsoft.com/office/drawing/2014/main" id="{AC5C5422-719F-DA8B-1128-3D7869140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662918"/>
              </p:ext>
            </p:extLst>
          </p:nvPr>
        </p:nvGraphicFramePr>
        <p:xfrm>
          <a:off x="7776523" y="1302454"/>
          <a:ext cx="3420030" cy="340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002">
                  <a:extLst>
                    <a:ext uri="{9D8B030D-6E8A-4147-A177-3AD203B41FA5}">
                      <a16:colId xmlns:a16="http://schemas.microsoft.com/office/drawing/2014/main" val="257336527"/>
                    </a:ext>
                  </a:extLst>
                </a:gridCol>
                <a:gridCol w="228002">
                  <a:extLst>
                    <a:ext uri="{9D8B030D-6E8A-4147-A177-3AD203B41FA5}">
                      <a16:colId xmlns:a16="http://schemas.microsoft.com/office/drawing/2014/main" val="1942373818"/>
                    </a:ext>
                  </a:extLst>
                </a:gridCol>
                <a:gridCol w="228002">
                  <a:extLst>
                    <a:ext uri="{9D8B030D-6E8A-4147-A177-3AD203B41FA5}">
                      <a16:colId xmlns:a16="http://schemas.microsoft.com/office/drawing/2014/main" val="46595157"/>
                    </a:ext>
                  </a:extLst>
                </a:gridCol>
                <a:gridCol w="228002">
                  <a:extLst>
                    <a:ext uri="{9D8B030D-6E8A-4147-A177-3AD203B41FA5}">
                      <a16:colId xmlns:a16="http://schemas.microsoft.com/office/drawing/2014/main" val="802907224"/>
                    </a:ext>
                  </a:extLst>
                </a:gridCol>
                <a:gridCol w="228002">
                  <a:extLst>
                    <a:ext uri="{9D8B030D-6E8A-4147-A177-3AD203B41FA5}">
                      <a16:colId xmlns:a16="http://schemas.microsoft.com/office/drawing/2014/main" val="3659709492"/>
                    </a:ext>
                  </a:extLst>
                </a:gridCol>
                <a:gridCol w="228002">
                  <a:extLst>
                    <a:ext uri="{9D8B030D-6E8A-4147-A177-3AD203B41FA5}">
                      <a16:colId xmlns:a16="http://schemas.microsoft.com/office/drawing/2014/main" val="1432717640"/>
                    </a:ext>
                  </a:extLst>
                </a:gridCol>
                <a:gridCol w="228002">
                  <a:extLst>
                    <a:ext uri="{9D8B030D-6E8A-4147-A177-3AD203B41FA5}">
                      <a16:colId xmlns:a16="http://schemas.microsoft.com/office/drawing/2014/main" val="4259439431"/>
                    </a:ext>
                  </a:extLst>
                </a:gridCol>
                <a:gridCol w="228002">
                  <a:extLst>
                    <a:ext uri="{9D8B030D-6E8A-4147-A177-3AD203B41FA5}">
                      <a16:colId xmlns:a16="http://schemas.microsoft.com/office/drawing/2014/main" val="4034164368"/>
                    </a:ext>
                  </a:extLst>
                </a:gridCol>
                <a:gridCol w="228002">
                  <a:extLst>
                    <a:ext uri="{9D8B030D-6E8A-4147-A177-3AD203B41FA5}">
                      <a16:colId xmlns:a16="http://schemas.microsoft.com/office/drawing/2014/main" val="364498800"/>
                    </a:ext>
                  </a:extLst>
                </a:gridCol>
                <a:gridCol w="228002">
                  <a:extLst>
                    <a:ext uri="{9D8B030D-6E8A-4147-A177-3AD203B41FA5}">
                      <a16:colId xmlns:a16="http://schemas.microsoft.com/office/drawing/2014/main" val="3961758145"/>
                    </a:ext>
                  </a:extLst>
                </a:gridCol>
                <a:gridCol w="228002">
                  <a:extLst>
                    <a:ext uri="{9D8B030D-6E8A-4147-A177-3AD203B41FA5}">
                      <a16:colId xmlns:a16="http://schemas.microsoft.com/office/drawing/2014/main" val="2470884160"/>
                    </a:ext>
                  </a:extLst>
                </a:gridCol>
                <a:gridCol w="228002">
                  <a:extLst>
                    <a:ext uri="{9D8B030D-6E8A-4147-A177-3AD203B41FA5}">
                      <a16:colId xmlns:a16="http://schemas.microsoft.com/office/drawing/2014/main" val="1210017569"/>
                    </a:ext>
                  </a:extLst>
                </a:gridCol>
                <a:gridCol w="228002">
                  <a:extLst>
                    <a:ext uri="{9D8B030D-6E8A-4147-A177-3AD203B41FA5}">
                      <a16:colId xmlns:a16="http://schemas.microsoft.com/office/drawing/2014/main" val="4081338002"/>
                    </a:ext>
                  </a:extLst>
                </a:gridCol>
                <a:gridCol w="228002">
                  <a:extLst>
                    <a:ext uri="{9D8B030D-6E8A-4147-A177-3AD203B41FA5}">
                      <a16:colId xmlns:a16="http://schemas.microsoft.com/office/drawing/2014/main" val="1330477085"/>
                    </a:ext>
                  </a:extLst>
                </a:gridCol>
                <a:gridCol w="228002">
                  <a:extLst>
                    <a:ext uri="{9D8B030D-6E8A-4147-A177-3AD203B41FA5}">
                      <a16:colId xmlns:a16="http://schemas.microsoft.com/office/drawing/2014/main" val="2866453361"/>
                    </a:ext>
                  </a:extLst>
                </a:gridCol>
              </a:tblGrid>
              <a:tr h="227216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56702"/>
                  </a:ext>
                </a:extLst>
              </a:tr>
              <a:tr h="227216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630425"/>
                  </a:ext>
                </a:extLst>
              </a:tr>
              <a:tr h="227216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842232"/>
                  </a:ext>
                </a:extLst>
              </a:tr>
              <a:tr h="227216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217633"/>
                  </a:ext>
                </a:extLst>
              </a:tr>
              <a:tr h="227216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583666"/>
                  </a:ext>
                </a:extLst>
              </a:tr>
              <a:tr h="227216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358045"/>
                  </a:ext>
                </a:extLst>
              </a:tr>
              <a:tr h="227216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71325"/>
                  </a:ext>
                </a:extLst>
              </a:tr>
              <a:tr h="227216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034418"/>
                  </a:ext>
                </a:extLst>
              </a:tr>
              <a:tr h="227216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624787"/>
                  </a:ext>
                </a:extLst>
              </a:tr>
              <a:tr h="227216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8120889"/>
                  </a:ext>
                </a:extLst>
              </a:tr>
              <a:tr h="227216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285715"/>
                  </a:ext>
                </a:extLst>
              </a:tr>
              <a:tr h="227216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120159"/>
                  </a:ext>
                </a:extLst>
              </a:tr>
              <a:tr h="227216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892418"/>
                  </a:ext>
                </a:extLst>
              </a:tr>
              <a:tr h="227216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130439"/>
                  </a:ext>
                </a:extLst>
              </a:tr>
              <a:tr h="227216"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800" dirty="0"/>
                    </a:p>
                  </a:txBody>
                  <a:tcPr marL="38475" marR="38475" marT="19238" marB="19238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74582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15B75F39-2E24-D91C-88FA-185C8391E7F1}"/>
              </a:ext>
            </a:extLst>
          </p:cNvPr>
          <p:cNvSpPr txBox="1"/>
          <p:nvPr/>
        </p:nvSpPr>
        <p:spPr>
          <a:xfrm>
            <a:off x="7750551" y="4683572"/>
            <a:ext cx="3857515" cy="87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BigBird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NeurIPS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2020)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Global+Window+Random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attention)</a:t>
            </a:r>
          </a:p>
        </p:txBody>
      </p:sp>
    </p:spTree>
    <p:extLst>
      <p:ext uri="{BB962C8B-B14F-4D97-AF65-F5344CB8AC3E}">
        <p14:creationId xmlns:p14="http://schemas.microsoft.com/office/powerpoint/2010/main" val="3099207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6CE83F-6AD4-8714-B7D9-EAEA76F3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E212FC-DB0F-53B2-494E-99C4B8286209}"/>
              </a:ext>
            </a:extLst>
          </p:cNvPr>
          <p:cNvSpPr txBox="1"/>
          <p:nvPr/>
        </p:nvSpPr>
        <p:spPr>
          <a:xfrm>
            <a:off x="375138" y="304799"/>
            <a:ext cx="4476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D27C78-D6DA-3BC7-2D36-E5F79FB1B205}"/>
              </a:ext>
            </a:extLst>
          </p:cNvPr>
          <p:cNvSpPr txBox="1"/>
          <p:nvPr/>
        </p:nvSpPr>
        <p:spPr>
          <a:xfrm>
            <a:off x="375138" y="1063689"/>
            <a:ext cx="11250805" cy="128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Exact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(EM)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Edit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Similarity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(Edit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Sim)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Beam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search,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generation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64.</a:t>
            </a:r>
          </a:p>
        </p:txBody>
      </p:sp>
    </p:spTree>
    <p:extLst>
      <p:ext uri="{BB962C8B-B14F-4D97-AF65-F5344CB8AC3E}">
        <p14:creationId xmlns:p14="http://schemas.microsoft.com/office/powerpoint/2010/main" val="628091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6CE83F-6AD4-8714-B7D9-EAEA76F3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E212FC-DB0F-53B2-494E-99C4B8286209}"/>
              </a:ext>
            </a:extLst>
          </p:cNvPr>
          <p:cNvSpPr txBox="1"/>
          <p:nvPr/>
        </p:nvSpPr>
        <p:spPr>
          <a:xfrm>
            <a:off x="375138" y="304799"/>
            <a:ext cx="4476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D27C78-D6DA-3BC7-2D36-E5F79FB1B205}"/>
              </a:ext>
            </a:extLst>
          </p:cNvPr>
          <p:cNvSpPr txBox="1"/>
          <p:nvPr/>
        </p:nvSpPr>
        <p:spPr>
          <a:xfrm>
            <a:off x="375139" y="1063689"/>
            <a:ext cx="8537856" cy="1702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LongCoder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baselines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initialized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UniXcoder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Non-sparse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models: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Sparse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models: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4096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7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FF5773-740C-AF4C-B82B-92BE13BACC86}"/>
              </a:ext>
            </a:extLst>
          </p:cNvPr>
          <p:cNvSpPr txBox="1"/>
          <p:nvPr/>
        </p:nvSpPr>
        <p:spPr>
          <a:xfrm>
            <a:off x="375138" y="889574"/>
            <a:ext cx="11667928" cy="419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41%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longer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1,024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tokens,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highlights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r>
              <a:rPr kumimoji="1"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completion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computational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Transformer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grows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quadratically</a:t>
            </a:r>
            <a:r>
              <a:rPr kumimoji="1"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with the length of input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code.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Contribution</a:t>
            </a:r>
            <a:endParaRPr kumimoji="1" lang="en-US" altLang="zh-CN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LongCoder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Transformer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completion.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kumimoji="1"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r>
              <a:rPr kumimoji="1"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spare</a:t>
            </a:r>
            <a:r>
              <a:rPr kumimoji="1"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motivated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humans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code.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LCC,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benchmark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completion.</a:t>
            </a:r>
          </a:p>
        </p:txBody>
      </p:sp>
    </p:spTree>
    <p:extLst>
      <p:ext uri="{BB962C8B-B14F-4D97-AF65-F5344CB8AC3E}">
        <p14:creationId xmlns:p14="http://schemas.microsoft.com/office/powerpoint/2010/main" val="2490338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6CE83F-6AD4-8714-B7D9-EAEA76F3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E212FC-DB0F-53B2-494E-99C4B8286209}"/>
              </a:ext>
            </a:extLst>
          </p:cNvPr>
          <p:cNvSpPr txBox="1"/>
          <p:nvPr/>
        </p:nvSpPr>
        <p:spPr>
          <a:xfrm>
            <a:off x="375138" y="304799"/>
            <a:ext cx="6202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Completion</a:t>
            </a:r>
            <a:endParaRPr kumimoji="1"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B77BD3-2007-A999-0090-251151D71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14" y="2710542"/>
            <a:ext cx="10145027" cy="393944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4AFB5AF-A4BB-3AEB-B3B6-E8913FA9F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445" y="136525"/>
            <a:ext cx="4976245" cy="253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5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6CE83F-6AD4-8714-B7D9-EAEA76F3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E212FC-DB0F-53B2-494E-99C4B8286209}"/>
              </a:ext>
            </a:extLst>
          </p:cNvPr>
          <p:cNvSpPr txBox="1"/>
          <p:nvPr/>
        </p:nvSpPr>
        <p:spPr>
          <a:xfrm>
            <a:off x="375138" y="304799"/>
            <a:ext cx="6202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Completion</a:t>
            </a:r>
            <a:endParaRPr kumimoji="1"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8910370-BC49-AAF1-7D15-55FB82B12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280" y="1661728"/>
            <a:ext cx="7055948" cy="353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69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6CE83F-6AD4-8714-B7D9-EAEA76F3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22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E212FC-DB0F-53B2-494E-99C4B8286209}"/>
              </a:ext>
            </a:extLst>
          </p:cNvPr>
          <p:cNvSpPr txBox="1"/>
          <p:nvPr/>
        </p:nvSpPr>
        <p:spPr>
          <a:xfrm>
            <a:off x="375138" y="304799"/>
            <a:ext cx="6202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Ablation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A893D0-739A-EA02-BDD4-10C43E109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05" y="3007624"/>
            <a:ext cx="10244088" cy="310775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185583B-EBCE-3A48-322C-65333406A0AD}"/>
              </a:ext>
            </a:extLst>
          </p:cNvPr>
          <p:cNvSpPr txBox="1"/>
          <p:nvPr/>
        </p:nvSpPr>
        <p:spPr>
          <a:xfrm>
            <a:off x="375139" y="1063689"/>
            <a:ext cx="8537856" cy="1702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w/o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out-of-window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keeping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last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512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tokens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w/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equidistant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tokens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Selecting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tokens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every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tokens</a:t>
            </a:r>
          </a:p>
        </p:txBody>
      </p:sp>
    </p:spTree>
    <p:extLst>
      <p:ext uri="{BB962C8B-B14F-4D97-AF65-F5344CB8AC3E}">
        <p14:creationId xmlns:p14="http://schemas.microsoft.com/office/powerpoint/2010/main" val="2435945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6CE83F-6AD4-8714-B7D9-EAEA76F3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23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E212FC-DB0F-53B2-494E-99C4B8286209}"/>
              </a:ext>
            </a:extLst>
          </p:cNvPr>
          <p:cNvSpPr txBox="1"/>
          <p:nvPr/>
        </p:nvSpPr>
        <p:spPr>
          <a:xfrm>
            <a:off x="375138" y="304799"/>
            <a:ext cx="6202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BC88A14-4C1D-6760-D253-F55B95A7AB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4"/>
          <a:stretch/>
        </p:blipFill>
        <p:spPr>
          <a:xfrm>
            <a:off x="1108749" y="946658"/>
            <a:ext cx="9161408" cy="560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27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6CE83F-6AD4-8714-B7D9-EAEA76F33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E212FC-DB0F-53B2-494E-99C4B8286209}"/>
              </a:ext>
            </a:extLst>
          </p:cNvPr>
          <p:cNvSpPr txBox="1"/>
          <p:nvPr/>
        </p:nvSpPr>
        <p:spPr>
          <a:xfrm>
            <a:off x="375138" y="304799"/>
            <a:ext cx="7005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06AD75-2F31-0E10-ACBB-8B1D504C418D}"/>
              </a:ext>
            </a:extLst>
          </p:cNvPr>
          <p:cNvSpPr txBox="1"/>
          <p:nvPr/>
        </p:nvSpPr>
        <p:spPr>
          <a:xfrm>
            <a:off x="466530" y="1123042"/>
            <a:ext cx="10476723" cy="3364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novel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Transformer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LongCoder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completion.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benchmark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completion.</a:t>
            </a:r>
          </a:p>
          <a:p>
            <a:pPr>
              <a:lnSpc>
                <a:spcPct val="150000"/>
              </a:lnSpc>
            </a:pP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Limitation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related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studies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NLP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Slight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Improvements</a:t>
            </a:r>
          </a:p>
        </p:txBody>
      </p:sp>
    </p:spTree>
    <p:extLst>
      <p:ext uri="{BB962C8B-B14F-4D97-AF65-F5344CB8AC3E}">
        <p14:creationId xmlns:p14="http://schemas.microsoft.com/office/powerpoint/2010/main" val="238082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5617" y="937325"/>
            <a:ext cx="10962691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Completion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Given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unfinished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file,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predicting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following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line.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code: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300~400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tokens.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Completion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Motivation: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1,305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tokens.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41%/24%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longer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1,024/2,048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tokens.</a:t>
            </a:r>
          </a:p>
        </p:txBody>
      </p:sp>
    </p:spTree>
    <p:extLst>
      <p:ext uri="{BB962C8B-B14F-4D97-AF65-F5344CB8AC3E}">
        <p14:creationId xmlns:p14="http://schemas.microsoft.com/office/powerpoint/2010/main" val="331767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4</a:t>
            </a:fld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13B7018-5434-29EC-8F22-0F1616D8464C}"/>
                  </a:ext>
                </a:extLst>
              </p:cNvPr>
              <p:cNvSpPr txBox="1"/>
              <p:nvPr/>
            </p:nvSpPr>
            <p:spPr>
              <a:xfrm>
                <a:off x="362000" y="889574"/>
                <a:ext cx="8014745" cy="3728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Mainstream</a:t>
                </a:r>
                <a:r>
                  <a:rPr kumimoji="1" lang="zh-CN" alt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backbone:</a:t>
                </a:r>
                <a:r>
                  <a:rPr kumimoji="1" lang="zh-CN" alt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Transformer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Self-attention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kumimoji="1"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kumimoji="1"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length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code.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It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difficult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to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modeling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long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code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context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using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Transformer.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kumimoji="1"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kumimoji="1"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13B7018-5434-29EC-8F22-0F1616D84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00" y="889574"/>
                <a:ext cx="8014745" cy="3728585"/>
              </a:xfrm>
              <a:prstGeom prst="rect">
                <a:avLst/>
              </a:prstGeom>
              <a:blipFill>
                <a:blip r:embed="rId3"/>
                <a:stretch>
                  <a:fillRect l="-6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DF8B92D3-22FC-EB38-5970-4F3C6D54C7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473" b="11000"/>
          <a:stretch/>
        </p:blipFill>
        <p:spPr>
          <a:xfrm>
            <a:off x="1038260" y="2025069"/>
            <a:ext cx="4808702" cy="63062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C87650F-9AFD-3332-D850-ABCFBD72637D}"/>
              </a:ext>
            </a:extLst>
          </p:cNvPr>
          <p:cNvSpPr/>
          <p:nvPr/>
        </p:nvSpPr>
        <p:spPr>
          <a:xfrm>
            <a:off x="4361792" y="2025069"/>
            <a:ext cx="620111" cy="2977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8944423F-21B0-FC98-FC52-9BA97D40857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4981903" y="1914832"/>
            <a:ext cx="322171" cy="2590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C0A1C9B-5772-47C0-23CE-AE0A67E24E81}"/>
                  </a:ext>
                </a:extLst>
              </p:cNvPr>
              <p:cNvSpPr txBox="1"/>
              <p:nvPr/>
            </p:nvSpPr>
            <p:spPr>
              <a:xfrm>
                <a:off x="5304074" y="1730166"/>
                <a:ext cx="5465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C0A1C9B-5772-47C0-23CE-AE0A67E24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074" y="1730166"/>
                <a:ext cx="546538" cy="369332"/>
              </a:xfrm>
              <a:prstGeom prst="rect">
                <a:avLst/>
              </a:prstGeom>
              <a:blipFill>
                <a:blip r:embed="rId5"/>
                <a:stretch>
                  <a:fillRect r="-45455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表格 5">
            <a:extLst>
              <a:ext uri="{FF2B5EF4-FFF2-40B4-BE49-F238E27FC236}">
                <a16:creationId xmlns:a16="http://schemas.microsoft.com/office/drawing/2014/main" id="{DDD053C7-9CBB-5175-5314-E25CCFDD9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453604"/>
              </p:ext>
            </p:extLst>
          </p:nvPr>
        </p:nvGraphicFramePr>
        <p:xfrm>
          <a:off x="7609785" y="623278"/>
          <a:ext cx="2221425" cy="2213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095">
                  <a:extLst>
                    <a:ext uri="{9D8B030D-6E8A-4147-A177-3AD203B41FA5}">
                      <a16:colId xmlns:a16="http://schemas.microsoft.com/office/drawing/2014/main" val="257336527"/>
                    </a:ext>
                  </a:extLst>
                </a:gridCol>
                <a:gridCol w="148095">
                  <a:extLst>
                    <a:ext uri="{9D8B030D-6E8A-4147-A177-3AD203B41FA5}">
                      <a16:colId xmlns:a16="http://schemas.microsoft.com/office/drawing/2014/main" val="1942373818"/>
                    </a:ext>
                  </a:extLst>
                </a:gridCol>
                <a:gridCol w="148095">
                  <a:extLst>
                    <a:ext uri="{9D8B030D-6E8A-4147-A177-3AD203B41FA5}">
                      <a16:colId xmlns:a16="http://schemas.microsoft.com/office/drawing/2014/main" val="46595157"/>
                    </a:ext>
                  </a:extLst>
                </a:gridCol>
                <a:gridCol w="148095">
                  <a:extLst>
                    <a:ext uri="{9D8B030D-6E8A-4147-A177-3AD203B41FA5}">
                      <a16:colId xmlns:a16="http://schemas.microsoft.com/office/drawing/2014/main" val="802907224"/>
                    </a:ext>
                  </a:extLst>
                </a:gridCol>
                <a:gridCol w="148095">
                  <a:extLst>
                    <a:ext uri="{9D8B030D-6E8A-4147-A177-3AD203B41FA5}">
                      <a16:colId xmlns:a16="http://schemas.microsoft.com/office/drawing/2014/main" val="3659709492"/>
                    </a:ext>
                  </a:extLst>
                </a:gridCol>
                <a:gridCol w="148095">
                  <a:extLst>
                    <a:ext uri="{9D8B030D-6E8A-4147-A177-3AD203B41FA5}">
                      <a16:colId xmlns:a16="http://schemas.microsoft.com/office/drawing/2014/main" val="1432717640"/>
                    </a:ext>
                  </a:extLst>
                </a:gridCol>
                <a:gridCol w="148095">
                  <a:extLst>
                    <a:ext uri="{9D8B030D-6E8A-4147-A177-3AD203B41FA5}">
                      <a16:colId xmlns:a16="http://schemas.microsoft.com/office/drawing/2014/main" val="4259439431"/>
                    </a:ext>
                  </a:extLst>
                </a:gridCol>
                <a:gridCol w="148095">
                  <a:extLst>
                    <a:ext uri="{9D8B030D-6E8A-4147-A177-3AD203B41FA5}">
                      <a16:colId xmlns:a16="http://schemas.microsoft.com/office/drawing/2014/main" val="4034164368"/>
                    </a:ext>
                  </a:extLst>
                </a:gridCol>
                <a:gridCol w="148095">
                  <a:extLst>
                    <a:ext uri="{9D8B030D-6E8A-4147-A177-3AD203B41FA5}">
                      <a16:colId xmlns:a16="http://schemas.microsoft.com/office/drawing/2014/main" val="364498800"/>
                    </a:ext>
                  </a:extLst>
                </a:gridCol>
                <a:gridCol w="148095">
                  <a:extLst>
                    <a:ext uri="{9D8B030D-6E8A-4147-A177-3AD203B41FA5}">
                      <a16:colId xmlns:a16="http://schemas.microsoft.com/office/drawing/2014/main" val="3961758145"/>
                    </a:ext>
                  </a:extLst>
                </a:gridCol>
                <a:gridCol w="148095">
                  <a:extLst>
                    <a:ext uri="{9D8B030D-6E8A-4147-A177-3AD203B41FA5}">
                      <a16:colId xmlns:a16="http://schemas.microsoft.com/office/drawing/2014/main" val="2470884160"/>
                    </a:ext>
                  </a:extLst>
                </a:gridCol>
                <a:gridCol w="148095">
                  <a:extLst>
                    <a:ext uri="{9D8B030D-6E8A-4147-A177-3AD203B41FA5}">
                      <a16:colId xmlns:a16="http://schemas.microsoft.com/office/drawing/2014/main" val="1210017569"/>
                    </a:ext>
                  </a:extLst>
                </a:gridCol>
                <a:gridCol w="148095">
                  <a:extLst>
                    <a:ext uri="{9D8B030D-6E8A-4147-A177-3AD203B41FA5}">
                      <a16:colId xmlns:a16="http://schemas.microsoft.com/office/drawing/2014/main" val="4081338002"/>
                    </a:ext>
                  </a:extLst>
                </a:gridCol>
                <a:gridCol w="148095">
                  <a:extLst>
                    <a:ext uri="{9D8B030D-6E8A-4147-A177-3AD203B41FA5}">
                      <a16:colId xmlns:a16="http://schemas.microsoft.com/office/drawing/2014/main" val="1330477085"/>
                    </a:ext>
                  </a:extLst>
                </a:gridCol>
                <a:gridCol w="148095">
                  <a:extLst>
                    <a:ext uri="{9D8B030D-6E8A-4147-A177-3AD203B41FA5}">
                      <a16:colId xmlns:a16="http://schemas.microsoft.com/office/drawing/2014/main" val="2866453361"/>
                    </a:ext>
                  </a:extLst>
                </a:gridCol>
              </a:tblGrid>
              <a:tr h="147585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56702"/>
                  </a:ext>
                </a:extLst>
              </a:tr>
              <a:tr h="147585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630425"/>
                  </a:ext>
                </a:extLst>
              </a:tr>
              <a:tr h="147585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842232"/>
                  </a:ext>
                </a:extLst>
              </a:tr>
              <a:tr h="147585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217633"/>
                  </a:ext>
                </a:extLst>
              </a:tr>
              <a:tr h="147585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583666"/>
                  </a:ext>
                </a:extLst>
              </a:tr>
              <a:tr h="147585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358045"/>
                  </a:ext>
                </a:extLst>
              </a:tr>
              <a:tr h="147585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71325"/>
                  </a:ext>
                </a:extLst>
              </a:tr>
              <a:tr h="147585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034418"/>
                  </a:ext>
                </a:extLst>
              </a:tr>
              <a:tr h="147585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4787"/>
                  </a:ext>
                </a:extLst>
              </a:tr>
              <a:tr h="147585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120889"/>
                  </a:ext>
                </a:extLst>
              </a:tr>
              <a:tr h="147585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285715"/>
                  </a:ext>
                </a:extLst>
              </a:tr>
              <a:tr h="147585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120159"/>
                  </a:ext>
                </a:extLst>
              </a:tr>
              <a:tr h="147585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892418"/>
                  </a:ext>
                </a:extLst>
              </a:tr>
              <a:tr h="147585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130439"/>
                  </a:ext>
                </a:extLst>
              </a:tr>
              <a:tr h="147585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74582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266D94A7-920F-16E4-50C4-06DF94C61481}"/>
              </a:ext>
            </a:extLst>
          </p:cNvPr>
          <p:cNvSpPr txBox="1"/>
          <p:nvPr/>
        </p:nvSpPr>
        <p:spPr>
          <a:xfrm>
            <a:off x="7900690" y="230071"/>
            <a:ext cx="1621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r>
              <a:rPr kumimoji="1"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466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LongCoder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5617" y="937325"/>
            <a:ext cx="10962691" cy="2805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Transformer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completion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self-attention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Bridge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1336C5C8-0A05-6929-5AC6-C0D7B4CDA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206839"/>
              </p:ext>
            </p:extLst>
          </p:nvPr>
        </p:nvGraphicFramePr>
        <p:xfrm>
          <a:off x="2081343" y="3896551"/>
          <a:ext cx="2221425" cy="2213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095">
                  <a:extLst>
                    <a:ext uri="{9D8B030D-6E8A-4147-A177-3AD203B41FA5}">
                      <a16:colId xmlns:a16="http://schemas.microsoft.com/office/drawing/2014/main" val="257336527"/>
                    </a:ext>
                  </a:extLst>
                </a:gridCol>
                <a:gridCol w="148095">
                  <a:extLst>
                    <a:ext uri="{9D8B030D-6E8A-4147-A177-3AD203B41FA5}">
                      <a16:colId xmlns:a16="http://schemas.microsoft.com/office/drawing/2014/main" val="1942373818"/>
                    </a:ext>
                  </a:extLst>
                </a:gridCol>
                <a:gridCol w="148095">
                  <a:extLst>
                    <a:ext uri="{9D8B030D-6E8A-4147-A177-3AD203B41FA5}">
                      <a16:colId xmlns:a16="http://schemas.microsoft.com/office/drawing/2014/main" val="46595157"/>
                    </a:ext>
                  </a:extLst>
                </a:gridCol>
                <a:gridCol w="148095">
                  <a:extLst>
                    <a:ext uri="{9D8B030D-6E8A-4147-A177-3AD203B41FA5}">
                      <a16:colId xmlns:a16="http://schemas.microsoft.com/office/drawing/2014/main" val="802907224"/>
                    </a:ext>
                  </a:extLst>
                </a:gridCol>
                <a:gridCol w="148095">
                  <a:extLst>
                    <a:ext uri="{9D8B030D-6E8A-4147-A177-3AD203B41FA5}">
                      <a16:colId xmlns:a16="http://schemas.microsoft.com/office/drawing/2014/main" val="3659709492"/>
                    </a:ext>
                  </a:extLst>
                </a:gridCol>
                <a:gridCol w="148095">
                  <a:extLst>
                    <a:ext uri="{9D8B030D-6E8A-4147-A177-3AD203B41FA5}">
                      <a16:colId xmlns:a16="http://schemas.microsoft.com/office/drawing/2014/main" val="1432717640"/>
                    </a:ext>
                  </a:extLst>
                </a:gridCol>
                <a:gridCol w="148095">
                  <a:extLst>
                    <a:ext uri="{9D8B030D-6E8A-4147-A177-3AD203B41FA5}">
                      <a16:colId xmlns:a16="http://schemas.microsoft.com/office/drawing/2014/main" val="4259439431"/>
                    </a:ext>
                  </a:extLst>
                </a:gridCol>
                <a:gridCol w="148095">
                  <a:extLst>
                    <a:ext uri="{9D8B030D-6E8A-4147-A177-3AD203B41FA5}">
                      <a16:colId xmlns:a16="http://schemas.microsoft.com/office/drawing/2014/main" val="4034164368"/>
                    </a:ext>
                  </a:extLst>
                </a:gridCol>
                <a:gridCol w="148095">
                  <a:extLst>
                    <a:ext uri="{9D8B030D-6E8A-4147-A177-3AD203B41FA5}">
                      <a16:colId xmlns:a16="http://schemas.microsoft.com/office/drawing/2014/main" val="364498800"/>
                    </a:ext>
                  </a:extLst>
                </a:gridCol>
                <a:gridCol w="148095">
                  <a:extLst>
                    <a:ext uri="{9D8B030D-6E8A-4147-A177-3AD203B41FA5}">
                      <a16:colId xmlns:a16="http://schemas.microsoft.com/office/drawing/2014/main" val="3961758145"/>
                    </a:ext>
                  </a:extLst>
                </a:gridCol>
                <a:gridCol w="148095">
                  <a:extLst>
                    <a:ext uri="{9D8B030D-6E8A-4147-A177-3AD203B41FA5}">
                      <a16:colId xmlns:a16="http://schemas.microsoft.com/office/drawing/2014/main" val="2470884160"/>
                    </a:ext>
                  </a:extLst>
                </a:gridCol>
                <a:gridCol w="148095">
                  <a:extLst>
                    <a:ext uri="{9D8B030D-6E8A-4147-A177-3AD203B41FA5}">
                      <a16:colId xmlns:a16="http://schemas.microsoft.com/office/drawing/2014/main" val="1210017569"/>
                    </a:ext>
                  </a:extLst>
                </a:gridCol>
                <a:gridCol w="148095">
                  <a:extLst>
                    <a:ext uri="{9D8B030D-6E8A-4147-A177-3AD203B41FA5}">
                      <a16:colId xmlns:a16="http://schemas.microsoft.com/office/drawing/2014/main" val="4081338002"/>
                    </a:ext>
                  </a:extLst>
                </a:gridCol>
                <a:gridCol w="148095">
                  <a:extLst>
                    <a:ext uri="{9D8B030D-6E8A-4147-A177-3AD203B41FA5}">
                      <a16:colId xmlns:a16="http://schemas.microsoft.com/office/drawing/2014/main" val="1330477085"/>
                    </a:ext>
                  </a:extLst>
                </a:gridCol>
                <a:gridCol w="148095">
                  <a:extLst>
                    <a:ext uri="{9D8B030D-6E8A-4147-A177-3AD203B41FA5}">
                      <a16:colId xmlns:a16="http://schemas.microsoft.com/office/drawing/2014/main" val="2866453361"/>
                    </a:ext>
                  </a:extLst>
                </a:gridCol>
              </a:tblGrid>
              <a:tr h="147585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56702"/>
                  </a:ext>
                </a:extLst>
              </a:tr>
              <a:tr h="147585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630425"/>
                  </a:ext>
                </a:extLst>
              </a:tr>
              <a:tr h="147585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842232"/>
                  </a:ext>
                </a:extLst>
              </a:tr>
              <a:tr h="147585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217633"/>
                  </a:ext>
                </a:extLst>
              </a:tr>
              <a:tr h="147585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583666"/>
                  </a:ext>
                </a:extLst>
              </a:tr>
              <a:tr h="147585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358045"/>
                  </a:ext>
                </a:extLst>
              </a:tr>
              <a:tr h="147585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71325"/>
                  </a:ext>
                </a:extLst>
              </a:tr>
              <a:tr h="147585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034418"/>
                  </a:ext>
                </a:extLst>
              </a:tr>
              <a:tr h="147585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4787"/>
                  </a:ext>
                </a:extLst>
              </a:tr>
              <a:tr h="147585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120889"/>
                  </a:ext>
                </a:extLst>
              </a:tr>
              <a:tr h="147585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285715"/>
                  </a:ext>
                </a:extLst>
              </a:tr>
              <a:tr h="147585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120159"/>
                  </a:ext>
                </a:extLst>
              </a:tr>
              <a:tr h="147585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892418"/>
                  </a:ext>
                </a:extLst>
              </a:tr>
              <a:tr h="147585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130439"/>
                  </a:ext>
                </a:extLst>
              </a:tr>
              <a:tr h="147585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6" marB="12496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74582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370B07CD-5F92-F83D-EDB7-F9EAFB3CAADA}"/>
              </a:ext>
            </a:extLst>
          </p:cNvPr>
          <p:cNvSpPr txBox="1"/>
          <p:nvPr/>
        </p:nvSpPr>
        <p:spPr>
          <a:xfrm>
            <a:off x="2372248" y="3503344"/>
            <a:ext cx="1639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r>
              <a:rPr kumimoji="1"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endParaRPr lang="zh-CN" altLang="en-US" dirty="0"/>
          </a:p>
        </p:txBody>
      </p:sp>
      <p:sp>
        <p:nvSpPr>
          <p:cNvPr id="10" name="燕尾形箭头 9">
            <a:extLst>
              <a:ext uri="{FF2B5EF4-FFF2-40B4-BE49-F238E27FC236}">
                <a16:creationId xmlns:a16="http://schemas.microsoft.com/office/drawing/2014/main" id="{B0F81485-81AD-520E-4C9C-3F1FB20F919D}"/>
              </a:ext>
            </a:extLst>
          </p:cNvPr>
          <p:cNvSpPr/>
          <p:nvPr/>
        </p:nvSpPr>
        <p:spPr>
          <a:xfrm>
            <a:off x="4918841" y="4797272"/>
            <a:ext cx="1250731" cy="420413"/>
          </a:xfrm>
          <a:prstGeom prst="notched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2" name="表格 5">
            <a:extLst>
              <a:ext uri="{FF2B5EF4-FFF2-40B4-BE49-F238E27FC236}">
                <a16:creationId xmlns:a16="http://schemas.microsoft.com/office/drawing/2014/main" id="{AB4FB261-C61B-C234-DCC1-1B4FDC39B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875777"/>
              </p:ext>
            </p:extLst>
          </p:nvPr>
        </p:nvGraphicFramePr>
        <p:xfrm>
          <a:off x="6760628" y="3896551"/>
          <a:ext cx="2221440" cy="22137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096">
                  <a:extLst>
                    <a:ext uri="{9D8B030D-6E8A-4147-A177-3AD203B41FA5}">
                      <a16:colId xmlns:a16="http://schemas.microsoft.com/office/drawing/2014/main" val="257336527"/>
                    </a:ext>
                  </a:extLst>
                </a:gridCol>
                <a:gridCol w="148096">
                  <a:extLst>
                    <a:ext uri="{9D8B030D-6E8A-4147-A177-3AD203B41FA5}">
                      <a16:colId xmlns:a16="http://schemas.microsoft.com/office/drawing/2014/main" val="1942373818"/>
                    </a:ext>
                  </a:extLst>
                </a:gridCol>
                <a:gridCol w="148096">
                  <a:extLst>
                    <a:ext uri="{9D8B030D-6E8A-4147-A177-3AD203B41FA5}">
                      <a16:colId xmlns:a16="http://schemas.microsoft.com/office/drawing/2014/main" val="46595157"/>
                    </a:ext>
                  </a:extLst>
                </a:gridCol>
                <a:gridCol w="148096">
                  <a:extLst>
                    <a:ext uri="{9D8B030D-6E8A-4147-A177-3AD203B41FA5}">
                      <a16:colId xmlns:a16="http://schemas.microsoft.com/office/drawing/2014/main" val="802907224"/>
                    </a:ext>
                  </a:extLst>
                </a:gridCol>
                <a:gridCol w="148096">
                  <a:extLst>
                    <a:ext uri="{9D8B030D-6E8A-4147-A177-3AD203B41FA5}">
                      <a16:colId xmlns:a16="http://schemas.microsoft.com/office/drawing/2014/main" val="3659709492"/>
                    </a:ext>
                  </a:extLst>
                </a:gridCol>
                <a:gridCol w="148096">
                  <a:extLst>
                    <a:ext uri="{9D8B030D-6E8A-4147-A177-3AD203B41FA5}">
                      <a16:colId xmlns:a16="http://schemas.microsoft.com/office/drawing/2014/main" val="1432717640"/>
                    </a:ext>
                  </a:extLst>
                </a:gridCol>
                <a:gridCol w="148096">
                  <a:extLst>
                    <a:ext uri="{9D8B030D-6E8A-4147-A177-3AD203B41FA5}">
                      <a16:colId xmlns:a16="http://schemas.microsoft.com/office/drawing/2014/main" val="4259439431"/>
                    </a:ext>
                  </a:extLst>
                </a:gridCol>
                <a:gridCol w="148096">
                  <a:extLst>
                    <a:ext uri="{9D8B030D-6E8A-4147-A177-3AD203B41FA5}">
                      <a16:colId xmlns:a16="http://schemas.microsoft.com/office/drawing/2014/main" val="4034164368"/>
                    </a:ext>
                  </a:extLst>
                </a:gridCol>
                <a:gridCol w="148096">
                  <a:extLst>
                    <a:ext uri="{9D8B030D-6E8A-4147-A177-3AD203B41FA5}">
                      <a16:colId xmlns:a16="http://schemas.microsoft.com/office/drawing/2014/main" val="364498800"/>
                    </a:ext>
                  </a:extLst>
                </a:gridCol>
                <a:gridCol w="148096">
                  <a:extLst>
                    <a:ext uri="{9D8B030D-6E8A-4147-A177-3AD203B41FA5}">
                      <a16:colId xmlns:a16="http://schemas.microsoft.com/office/drawing/2014/main" val="3961758145"/>
                    </a:ext>
                  </a:extLst>
                </a:gridCol>
                <a:gridCol w="148096">
                  <a:extLst>
                    <a:ext uri="{9D8B030D-6E8A-4147-A177-3AD203B41FA5}">
                      <a16:colId xmlns:a16="http://schemas.microsoft.com/office/drawing/2014/main" val="2470884160"/>
                    </a:ext>
                  </a:extLst>
                </a:gridCol>
                <a:gridCol w="148096">
                  <a:extLst>
                    <a:ext uri="{9D8B030D-6E8A-4147-A177-3AD203B41FA5}">
                      <a16:colId xmlns:a16="http://schemas.microsoft.com/office/drawing/2014/main" val="1210017569"/>
                    </a:ext>
                  </a:extLst>
                </a:gridCol>
                <a:gridCol w="148096">
                  <a:extLst>
                    <a:ext uri="{9D8B030D-6E8A-4147-A177-3AD203B41FA5}">
                      <a16:colId xmlns:a16="http://schemas.microsoft.com/office/drawing/2014/main" val="4081338002"/>
                    </a:ext>
                  </a:extLst>
                </a:gridCol>
                <a:gridCol w="148096">
                  <a:extLst>
                    <a:ext uri="{9D8B030D-6E8A-4147-A177-3AD203B41FA5}">
                      <a16:colId xmlns:a16="http://schemas.microsoft.com/office/drawing/2014/main" val="1330477085"/>
                    </a:ext>
                  </a:extLst>
                </a:gridCol>
                <a:gridCol w="148096">
                  <a:extLst>
                    <a:ext uri="{9D8B030D-6E8A-4147-A177-3AD203B41FA5}">
                      <a16:colId xmlns:a16="http://schemas.microsoft.com/office/drawing/2014/main" val="2866453361"/>
                    </a:ext>
                  </a:extLst>
                </a:gridCol>
              </a:tblGrid>
              <a:tr h="147585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56702"/>
                  </a:ext>
                </a:extLst>
              </a:tr>
              <a:tr h="147585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630425"/>
                  </a:ext>
                </a:extLst>
              </a:tr>
              <a:tr h="147585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extLst>
                  <a:ext uri="{0D108BD9-81ED-4DB2-BD59-A6C34878D82A}">
                    <a16:rowId xmlns:a16="http://schemas.microsoft.com/office/drawing/2014/main" val="2465842232"/>
                  </a:ext>
                </a:extLst>
              </a:tr>
              <a:tr h="147585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extLst>
                  <a:ext uri="{0D108BD9-81ED-4DB2-BD59-A6C34878D82A}">
                    <a16:rowId xmlns:a16="http://schemas.microsoft.com/office/drawing/2014/main" val="810217633"/>
                  </a:ext>
                </a:extLst>
              </a:tr>
              <a:tr h="147585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extLst>
                  <a:ext uri="{0D108BD9-81ED-4DB2-BD59-A6C34878D82A}">
                    <a16:rowId xmlns:a16="http://schemas.microsoft.com/office/drawing/2014/main" val="638583666"/>
                  </a:ext>
                </a:extLst>
              </a:tr>
              <a:tr h="147585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extLst>
                  <a:ext uri="{0D108BD9-81ED-4DB2-BD59-A6C34878D82A}">
                    <a16:rowId xmlns:a16="http://schemas.microsoft.com/office/drawing/2014/main" val="2531358045"/>
                  </a:ext>
                </a:extLst>
              </a:tr>
              <a:tr h="147585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extLst>
                  <a:ext uri="{0D108BD9-81ED-4DB2-BD59-A6C34878D82A}">
                    <a16:rowId xmlns:a16="http://schemas.microsoft.com/office/drawing/2014/main" val="46571325"/>
                  </a:ext>
                </a:extLst>
              </a:tr>
              <a:tr h="147585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extLst>
                  <a:ext uri="{0D108BD9-81ED-4DB2-BD59-A6C34878D82A}">
                    <a16:rowId xmlns:a16="http://schemas.microsoft.com/office/drawing/2014/main" val="2173034418"/>
                  </a:ext>
                </a:extLst>
              </a:tr>
              <a:tr h="147585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/>
                </a:tc>
                <a:extLst>
                  <a:ext uri="{0D108BD9-81ED-4DB2-BD59-A6C34878D82A}">
                    <a16:rowId xmlns:a16="http://schemas.microsoft.com/office/drawing/2014/main" val="131624787"/>
                  </a:ext>
                </a:extLst>
              </a:tr>
              <a:tr h="147585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extLst>
                  <a:ext uri="{0D108BD9-81ED-4DB2-BD59-A6C34878D82A}">
                    <a16:rowId xmlns:a16="http://schemas.microsoft.com/office/drawing/2014/main" val="2368120889"/>
                  </a:ext>
                </a:extLst>
              </a:tr>
              <a:tr h="147585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extLst>
                  <a:ext uri="{0D108BD9-81ED-4DB2-BD59-A6C34878D82A}">
                    <a16:rowId xmlns:a16="http://schemas.microsoft.com/office/drawing/2014/main" val="4096285715"/>
                  </a:ext>
                </a:extLst>
              </a:tr>
              <a:tr h="147585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extLst>
                  <a:ext uri="{0D108BD9-81ED-4DB2-BD59-A6C34878D82A}">
                    <a16:rowId xmlns:a16="http://schemas.microsoft.com/office/drawing/2014/main" val="3166120159"/>
                  </a:ext>
                </a:extLst>
              </a:tr>
              <a:tr h="147585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extLst>
                  <a:ext uri="{0D108BD9-81ED-4DB2-BD59-A6C34878D82A}">
                    <a16:rowId xmlns:a16="http://schemas.microsoft.com/office/drawing/2014/main" val="2096892418"/>
                  </a:ext>
                </a:extLst>
              </a:tr>
              <a:tr h="147585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130439"/>
                  </a:ext>
                </a:extLst>
              </a:tr>
              <a:tr h="147585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 marL="24991" marR="24991" marT="12495" marB="1249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7458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A73D57E5-A489-C615-A927-B95B7FE00885}"/>
              </a:ext>
            </a:extLst>
          </p:cNvPr>
          <p:cNvSpPr txBox="1"/>
          <p:nvPr/>
        </p:nvSpPr>
        <p:spPr>
          <a:xfrm>
            <a:off x="7012174" y="3503344"/>
            <a:ext cx="1639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r>
              <a:rPr kumimoji="1"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34C8EB1-3ED3-77D7-A818-45DC552A768B}"/>
                  </a:ext>
                </a:extLst>
              </p:cNvPr>
              <p:cNvSpPr txBox="1"/>
              <p:nvPr/>
            </p:nvSpPr>
            <p:spPr>
              <a:xfrm>
                <a:off x="2813122" y="6177913"/>
                <a:ext cx="5465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34C8EB1-3ED3-77D7-A818-45DC552A7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122" y="6177913"/>
                <a:ext cx="546538" cy="369332"/>
              </a:xfrm>
              <a:prstGeom prst="rect">
                <a:avLst/>
              </a:prstGeom>
              <a:blipFill>
                <a:blip r:embed="rId3"/>
                <a:stretch>
                  <a:fillRect r="-45455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3D25BBE-B696-BD4F-128A-CAE480C45949}"/>
                  </a:ext>
                </a:extLst>
              </p:cNvPr>
              <p:cNvSpPr txBox="1"/>
              <p:nvPr/>
            </p:nvSpPr>
            <p:spPr>
              <a:xfrm>
                <a:off x="7598079" y="6177913"/>
                <a:ext cx="5465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3D25BBE-B696-BD4F-128A-CAE480C45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079" y="6177913"/>
                <a:ext cx="546538" cy="369332"/>
              </a:xfrm>
              <a:prstGeom prst="rect">
                <a:avLst/>
              </a:prstGeom>
              <a:blipFill>
                <a:blip r:embed="rId4"/>
                <a:stretch>
                  <a:fillRect r="-25000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61B130E1-278F-F0EC-21F3-29CF99CCCB24}"/>
              </a:ext>
            </a:extLst>
          </p:cNvPr>
          <p:cNvSpPr/>
          <p:nvPr/>
        </p:nvSpPr>
        <p:spPr>
          <a:xfrm>
            <a:off x="830317" y="1513490"/>
            <a:ext cx="3867807" cy="17552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77B4758E-78E6-C728-A387-9130DF31A250}"/>
              </a:ext>
            </a:extLst>
          </p:cNvPr>
          <p:cNvCxnSpPr>
            <a:stCxn id="16" idx="3"/>
          </p:cNvCxnSpPr>
          <p:nvPr/>
        </p:nvCxnSpPr>
        <p:spPr>
          <a:xfrm>
            <a:off x="4698124" y="2391104"/>
            <a:ext cx="830317" cy="2406168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90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3" grpId="0"/>
      <p:bldP spid="14" grpId="0"/>
      <p:bldP spid="15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D2BD0E-E101-7BEF-2349-5676DD40E32F}"/>
              </a:ext>
            </a:extLst>
          </p:cNvPr>
          <p:cNvSpPr txBox="1"/>
          <p:nvPr/>
        </p:nvSpPr>
        <p:spPr>
          <a:xfrm>
            <a:off x="375138" y="1063689"/>
            <a:ext cx="10324393" cy="1287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completion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largely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relies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kumimoji="1"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distribution of average attention scores between two tokens within different distances.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861452-A65F-5A2E-CA12-880F507B0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24" y="3099897"/>
            <a:ext cx="3320804" cy="22025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0DDC9BA-97DA-0EB8-DA30-746772ABB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195" y="2513092"/>
            <a:ext cx="4913805" cy="398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1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D2BD0E-E101-7BEF-2349-5676DD40E32F}"/>
              </a:ext>
            </a:extLst>
          </p:cNvPr>
          <p:cNvSpPr txBox="1"/>
          <p:nvPr/>
        </p:nvSpPr>
        <p:spPr>
          <a:xfrm>
            <a:off x="375138" y="1063689"/>
            <a:ext cx="10324393" cy="45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09EF4A0-EF72-5632-DA9A-B609B591A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69" y="1715641"/>
            <a:ext cx="3637017" cy="906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0C0D5DB-DB6C-BEDA-B5AD-6D844E2B98A8}"/>
                  </a:ext>
                </a:extLst>
              </p:cNvPr>
              <p:cNvSpPr txBox="1"/>
              <p:nvPr/>
            </p:nvSpPr>
            <p:spPr>
              <a:xfrm>
                <a:off x="4540468" y="1694339"/>
                <a:ext cx="6032938" cy="919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If the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kumimoji="1" lang="en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kumimoji="1" lang="en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kumimoji="1" lang="en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token is allowed to attend to the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kumimoji="1" lang="en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kumimoji="1" lang="en" altLang="zh-CN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kumimoji="1" lang="en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token,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kumimoji="1" lang="en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is set to 0, otherwise </a:t>
                </a:r>
                <a14:m>
                  <m:oMath xmlns:m="http://schemas.openxmlformats.org/officeDocument/2006/math">
                    <m:r>
                      <a:rPr kumimoji="1"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∞</m:t>
                    </m:r>
                  </m:oMath>
                </a14:m>
                <a:r>
                  <a:rPr kumimoji="1" lang="en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0C0D5DB-DB6C-BEDA-B5AD-6D844E2B9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468" y="1694339"/>
                <a:ext cx="6032938" cy="919419"/>
              </a:xfrm>
              <a:prstGeom prst="rect">
                <a:avLst/>
              </a:prstGeom>
              <a:blipFill>
                <a:blip r:embed="rId4"/>
                <a:stretch>
                  <a:fillRect l="-840" r="-1261" b="-68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表格 5">
            <a:extLst>
              <a:ext uri="{FF2B5EF4-FFF2-40B4-BE49-F238E27FC236}">
                <a16:creationId xmlns:a16="http://schemas.microsoft.com/office/drawing/2014/main" id="{88522F26-71EE-DC56-B39B-95B5F8B40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263552"/>
              </p:ext>
            </p:extLst>
          </p:nvPr>
        </p:nvGraphicFramePr>
        <p:xfrm>
          <a:off x="3441408" y="3306210"/>
          <a:ext cx="2968185" cy="29579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879">
                  <a:extLst>
                    <a:ext uri="{9D8B030D-6E8A-4147-A177-3AD203B41FA5}">
                      <a16:colId xmlns:a16="http://schemas.microsoft.com/office/drawing/2014/main" val="257336527"/>
                    </a:ext>
                  </a:extLst>
                </a:gridCol>
                <a:gridCol w="197879">
                  <a:extLst>
                    <a:ext uri="{9D8B030D-6E8A-4147-A177-3AD203B41FA5}">
                      <a16:colId xmlns:a16="http://schemas.microsoft.com/office/drawing/2014/main" val="1942373818"/>
                    </a:ext>
                  </a:extLst>
                </a:gridCol>
                <a:gridCol w="197879">
                  <a:extLst>
                    <a:ext uri="{9D8B030D-6E8A-4147-A177-3AD203B41FA5}">
                      <a16:colId xmlns:a16="http://schemas.microsoft.com/office/drawing/2014/main" val="46595157"/>
                    </a:ext>
                  </a:extLst>
                </a:gridCol>
                <a:gridCol w="197879">
                  <a:extLst>
                    <a:ext uri="{9D8B030D-6E8A-4147-A177-3AD203B41FA5}">
                      <a16:colId xmlns:a16="http://schemas.microsoft.com/office/drawing/2014/main" val="802907224"/>
                    </a:ext>
                  </a:extLst>
                </a:gridCol>
                <a:gridCol w="197879">
                  <a:extLst>
                    <a:ext uri="{9D8B030D-6E8A-4147-A177-3AD203B41FA5}">
                      <a16:colId xmlns:a16="http://schemas.microsoft.com/office/drawing/2014/main" val="3659709492"/>
                    </a:ext>
                  </a:extLst>
                </a:gridCol>
                <a:gridCol w="197879">
                  <a:extLst>
                    <a:ext uri="{9D8B030D-6E8A-4147-A177-3AD203B41FA5}">
                      <a16:colId xmlns:a16="http://schemas.microsoft.com/office/drawing/2014/main" val="1432717640"/>
                    </a:ext>
                  </a:extLst>
                </a:gridCol>
                <a:gridCol w="197879">
                  <a:extLst>
                    <a:ext uri="{9D8B030D-6E8A-4147-A177-3AD203B41FA5}">
                      <a16:colId xmlns:a16="http://schemas.microsoft.com/office/drawing/2014/main" val="4259439431"/>
                    </a:ext>
                  </a:extLst>
                </a:gridCol>
                <a:gridCol w="197879">
                  <a:extLst>
                    <a:ext uri="{9D8B030D-6E8A-4147-A177-3AD203B41FA5}">
                      <a16:colId xmlns:a16="http://schemas.microsoft.com/office/drawing/2014/main" val="4034164368"/>
                    </a:ext>
                  </a:extLst>
                </a:gridCol>
                <a:gridCol w="197879">
                  <a:extLst>
                    <a:ext uri="{9D8B030D-6E8A-4147-A177-3AD203B41FA5}">
                      <a16:colId xmlns:a16="http://schemas.microsoft.com/office/drawing/2014/main" val="364498800"/>
                    </a:ext>
                  </a:extLst>
                </a:gridCol>
                <a:gridCol w="197879">
                  <a:extLst>
                    <a:ext uri="{9D8B030D-6E8A-4147-A177-3AD203B41FA5}">
                      <a16:colId xmlns:a16="http://schemas.microsoft.com/office/drawing/2014/main" val="3961758145"/>
                    </a:ext>
                  </a:extLst>
                </a:gridCol>
                <a:gridCol w="197879">
                  <a:extLst>
                    <a:ext uri="{9D8B030D-6E8A-4147-A177-3AD203B41FA5}">
                      <a16:colId xmlns:a16="http://schemas.microsoft.com/office/drawing/2014/main" val="2470884160"/>
                    </a:ext>
                  </a:extLst>
                </a:gridCol>
                <a:gridCol w="197879">
                  <a:extLst>
                    <a:ext uri="{9D8B030D-6E8A-4147-A177-3AD203B41FA5}">
                      <a16:colId xmlns:a16="http://schemas.microsoft.com/office/drawing/2014/main" val="1210017569"/>
                    </a:ext>
                  </a:extLst>
                </a:gridCol>
                <a:gridCol w="197879">
                  <a:extLst>
                    <a:ext uri="{9D8B030D-6E8A-4147-A177-3AD203B41FA5}">
                      <a16:colId xmlns:a16="http://schemas.microsoft.com/office/drawing/2014/main" val="4081338002"/>
                    </a:ext>
                  </a:extLst>
                </a:gridCol>
                <a:gridCol w="197879">
                  <a:extLst>
                    <a:ext uri="{9D8B030D-6E8A-4147-A177-3AD203B41FA5}">
                      <a16:colId xmlns:a16="http://schemas.microsoft.com/office/drawing/2014/main" val="1330477085"/>
                    </a:ext>
                  </a:extLst>
                </a:gridCol>
                <a:gridCol w="197879">
                  <a:extLst>
                    <a:ext uri="{9D8B030D-6E8A-4147-A177-3AD203B41FA5}">
                      <a16:colId xmlns:a16="http://schemas.microsoft.com/office/drawing/2014/main" val="2866453361"/>
                    </a:ext>
                  </a:extLst>
                </a:gridCol>
              </a:tblGrid>
              <a:tr h="197197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556702"/>
                  </a:ext>
                </a:extLst>
              </a:tr>
              <a:tr h="197197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630425"/>
                  </a:ext>
                </a:extLst>
              </a:tr>
              <a:tr h="197197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extLst>
                  <a:ext uri="{0D108BD9-81ED-4DB2-BD59-A6C34878D82A}">
                    <a16:rowId xmlns:a16="http://schemas.microsoft.com/office/drawing/2014/main" val="2465842232"/>
                  </a:ext>
                </a:extLst>
              </a:tr>
              <a:tr h="197197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extLst>
                  <a:ext uri="{0D108BD9-81ED-4DB2-BD59-A6C34878D82A}">
                    <a16:rowId xmlns:a16="http://schemas.microsoft.com/office/drawing/2014/main" val="810217633"/>
                  </a:ext>
                </a:extLst>
              </a:tr>
              <a:tr h="197197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extLst>
                  <a:ext uri="{0D108BD9-81ED-4DB2-BD59-A6C34878D82A}">
                    <a16:rowId xmlns:a16="http://schemas.microsoft.com/office/drawing/2014/main" val="638583666"/>
                  </a:ext>
                </a:extLst>
              </a:tr>
              <a:tr h="197197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extLst>
                  <a:ext uri="{0D108BD9-81ED-4DB2-BD59-A6C34878D82A}">
                    <a16:rowId xmlns:a16="http://schemas.microsoft.com/office/drawing/2014/main" val="2531358045"/>
                  </a:ext>
                </a:extLst>
              </a:tr>
              <a:tr h="197197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/>
                </a:tc>
                <a:extLst>
                  <a:ext uri="{0D108BD9-81ED-4DB2-BD59-A6C34878D82A}">
                    <a16:rowId xmlns:a16="http://schemas.microsoft.com/office/drawing/2014/main" val="46571325"/>
                  </a:ext>
                </a:extLst>
              </a:tr>
              <a:tr h="197197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extLst>
                  <a:ext uri="{0D108BD9-81ED-4DB2-BD59-A6C34878D82A}">
                    <a16:rowId xmlns:a16="http://schemas.microsoft.com/office/drawing/2014/main" val="2173034418"/>
                  </a:ext>
                </a:extLst>
              </a:tr>
              <a:tr h="197197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/>
                </a:tc>
                <a:extLst>
                  <a:ext uri="{0D108BD9-81ED-4DB2-BD59-A6C34878D82A}">
                    <a16:rowId xmlns:a16="http://schemas.microsoft.com/office/drawing/2014/main" val="131624787"/>
                  </a:ext>
                </a:extLst>
              </a:tr>
              <a:tr h="197197"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extLst>
                  <a:ext uri="{0D108BD9-81ED-4DB2-BD59-A6C34878D82A}">
                    <a16:rowId xmlns:a16="http://schemas.microsoft.com/office/drawing/2014/main" val="2368120889"/>
                  </a:ext>
                </a:extLst>
              </a:tr>
              <a:tr h="197197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extLst>
                  <a:ext uri="{0D108BD9-81ED-4DB2-BD59-A6C34878D82A}">
                    <a16:rowId xmlns:a16="http://schemas.microsoft.com/office/drawing/2014/main" val="4096285715"/>
                  </a:ext>
                </a:extLst>
              </a:tr>
              <a:tr h="197197"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extLst>
                  <a:ext uri="{0D108BD9-81ED-4DB2-BD59-A6C34878D82A}">
                    <a16:rowId xmlns:a16="http://schemas.microsoft.com/office/drawing/2014/main" val="3166120159"/>
                  </a:ext>
                </a:extLst>
              </a:tr>
              <a:tr h="197197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extLst>
                  <a:ext uri="{0D108BD9-81ED-4DB2-BD59-A6C34878D82A}">
                    <a16:rowId xmlns:a16="http://schemas.microsoft.com/office/drawing/2014/main" val="2096892418"/>
                  </a:ext>
                </a:extLst>
              </a:tr>
              <a:tr h="197197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130439"/>
                  </a:ext>
                </a:extLst>
              </a:tr>
              <a:tr h="197197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/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3392" marR="33392" marT="16696" marB="16696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745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CDA70F8-D09B-63E1-9A13-09BF38F63E77}"/>
                  </a:ext>
                </a:extLst>
              </p:cNvPr>
              <p:cNvSpPr txBox="1"/>
              <p:nvPr/>
            </p:nvSpPr>
            <p:spPr>
              <a:xfrm>
                <a:off x="6507677" y="3344180"/>
                <a:ext cx="2838194" cy="8790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For</a:t>
                </a:r>
                <a:r>
                  <a:rPr kumimoji="1" lang="zh-CN" altLang="en-US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example,</a:t>
                </a:r>
                <a:r>
                  <a:rPr kumimoji="1" lang="zh-CN" altLang="en-US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</m:t>
                    </m:r>
                    <m:r>
                      <a:rPr kumimoji="1" lang="en-US" altLang="zh-CN" sz="1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</m:oMath>
                </a14:m>
                <a:endParaRPr kumimoji="1" lang="en-US" altLang="zh-CN" sz="1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experiments,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=512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CDA70F8-D09B-63E1-9A13-09BF38F63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677" y="3344180"/>
                <a:ext cx="2838194" cy="879087"/>
              </a:xfrm>
              <a:prstGeom prst="rect">
                <a:avLst/>
              </a:prstGeom>
              <a:blipFill>
                <a:blip r:embed="rId5"/>
                <a:stretch>
                  <a:fillRect l="-1786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A6950969-F053-580B-D9AE-07DC31E022BE}"/>
              </a:ext>
            </a:extLst>
          </p:cNvPr>
          <p:cNvCxnSpPr>
            <a:cxnSpLocks/>
          </p:cNvCxnSpPr>
          <p:nvPr/>
        </p:nvCxnSpPr>
        <p:spPr>
          <a:xfrm>
            <a:off x="3237186" y="3306210"/>
            <a:ext cx="0" cy="4775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003CFED-FD87-8C3D-4DD2-B0AA1CF2A718}"/>
                  </a:ext>
                </a:extLst>
              </p:cNvPr>
              <p:cNvSpPr txBox="1"/>
              <p:nvPr/>
            </p:nvSpPr>
            <p:spPr>
              <a:xfrm>
                <a:off x="2933117" y="3306210"/>
                <a:ext cx="1996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8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003CFED-FD87-8C3D-4DD2-B0AA1CF2A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117" y="3306210"/>
                <a:ext cx="199696" cy="369332"/>
              </a:xfrm>
              <a:prstGeom prst="rect">
                <a:avLst/>
              </a:prstGeom>
              <a:blipFill>
                <a:blip r:embed="rId6"/>
                <a:stretch>
                  <a:fillRect r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45D1A77A-DF4D-25AA-C464-F85E3C9794E1}"/>
              </a:ext>
            </a:extLst>
          </p:cNvPr>
          <p:cNvCxnSpPr>
            <a:cxnSpLocks/>
          </p:cNvCxnSpPr>
          <p:nvPr/>
        </p:nvCxnSpPr>
        <p:spPr>
          <a:xfrm>
            <a:off x="3441408" y="3119366"/>
            <a:ext cx="4421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4BF660B-D9AB-8C38-D451-FF786AEA140B}"/>
                  </a:ext>
                </a:extLst>
              </p:cNvPr>
              <p:cNvSpPr txBox="1"/>
              <p:nvPr/>
            </p:nvSpPr>
            <p:spPr>
              <a:xfrm>
                <a:off x="3525854" y="2739270"/>
                <a:ext cx="1996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4BF660B-D9AB-8C38-D451-FF786AEA1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854" y="2739270"/>
                <a:ext cx="199696" cy="369332"/>
              </a:xfrm>
              <a:prstGeom prst="rect">
                <a:avLst/>
              </a:prstGeom>
              <a:blipFill>
                <a:blip r:embed="rId7"/>
                <a:stretch>
                  <a:fillRect l="-5882" r="-35294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261BBB0-D1BD-A402-F4DA-1736BBFE5A6D}"/>
                  </a:ext>
                </a:extLst>
              </p:cNvPr>
              <p:cNvSpPr txBox="1"/>
              <p:nvPr/>
            </p:nvSpPr>
            <p:spPr>
              <a:xfrm>
                <a:off x="3221053" y="1659095"/>
                <a:ext cx="1277374" cy="5629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|≤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261BBB0-D1BD-A402-F4DA-1736BBFE5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053" y="1659095"/>
                <a:ext cx="1277374" cy="562975"/>
              </a:xfrm>
              <a:prstGeom prst="rect">
                <a:avLst/>
              </a:prstGeom>
              <a:blipFill>
                <a:blip r:embed="rId8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99B39E7-7FE7-D175-6824-E8826C27923E}"/>
                  </a:ext>
                </a:extLst>
              </p:cNvPr>
              <p:cNvSpPr txBox="1"/>
              <p:nvPr/>
            </p:nvSpPr>
            <p:spPr>
              <a:xfrm>
                <a:off x="6507677" y="4600521"/>
                <a:ext cx="11059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99B39E7-7FE7-D175-6824-E8826C279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677" y="4600521"/>
                <a:ext cx="1105905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48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7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Bridge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8</a:t>
            </a:fld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7D2BD0E-E101-7BEF-2349-5676DD40E32F}"/>
                  </a:ext>
                </a:extLst>
              </p:cNvPr>
              <p:cNvSpPr txBox="1"/>
              <p:nvPr/>
            </p:nvSpPr>
            <p:spPr>
              <a:xfrm>
                <a:off x="375138" y="1063689"/>
                <a:ext cx="10324393" cy="2118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Motivation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Besides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local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context,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source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code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exists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long-distance</a:t>
                </a:r>
                <a:r>
                  <a:rPr kumimoji="1" lang="zh-CN" alt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dependency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Bridge</a:t>
                </a:r>
                <a:r>
                  <a:rPr kumimoji="1"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tokens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They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can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attend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to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fixed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length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tokens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be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attended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from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all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subsequent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tokens.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bridge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tokens,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sub>
                    </m:sSub>
                  </m:oMath>
                </a14:m>
                <a:endPara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7D2BD0E-E101-7BEF-2349-5676DD40E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38" y="1063689"/>
                <a:ext cx="10324393" cy="2118465"/>
              </a:xfrm>
              <a:prstGeom prst="rect">
                <a:avLst/>
              </a:prstGeom>
              <a:blipFill>
                <a:blip r:embed="rId3"/>
                <a:stretch>
                  <a:fillRect l="-369"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31ECAAD0-3D38-6B34-4B90-E40BDE61B834}"/>
              </a:ext>
            </a:extLst>
          </p:cNvPr>
          <p:cNvSpPr txBox="1"/>
          <p:nvPr/>
        </p:nvSpPr>
        <p:spPr>
          <a:xfrm>
            <a:off x="1302218" y="4141645"/>
            <a:ext cx="871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forward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self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):</a:t>
            </a:r>
            <a:r>
              <a:rPr lang="zh-CN" alt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b="1" i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b="1" i="1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Bridge_token</a:t>
            </a:r>
            <a:r>
              <a:rPr lang="en-US" altLang="zh-CN" b="1" i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zh-CN" altLang="en-US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" altLang="zh-CN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…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zh-CN" b="1" i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zh-CN" b="1" i="1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Bridge_token</a:t>
            </a:r>
            <a:r>
              <a:rPr lang="en-US" altLang="zh-CN" b="1" i="1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zh-CN" altLang="en-US" b="1" i="1" dirty="0">
                <a:solidFill>
                  <a:srgbClr val="3B3B3B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…</a:t>
            </a:r>
            <a:endParaRPr lang="en" altLang="zh-CN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24C60639-E9E9-C09A-B6D3-906494290AAD}"/>
              </a:ext>
            </a:extLst>
          </p:cNvPr>
          <p:cNvSpPr/>
          <p:nvPr/>
        </p:nvSpPr>
        <p:spPr>
          <a:xfrm rot="16200000">
            <a:off x="2666199" y="3319230"/>
            <a:ext cx="308008" cy="2752823"/>
          </a:xfrm>
          <a:prstGeom prst="leftBrace">
            <a:avLst>
              <a:gd name="adj1" fmla="val 8333"/>
              <a:gd name="adj2" fmla="val 4965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B696C6F-6236-711E-1AD9-292EB85F290B}"/>
                  </a:ext>
                </a:extLst>
              </p:cNvPr>
              <p:cNvSpPr txBox="1"/>
              <p:nvPr/>
            </p:nvSpPr>
            <p:spPr>
              <a:xfrm>
                <a:off x="2228127" y="4880306"/>
                <a:ext cx="1342846" cy="5048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num>
                          <m:den>
                            <m:r>
                              <a:rPr kumimoji="1" lang="en-US" altLang="zh-CN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tokens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B696C6F-6236-711E-1AD9-292EB85F2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127" y="4880306"/>
                <a:ext cx="1342846" cy="504818"/>
              </a:xfrm>
              <a:prstGeom prst="rect">
                <a:avLst/>
              </a:prstGeom>
              <a:blipFill>
                <a:blip r:embed="rId4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左大括号 11">
            <a:extLst>
              <a:ext uri="{FF2B5EF4-FFF2-40B4-BE49-F238E27FC236}">
                <a16:creationId xmlns:a16="http://schemas.microsoft.com/office/drawing/2014/main" id="{ACB866F5-FFBC-3784-DC59-BFBFCF5FFE33}"/>
              </a:ext>
            </a:extLst>
          </p:cNvPr>
          <p:cNvSpPr/>
          <p:nvPr/>
        </p:nvSpPr>
        <p:spPr>
          <a:xfrm rot="5400000">
            <a:off x="2675823" y="2605524"/>
            <a:ext cx="288759" cy="275282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曲线连接符 13">
            <a:extLst>
              <a:ext uri="{FF2B5EF4-FFF2-40B4-BE49-F238E27FC236}">
                <a16:creationId xmlns:a16="http://schemas.microsoft.com/office/drawing/2014/main" id="{6E8E0785-38DF-5CA9-5766-63865513500B}"/>
              </a:ext>
            </a:extLst>
          </p:cNvPr>
          <p:cNvCxnSpPr>
            <a:stCxn id="12" idx="1"/>
            <a:endCxn id="6" idx="0"/>
          </p:cNvCxnSpPr>
          <p:nvPr/>
        </p:nvCxnSpPr>
        <p:spPr>
          <a:xfrm rot="16200000" flipH="1">
            <a:off x="4088587" y="2569173"/>
            <a:ext cx="304088" cy="2840856"/>
          </a:xfrm>
          <a:prstGeom prst="curvedConnector3">
            <a:avLst>
              <a:gd name="adj1" fmla="val -7201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4A0AD479-1E05-52D8-882F-5573334DD78E}"/>
              </a:ext>
            </a:extLst>
          </p:cNvPr>
          <p:cNvSpPr/>
          <p:nvPr/>
        </p:nvSpPr>
        <p:spPr>
          <a:xfrm rot="5400000">
            <a:off x="7866597" y="2468474"/>
            <a:ext cx="288759" cy="3093817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曲线连接符 16">
            <a:extLst>
              <a:ext uri="{FF2B5EF4-FFF2-40B4-BE49-F238E27FC236}">
                <a16:creationId xmlns:a16="http://schemas.microsoft.com/office/drawing/2014/main" id="{65FC814E-F356-BA3E-334B-66131193BF3B}"/>
              </a:ext>
            </a:extLst>
          </p:cNvPr>
          <p:cNvCxnSpPr>
            <a:cxnSpLocks/>
            <a:stCxn id="6" idx="0"/>
            <a:endCxn id="16" idx="1"/>
          </p:cNvCxnSpPr>
          <p:nvPr/>
        </p:nvCxnSpPr>
        <p:spPr>
          <a:xfrm rot="5400000" flipH="1" flipV="1">
            <a:off x="6700696" y="2831366"/>
            <a:ext cx="270642" cy="2349917"/>
          </a:xfrm>
          <a:prstGeom prst="curvedConnector3">
            <a:avLst>
              <a:gd name="adj1" fmla="val 19767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94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1" grpId="0"/>
      <p:bldP spid="12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Bridge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Attention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9</a:t>
            </a:fld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7D2BD0E-E101-7BEF-2349-5676DD40E32F}"/>
                  </a:ext>
                </a:extLst>
              </p:cNvPr>
              <p:cNvSpPr txBox="1"/>
              <p:nvPr/>
            </p:nvSpPr>
            <p:spPr>
              <a:xfrm>
                <a:off x="375138" y="1063689"/>
                <a:ext cx="10324393" cy="2118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Motivation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Besides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local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context,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source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code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exists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long-distance</a:t>
                </a:r>
                <a:r>
                  <a:rPr kumimoji="1" lang="zh-CN" alt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dependency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Bridge</a:t>
                </a:r>
                <a:r>
                  <a:rPr kumimoji="1"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tokens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They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can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attend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to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fixed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length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tokens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be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attended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from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all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subsequent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tokens.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bridge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tokens,</a:t>
                </a:r>
                <a:r>
                  <a:rPr kumimoji="1"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b>
                        <m:r>
                          <a:rPr kumimoji="1" lang="en-US" altLang="zh-CN" b="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sub>
                    </m:sSub>
                  </m:oMath>
                </a14:m>
                <a:endPara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7D2BD0E-E101-7BEF-2349-5676DD40E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38" y="1063689"/>
                <a:ext cx="10324393" cy="2118465"/>
              </a:xfrm>
              <a:prstGeom prst="rect">
                <a:avLst/>
              </a:prstGeom>
              <a:blipFill>
                <a:blip r:embed="rId3"/>
                <a:stretch>
                  <a:fillRect l="-369" b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AE40CB7D-8E39-771E-588E-A9A9D1706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" y="3768172"/>
            <a:ext cx="4589713" cy="12911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9EAB5B5-F3D6-3990-6176-37A4C182F2A0}"/>
                  </a:ext>
                </a:extLst>
              </p:cNvPr>
              <p:cNvSpPr txBox="1"/>
              <p:nvPr/>
            </p:nvSpPr>
            <p:spPr>
              <a:xfrm>
                <a:off x="8915132" y="3337407"/>
                <a:ext cx="2813318" cy="1296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For</a:t>
                </a:r>
                <a:r>
                  <a:rPr kumimoji="1" lang="zh-CN" altLang="en-US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example,</a:t>
                </a:r>
                <a:r>
                  <a:rPr kumimoji="1" lang="zh-CN" altLang="en-US" sz="1800" b="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kumimoji="1" lang="en-US" altLang="zh-CN" sz="1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</m:oMath>
                </a14:m>
                <a:endParaRPr kumimoji="1" lang="en-US" altLang="zh-CN" sz="1800" b="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experiments,</a:t>
                </a:r>
                <a:r>
                  <a:rPr lang="zh-CN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16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9EAB5B5-F3D6-3990-6176-37A4C182F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132" y="3337407"/>
                <a:ext cx="2813318" cy="1296573"/>
              </a:xfrm>
              <a:prstGeom prst="rect">
                <a:avLst/>
              </a:prstGeom>
              <a:blipFill>
                <a:blip r:embed="rId5"/>
                <a:stretch>
                  <a:fillRect l="-1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186EE18C-3FFD-56F9-98B0-47EE89C067D6}"/>
              </a:ext>
            </a:extLst>
          </p:cNvPr>
          <p:cNvCxnSpPr>
            <a:cxnSpLocks/>
          </p:cNvCxnSpPr>
          <p:nvPr/>
        </p:nvCxnSpPr>
        <p:spPr>
          <a:xfrm>
            <a:off x="5532488" y="3409749"/>
            <a:ext cx="0" cy="4775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B73DD46-E0B3-01B8-00DF-9450E8091611}"/>
                  </a:ext>
                </a:extLst>
              </p:cNvPr>
              <p:cNvSpPr txBox="1"/>
              <p:nvPr/>
            </p:nvSpPr>
            <p:spPr>
              <a:xfrm>
                <a:off x="5228419" y="3409749"/>
                <a:ext cx="1996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8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B73DD46-E0B3-01B8-00DF-9450E8091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419" y="3409749"/>
                <a:ext cx="199696" cy="369332"/>
              </a:xfrm>
              <a:prstGeom prst="rect">
                <a:avLst/>
              </a:prstGeom>
              <a:blipFill>
                <a:blip r:embed="rId6"/>
                <a:stretch>
                  <a:fillRect r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19F24969-6C84-8B80-0118-1E947F25F880}"/>
              </a:ext>
            </a:extLst>
          </p:cNvPr>
          <p:cNvCxnSpPr>
            <a:cxnSpLocks/>
          </p:cNvCxnSpPr>
          <p:nvPr/>
        </p:nvCxnSpPr>
        <p:spPr>
          <a:xfrm>
            <a:off x="5736710" y="3222905"/>
            <a:ext cx="4421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564AFD9-2CE2-95CA-F523-87D719A9C69B}"/>
                  </a:ext>
                </a:extLst>
              </p:cNvPr>
              <p:cNvSpPr txBox="1"/>
              <p:nvPr/>
            </p:nvSpPr>
            <p:spPr>
              <a:xfrm>
                <a:off x="5821156" y="2842809"/>
                <a:ext cx="1996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564AFD9-2CE2-95CA-F523-87D719A9C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1156" y="2842809"/>
                <a:ext cx="199696" cy="369332"/>
              </a:xfrm>
              <a:prstGeom prst="rect">
                <a:avLst/>
              </a:prstGeom>
              <a:blipFill>
                <a:blip r:embed="rId7"/>
                <a:stretch>
                  <a:fillRect l="-5882" r="-35294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五角星 4">
            <a:extLst>
              <a:ext uri="{FF2B5EF4-FFF2-40B4-BE49-F238E27FC236}">
                <a16:creationId xmlns:a16="http://schemas.microsoft.com/office/drawing/2014/main" id="{94F678DA-5B64-84B5-9970-47EE212CA79B}"/>
              </a:ext>
            </a:extLst>
          </p:cNvPr>
          <p:cNvSpPr/>
          <p:nvPr/>
        </p:nvSpPr>
        <p:spPr>
          <a:xfrm>
            <a:off x="5513235" y="4413755"/>
            <a:ext cx="173255" cy="17325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五角星 21">
            <a:extLst>
              <a:ext uri="{FF2B5EF4-FFF2-40B4-BE49-F238E27FC236}">
                <a16:creationId xmlns:a16="http://schemas.microsoft.com/office/drawing/2014/main" id="{E882A7D2-1663-7B2D-CF37-002C4DB09C97}"/>
              </a:ext>
            </a:extLst>
          </p:cNvPr>
          <p:cNvSpPr/>
          <p:nvPr/>
        </p:nvSpPr>
        <p:spPr>
          <a:xfrm>
            <a:off x="5513287" y="5669183"/>
            <a:ext cx="173255" cy="17325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F57E694-9220-710B-F5B1-86FAB8AAC366}"/>
                  </a:ext>
                </a:extLst>
              </p:cNvPr>
              <p:cNvSpPr txBox="1"/>
              <p:nvPr/>
            </p:nvSpPr>
            <p:spPr>
              <a:xfrm>
                <a:off x="8797484" y="4600657"/>
                <a:ext cx="20889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F57E694-9220-710B-F5B1-86FAB8AAC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484" y="4600657"/>
                <a:ext cx="2088931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表格 5">
            <a:extLst>
              <a:ext uri="{FF2B5EF4-FFF2-40B4-BE49-F238E27FC236}">
                <a16:creationId xmlns:a16="http://schemas.microsoft.com/office/drawing/2014/main" id="{055C9CB1-B82F-5C51-A98E-6F157A06E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167822"/>
              </p:ext>
            </p:extLst>
          </p:nvPr>
        </p:nvGraphicFramePr>
        <p:xfrm>
          <a:off x="5707799" y="3384306"/>
          <a:ext cx="3089685" cy="30790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979">
                  <a:extLst>
                    <a:ext uri="{9D8B030D-6E8A-4147-A177-3AD203B41FA5}">
                      <a16:colId xmlns:a16="http://schemas.microsoft.com/office/drawing/2014/main" val="257336527"/>
                    </a:ext>
                  </a:extLst>
                </a:gridCol>
                <a:gridCol w="205979">
                  <a:extLst>
                    <a:ext uri="{9D8B030D-6E8A-4147-A177-3AD203B41FA5}">
                      <a16:colId xmlns:a16="http://schemas.microsoft.com/office/drawing/2014/main" val="1942373818"/>
                    </a:ext>
                  </a:extLst>
                </a:gridCol>
                <a:gridCol w="205979">
                  <a:extLst>
                    <a:ext uri="{9D8B030D-6E8A-4147-A177-3AD203B41FA5}">
                      <a16:colId xmlns:a16="http://schemas.microsoft.com/office/drawing/2014/main" val="46595157"/>
                    </a:ext>
                  </a:extLst>
                </a:gridCol>
                <a:gridCol w="205979">
                  <a:extLst>
                    <a:ext uri="{9D8B030D-6E8A-4147-A177-3AD203B41FA5}">
                      <a16:colId xmlns:a16="http://schemas.microsoft.com/office/drawing/2014/main" val="802907224"/>
                    </a:ext>
                  </a:extLst>
                </a:gridCol>
                <a:gridCol w="205979">
                  <a:extLst>
                    <a:ext uri="{9D8B030D-6E8A-4147-A177-3AD203B41FA5}">
                      <a16:colId xmlns:a16="http://schemas.microsoft.com/office/drawing/2014/main" val="3659709492"/>
                    </a:ext>
                  </a:extLst>
                </a:gridCol>
                <a:gridCol w="205979">
                  <a:extLst>
                    <a:ext uri="{9D8B030D-6E8A-4147-A177-3AD203B41FA5}">
                      <a16:colId xmlns:a16="http://schemas.microsoft.com/office/drawing/2014/main" val="1432717640"/>
                    </a:ext>
                  </a:extLst>
                </a:gridCol>
                <a:gridCol w="205979">
                  <a:extLst>
                    <a:ext uri="{9D8B030D-6E8A-4147-A177-3AD203B41FA5}">
                      <a16:colId xmlns:a16="http://schemas.microsoft.com/office/drawing/2014/main" val="4259439431"/>
                    </a:ext>
                  </a:extLst>
                </a:gridCol>
                <a:gridCol w="205979">
                  <a:extLst>
                    <a:ext uri="{9D8B030D-6E8A-4147-A177-3AD203B41FA5}">
                      <a16:colId xmlns:a16="http://schemas.microsoft.com/office/drawing/2014/main" val="4034164368"/>
                    </a:ext>
                  </a:extLst>
                </a:gridCol>
                <a:gridCol w="205979">
                  <a:extLst>
                    <a:ext uri="{9D8B030D-6E8A-4147-A177-3AD203B41FA5}">
                      <a16:colId xmlns:a16="http://schemas.microsoft.com/office/drawing/2014/main" val="364498800"/>
                    </a:ext>
                  </a:extLst>
                </a:gridCol>
                <a:gridCol w="205979">
                  <a:extLst>
                    <a:ext uri="{9D8B030D-6E8A-4147-A177-3AD203B41FA5}">
                      <a16:colId xmlns:a16="http://schemas.microsoft.com/office/drawing/2014/main" val="3961758145"/>
                    </a:ext>
                  </a:extLst>
                </a:gridCol>
                <a:gridCol w="205979">
                  <a:extLst>
                    <a:ext uri="{9D8B030D-6E8A-4147-A177-3AD203B41FA5}">
                      <a16:colId xmlns:a16="http://schemas.microsoft.com/office/drawing/2014/main" val="2470884160"/>
                    </a:ext>
                  </a:extLst>
                </a:gridCol>
                <a:gridCol w="205979">
                  <a:extLst>
                    <a:ext uri="{9D8B030D-6E8A-4147-A177-3AD203B41FA5}">
                      <a16:colId xmlns:a16="http://schemas.microsoft.com/office/drawing/2014/main" val="1210017569"/>
                    </a:ext>
                  </a:extLst>
                </a:gridCol>
                <a:gridCol w="205979">
                  <a:extLst>
                    <a:ext uri="{9D8B030D-6E8A-4147-A177-3AD203B41FA5}">
                      <a16:colId xmlns:a16="http://schemas.microsoft.com/office/drawing/2014/main" val="4081338002"/>
                    </a:ext>
                  </a:extLst>
                </a:gridCol>
                <a:gridCol w="205979">
                  <a:extLst>
                    <a:ext uri="{9D8B030D-6E8A-4147-A177-3AD203B41FA5}">
                      <a16:colId xmlns:a16="http://schemas.microsoft.com/office/drawing/2014/main" val="1330477085"/>
                    </a:ext>
                  </a:extLst>
                </a:gridCol>
                <a:gridCol w="205979">
                  <a:extLst>
                    <a:ext uri="{9D8B030D-6E8A-4147-A177-3AD203B41FA5}">
                      <a16:colId xmlns:a16="http://schemas.microsoft.com/office/drawing/2014/main" val="2866453361"/>
                    </a:ext>
                  </a:extLst>
                </a:gridCol>
              </a:tblGrid>
              <a:tr h="205269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56702"/>
                  </a:ext>
                </a:extLst>
              </a:tr>
              <a:tr h="205269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630425"/>
                  </a:ext>
                </a:extLst>
              </a:tr>
              <a:tr h="205269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842232"/>
                  </a:ext>
                </a:extLst>
              </a:tr>
              <a:tr h="205269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217633"/>
                  </a:ext>
                </a:extLst>
              </a:tr>
              <a:tr h="205269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583666"/>
                  </a:ext>
                </a:extLst>
              </a:tr>
              <a:tr h="205269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358045"/>
                  </a:ext>
                </a:extLst>
              </a:tr>
              <a:tr h="205269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71325"/>
                  </a:ext>
                </a:extLst>
              </a:tr>
              <a:tr h="205269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034418"/>
                  </a:ext>
                </a:extLst>
              </a:tr>
              <a:tr h="205269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4787"/>
                  </a:ext>
                </a:extLst>
              </a:tr>
              <a:tr h="205269"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120889"/>
                  </a:ext>
                </a:extLst>
              </a:tr>
              <a:tr h="205269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285715"/>
                  </a:ext>
                </a:extLst>
              </a:tr>
              <a:tr h="205269"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120159"/>
                  </a:ext>
                </a:extLst>
              </a:tr>
              <a:tr h="205269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892418"/>
                  </a:ext>
                </a:extLst>
              </a:tr>
              <a:tr h="205269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4759" marR="34759" marT="17379" marB="1737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130439"/>
                  </a:ext>
                </a:extLst>
              </a:tr>
              <a:tr h="205269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4759" marR="34759" marT="17379" marB="17379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74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25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1" grpId="0"/>
      <p:bldP spid="2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7555</TotalTime>
  <Words>1084</Words>
  <Application>Microsoft Macintosh PowerPoint</Application>
  <PresentationFormat>宽屏</PresentationFormat>
  <Paragraphs>231</Paragraphs>
  <Slides>24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等线</vt:lpstr>
      <vt:lpstr>等线 Light</vt:lpstr>
      <vt:lpstr>Arial</vt:lpstr>
      <vt:lpstr>Cambria Math</vt:lpstr>
      <vt:lpstr>Menlo</vt:lpstr>
      <vt:lpstr>Monaco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Contrastive Code Representation Learning</dc:title>
  <dc:creator>李 佳</dc:creator>
  <cp:lastModifiedBy>李 佳</cp:lastModifiedBy>
  <cp:revision>282</cp:revision>
  <dcterms:created xsi:type="dcterms:W3CDTF">2020-11-20T07:38:17Z</dcterms:created>
  <dcterms:modified xsi:type="dcterms:W3CDTF">2023-07-11T02:56:10Z</dcterms:modified>
</cp:coreProperties>
</file>