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5" r:id="rId10"/>
    <p:sldId id="262" r:id="rId11"/>
    <p:sldId id="263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AB50-C0CE-4E17-8B96-963C17CCD923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7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AB50-C0CE-4E17-8B96-963C17CCD923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6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AB50-C0CE-4E17-8B96-963C17CCD923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2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AB50-C0CE-4E17-8B96-963C17CCD923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11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AB50-C0CE-4E17-8B96-963C17CCD923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07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AB50-C0CE-4E17-8B96-963C17CCD923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51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AB50-C0CE-4E17-8B96-963C17CCD923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3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AB50-C0CE-4E17-8B96-963C17CCD923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0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AB50-C0CE-4E17-8B96-963C17CCD923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5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AB50-C0CE-4E17-8B96-963C17CCD923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1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AB50-C0CE-4E17-8B96-963C17CCD923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4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3AB50-C0CE-4E17-8B96-963C17CCD923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F3FB1-2742-46D1-80A0-BF1C974FC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04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Layer Norm&amp;</a:t>
            </a:r>
            <a:r>
              <a:rPr lang="zh-CN" altLang="en-US" dirty="0" smtClean="0"/>
              <a:t>近期工作汇报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66814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zh-CN" altLang="en-US" dirty="0" smtClean="0"/>
              <a:t>元培学院 傅智毅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80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BN vs. LN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BN</a:t>
            </a:r>
            <a:r>
              <a:rPr lang="zh-CN" altLang="en-US" dirty="0" smtClean="0"/>
              <a:t>：对每个</a:t>
            </a:r>
            <a:r>
              <a:rPr lang="en-US" altLang="zh-CN" dirty="0" smtClean="0"/>
              <a:t>mini-batch</a:t>
            </a:r>
            <a:r>
              <a:rPr lang="zh-CN" altLang="en-US" dirty="0" smtClean="0"/>
              <a:t>进行归一化。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各维度做归一化，是“竖”着来的。</a:t>
            </a:r>
            <a:endParaRPr lang="en-US" altLang="zh-CN" dirty="0"/>
          </a:p>
          <a:p>
            <a:r>
              <a:rPr lang="en-US" altLang="zh-CN" dirty="0" smtClean="0"/>
              <a:t>LN</a:t>
            </a:r>
            <a:r>
              <a:rPr lang="zh-CN" altLang="en-US" dirty="0" smtClean="0"/>
              <a:t>：对每层神经元</a:t>
            </a:r>
            <a:r>
              <a:rPr lang="en-US" altLang="zh-CN" dirty="0" smtClean="0"/>
              <a:t>neuron</a:t>
            </a:r>
            <a:r>
              <a:rPr lang="zh-CN" altLang="en-US" dirty="0" smtClean="0"/>
              <a:t>进行归一化。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 </a:t>
            </a:r>
            <a:r>
              <a:rPr lang="zh-CN" altLang="en-US" dirty="0" smtClean="0"/>
              <a:t>对单个样本做归一化，是“横”着来的。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910013"/>
            <a:ext cx="68580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BN vs. LN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BN</a:t>
            </a:r>
            <a:r>
              <a:rPr lang="zh-CN" altLang="en-US" dirty="0" smtClean="0"/>
              <a:t>：在训练时对每个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计算均值和方差，测试时对之前所有</a:t>
            </a:r>
            <a:r>
              <a:rPr lang="en-US" altLang="zh-CN" dirty="0" smtClean="0"/>
              <a:t>batch</a:t>
            </a:r>
            <a:r>
              <a:rPr lang="zh-CN" altLang="en-US" dirty="0" smtClean="0"/>
              <a:t>的均值和方差取平均（单个样本没法做</a:t>
            </a:r>
            <a:r>
              <a:rPr lang="en-US" altLang="zh-CN" dirty="0" smtClean="0"/>
              <a:t>BN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en-US" altLang="zh-CN" dirty="0" smtClean="0"/>
              <a:t>LN</a:t>
            </a:r>
            <a:r>
              <a:rPr lang="zh-CN" altLang="en-US" dirty="0" smtClean="0"/>
              <a:t>：在训练和测试时执行相同的计算（一层网络共享一个均值和方差，不同训练样本对应不同的均值和方差），不需要调整。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BN</a:t>
            </a:r>
            <a:r>
              <a:rPr lang="zh-CN" altLang="en-US" dirty="0" smtClean="0"/>
              <a:t>引入了额外的参数尺度因子</a:t>
            </a:r>
            <a:r>
              <a:rPr lang="en-US" altLang="zh-CN" dirty="0" smtClean="0"/>
              <a:t>γ</a:t>
            </a:r>
            <a:r>
              <a:rPr lang="zh-CN" altLang="en-US" dirty="0" smtClean="0"/>
              <a:t>和偏移</a:t>
            </a:r>
            <a:r>
              <a:rPr lang="en-US" altLang="zh-CN" dirty="0" smtClean="0"/>
              <a:t>β</a:t>
            </a:r>
            <a:r>
              <a:rPr lang="zh-CN" altLang="en-US" dirty="0" smtClean="0"/>
              <a:t>；</a:t>
            </a:r>
            <a:r>
              <a:rPr lang="en-US" altLang="zh-CN" dirty="0" smtClean="0"/>
              <a:t>LN</a:t>
            </a:r>
            <a:r>
              <a:rPr lang="zh-CN" altLang="en-US" dirty="0" smtClean="0"/>
              <a:t>也是。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293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AST</a:t>
            </a:r>
            <a:r>
              <a:rPr lang="zh-CN" altLang="en-US" dirty="0" smtClean="0"/>
              <a:t>序列化输入的程序分类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3933"/>
            <a:ext cx="10515600" cy="159815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目的：</a:t>
            </a:r>
            <a:r>
              <a:rPr lang="en-US" altLang="zh-CN" dirty="0" smtClean="0"/>
              <a:t>Empirical Study</a:t>
            </a:r>
            <a:r>
              <a:rPr lang="zh-CN" altLang="en-US" dirty="0"/>
              <a:t>。</a:t>
            </a:r>
            <a:r>
              <a:rPr lang="zh-CN" altLang="en-US" dirty="0" smtClean="0"/>
              <a:t>考察</a:t>
            </a:r>
            <a:r>
              <a:rPr lang="en-US" altLang="zh-CN" dirty="0" smtClean="0"/>
              <a:t>AST</a:t>
            </a:r>
            <a:r>
              <a:rPr lang="zh-CN" altLang="en-US" dirty="0" smtClean="0"/>
              <a:t>序列化方式</a:t>
            </a:r>
            <a:r>
              <a:rPr lang="en-US" altLang="zh-CN" dirty="0" smtClean="0"/>
              <a:t>/</a:t>
            </a:r>
            <a:r>
              <a:rPr lang="zh-CN" altLang="en-US" dirty="0" smtClean="0"/>
              <a:t>程序结构信息利用方式的影响。</a:t>
            </a:r>
            <a:endParaRPr lang="en-US" altLang="zh-CN" dirty="0" smtClean="0"/>
          </a:p>
          <a:p>
            <a:r>
              <a:rPr lang="zh-CN" altLang="en-US" dirty="0" smtClean="0"/>
              <a:t>模型：</a:t>
            </a:r>
            <a:r>
              <a:rPr lang="zh-CN" altLang="en-US" dirty="0" smtClean="0"/>
              <a:t>用</a:t>
            </a:r>
            <a:r>
              <a:rPr lang="zh-CN" altLang="en-US" dirty="0"/>
              <a:t>单层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来</a:t>
            </a:r>
            <a:r>
              <a:rPr lang="zh-CN" altLang="en-US" dirty="0" smtClean="0"/>
              <a:t>对输入分类，输入为代码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AST</a:t>
            </a:r>
            <a:r>
              <a:rPr lang="zh-CN" altLang="en-US" dirty="0" smtClean="0"/>
              <a:t>的各种序列化</a:t>
            </a:r>
            <a:r>
              <a:rPr lang="zh-CN" altLang="en-US" dirty="0" smtClean="0"/>
              <a:t>结果。</a:t>
            </a:r>
            <a:endParaRPr lang="en-US" altLang="zh-CN" dirty="0" smtClean="0"/>
          </a:p>
        </p:txBody>
      </p:sp>
      <p:sp>
        <p:nvSpPr>
          <p:cNvPr id="59" name="流程图: 过程 58"/>
          <p:cNvSpPr/>
          <p:nvPr/>
        </p:nvSpPr>
        <p:spPr>
          <a:xfrm>
            <a:off x="1075765" y="3778624"/>
            <a:ext cx="833717" cy="793376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Source Code</a:t>
            </a:r>
            <a:endParaRPr lang="zh-CN" altLang="en-US" dirty="0"/>
          </a:p>
        </p:txBody>
      </p:sp>
      <p:sp>
        <p:nvSpPr>
          <p:cNvPr id="62" name="右箭头 61"/>
          <p:cNvSpPr/>
          <p:nvPr/>
        </p:nvSpPr>
        <p:spPr>
          <a:xfrm>
            <a:off x="1909482" y="4111438"/>
            <a:ext cx="372033" cy="191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过程 63"/>
          <p:cNvSpPr/>
          <p:nvPr/>
        </p:nvSpPr>
        <p:spPr>
          <a:xfrm>
            <a:off x="2281515" y="3792715"/>
            <a:ext cx="569956" cy="793376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AST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5" name="右箭头 64"/>
          <p:cNvSpPr/>
          <p:nvPr/>
        </p:nvSpPr>
        <p:spPr>
          <a:xfrm>
            <a:off x="2848949" y="4095677"/>
            <a:ext cx="477087" cy="223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过程 65"/>
          <p:cNvSpPr/>
          <p:nvPr/>
        </p:nvSpPr>
        <p:spPr>
          <a:xfrm>
            <a:off x="3342987" y="3804485"/>
            <a:ext cx="833717" cy="793376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Binary Tree</a:t>
            </a:r>
            <a:endParaRPr lang="zh-CN" altLang="en-US" dirty="0">
              <a:solidFill>
                <a:schemeClr val="lt1"/>
              </a:solidFill>
            </a:endParaRPr>
          </a:p>
        </p:txBody>
      </p:sp>
      <p:cxnSp>
        <p:nvCxnSpPr>
          <p:cNvPr id="71" name="曲线连接符 70"/>
          <p:cNvCxnSpPr>
            <a:stCxn id="66" idx="3"/>
          </p:cNvCxnSpPr>
          <p:nvPr/>
        </p:nvCxnSpPr>
        <p:spPr>
          <a:xfrm flipV="1">
            <a:off x="4176704" y="3311985"/>
            <a:ext cx="1147484" cy="8891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线连接符 78"/>
          <p:cNvCxnSpPr/>
          <p:nvPr/>
        </p:nvCxnSpPr>
        <p:spPr>
          <a:xfrm>
            <a:off x="4184691" y="4207246"/>
            <a:ext cx="1147484" cy="10127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6" idx="3"/>
          </p:cNvCxnSpPr>
          <p:nvPr/>
        </p:nvCxnSpPr>
        <p:spPr>
          <a:xfrm flipV="1">
            <a:off x="4176704" y="4199491"/>
            <a:ext cx="1147484" cy="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流程图: 过程 85"/>
          <p:cNvSpPr/>
          <p:nvPr/>
        </p:nvSpPr>
        <p:spPr>
          <a:xfrm>
            <a:off x="5324188" y="3107635"/>
            <a:ext cx="1262063" cy="385762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前序序列</a:t>
            </a:r>
          </a:p>
        </p:txBody>
      </p:sp>
      <p:sp>
        <p:nvSpPr>
          <p:cNvPr id="87" name="流程图: 过程 86"/>
          <p:cNvSpPr/>
          <p:nvPr/>
        </p:nvSpPr>
        <p:spPr>
          <a:xfrm>
            <a:off x="5319146" y="3980748"/>
            <a:ext cx="1262063" cy="385762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中序序列</a:t>
            </a:r>
          </a:p>
        </p:txBody>
      </p:sp>
      <p:sp>
        <p:nvSpPr>
          <p:cNvPr id="88" name="流程图: 过程 87"/>
          <p:cNvSpPr/>
          <p:nvPr/>
        </p:nvSpPr>
        <p:spPr>
          <a:xfrm>
            <a:off x="5325661" y="5027099"/>
            <a:ext cx="1262063" cy="385762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后序序列</a:t>
            </a:r>
          </a:p>
        </p:txBody>
      </p:sp>
      <p:sp>
        <p:nvSpPr>
          <p:cNvPr id="85" name="右大括号 84"/>
          <p:cNvSpPr/>
          <p:nvPr/>
        </p:nvSpPr>
        <p:spPr>
          <a:xfrm>
            <a:off x="6643679" y="3107635"/>
            <a:ext cx="414337" cy="22860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右箭头 89"/>
          <p:cNvSpPr/>
          <p:nvPr/>
        </p:nvSpPr>
        <p:spPr>
          <a:xfrm>
            <a:off x="6863316" y="4129586"/>
            <a:ext cx="685800" cy="220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过程 90"/>
          <p:cNvSpPr/>
          <p:nvPr/>
        </p:nvSpPr>
        <p:spPr>
          <a:xfrm>
            <a:off x="7549116" y="4061957"/>
            <a:ext cx="709059" cy="304554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序列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6905610" y="384088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组合</a:t>
            </a:r>
            <a:endParaRPr lang="zh-CN" altLang="en-US" dirty="0"/>
          </a:p>
        </p:txBody>
      </p:sp>
      <p:sp>
        <p:nvSpPr>
          <p:cNvPr id="94" name="右箭头 93"/>
          <p:cNvSpPr/>
          <p:nvPr/>
        </p:nvSpPr>
        <p:spPr>
          <a:xfrm>
            <a:off x="8272453" y="4109092"/>
            <a:ext cx="476822" cy="227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圆角矩形 92"/>
          <p:cNvSpPr/>
          <p:nvPr/>
        </p:nvSpPr>
        <p:spPr>
          <a:xfrm>
            <a:off x="8763553" y="3799020"/>
            <a:ext cx="1214447" cy="87272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LSTM</a:t>
            </a:r>
            <a:endParaRPr lang="zh-CN" altLang="en-US" dirty="0"/>
          </a:p>
        </p:txBody>
      </p:sp>
      <p:sp>
        <p:nvSpPr>
          <p:cNvPr id="96" name="右箭头 95"/>
          <p:cNvSpPr/>
          <p:nvPr/>
        </p:nvSpPr>
        <p:spPr>
          <a:xfrm>
            <a:off x="9992278" y="4095677"/>
            <a:ext cx="491100" cy="241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10497656" y="40659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类别</a:t>
            </a:r>
          </a:p>
        </p:txBody>
      </p:sp>
      <p:cxnSp>
        <p:nvCxnSpPr>
          <p:cNvPr id="98" name="直接连接符 97"/>
          <p:cNvCxnSpPr/>
          <p:nvPr/>
        </p:nvCxnSpPr>
        <p:spPr>
          <a:xfrm>
            <a:off x="8401050" y="2900363"/>
            <a:ext cx="0" cy="34432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058693" y="5757863"/>
            <a:ext cx="139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预处理部分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8836186" y="5757863"/>
            <a:ext cx="115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模型部分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6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LSTM</a:t>
            </a:r>
            <a:r>
              <a:rPr lang="zh-CN" altLang="en-US" dirty="0" smtClean="0"/>
              <a:t>模型部分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把预处理得到序列的</a:t>
            </a:r>
            <a:r>
              <a:rPr lang="en-US" altLang="zh-CN" dirty="0" smtClean="0"/>
              <a:t>one-hot</a:t>
            </a:r>
            <a:r>
              <a:rPr lang="zh-CN" altLang="en-US" dirty="0" smtClean="0"/>
              <a:t>表示过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层后输入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42" y="2428875"/>
            <a:ext cx="8408124" cy="388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8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数据集：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分类数据集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每类有相关的</a:t>
            </a:r>
            <a:r>
              <a:rPr lang="en-US" altLang="zh-CN" dirty="0" smtClean="0"/>
              <a:t>packages</a:t>
            </a:r>
            <a:r>
              <a:rPr lang="zh-CN" altLang="en-US" dirty="0" smtClean="0"/>
              <a:t>，根据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文件是否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了类别相关的</a:t>
            </a:r>
            <a:r>
              <a:rPr lang="en-US" altLang="zh-CN" dirty="0" smtClean="0"/>
              <a:t>package(s)</a:t>
            </a:r>
            <a:r>
              <a:rPr lang="zh-CN" altLang="en-US" dirty="0" smtClean="0"/>
              <a:t>给文件打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，保留仅含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6</a:t>
            </a:r>
            <a:r>
              <a:rPr lang="zh-CN" altLang="en-US" dirty="0" smtClean="0"/>
              <a:t>类共</a:t>
            </a:r>
            <a:r>
              <a:rPr lang="en-US" altLang="zh-CN" dirty="0" smtClean="0"/>
              <a:t>46397</a:t>
            </a:r>
            <a:r>
              <a:rPr lang="zh-CN" altLang="en-US" dirty="0" smtClean="0"/>
              <a:t>个文件，每类最少</a:t>
            </a:r>
            <a:r>
              <a:rPr lang="en-US" altLang="zh-CN" dirty="0" smtClean="0"/>
              <a:t>2149</a:t>
            </a:r>
            <a:r>
              <a:rPr lang="zh-CN" altLang="en-US" dirty="0" smtClean="0"/>
              <a:t>，最多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考察前序、中序、后序、前中、中后和源码作为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输入共</a:t>
            </a:r>
            <a:r>
              <a:rPr lang="en-US" altLang="zh-CN" dirty="0" smtClean="0"/>
              <a:t>6</a:t>
            </a:r>
            <a:r>
              <a:rPr lang="zh-CN" altLang="en-US" dirty="0" smtClean="0"/>
              <a:t>种方式，每种采取</a:t>
            </a:r>
            <a:r>
              <a:rPr lang="en-US" altLang="zh-CN" dirty="0" smtClean="0"/>
              <a:t>10</a:t>
            </a:r>
            <a:r>
              <a:rPr lang="zh-CN" altLang="en-US" dirty="0" smtClean="0"/>
              <a:t>折交叉验证（没跑完）。</a:t>
            </a:r>
            <a:endParaRPr lang="en-US" altLang="zh-CN" dirty="0" smtClean="0"/>
          </a:p>
          <a:p>
            <a:r>
              <a:rPr lang="zh-CN" altLang="en-US" dirty="0" smtClean="0"/>
              <a:t>所有实验组超参数保持一致，</a:t>
            </a:r>
            <a:r>
              <a:rPr lang="en-US" altLang="zh-CN" dirty="0" smtClean="0"/>
              <a:t>Max Time Steps</a:t>
            </a:r>
            <a:r>
              <a:rPr lang="zh-CN" altLang="en-US" dirty="0" smtClean="0"/>
              <a:t>除外。</a:t>
            </a:r>
            <a:endParaRPr lang="en-US" altLang="zh-CN" dirty="0"/>
          </a:p>
          <a:p>
            <a:pPr lvl="1"/>
            <a:r>
              <a:rPr lang="en-US" altLang="zh-CN" dirty="0" smtClean="0"/>
              <a:t>vocabulary size = 10000+1(Unknown)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ell size = 300</a:t>
            </a:r>
            <a:br>
              <a:rPr lang="en-US" altLang="zh-CN" dirty="0" smtClean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65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3513"/>
            <a:ext cx="3205163" cy="2026794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96" y="1433513"/>
            <a:ext cx="3205162" cy="20267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23" y="1442420"/>
            <a:ext cx="3191077" cy="20178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8282"/>
            <a:ext cx="3218417" cy="20351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343" y="3768282"/>
            <a:ext cx="3218416" cy="2035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485" y="3768282"/>
            <a:ext cx="3218416" cy="20351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8199" y="6100763"/>
            <a:ext cx="896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注：</a:t>
            </a:r>
            <a:r>
              <a:rPr lang="en-US" altLang="zh-CN" dirty="0" err="1" smtClean="0"/>
              <a:t>Prein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Inpost</a:t>
            </a:r>
            <a:r>
              <a:rPr lang="zh-CN" altLang="en-US" dirty="0" smtClean="0"/>
              <a:t>训练起来非常慢，以至于两组</a:t>
            </a:r>
            <a:r>
              <a:rPr lang="en-US" altLang="zh-CN" dirty="0" err="1" smtClean="0"/>
              <a:t>Inpost</a:t>
            </a:r>
            <a:r>
              <a:rPr lang="zh-CN" altLang="en-US" dirty="0" smtClean="0"/>
              <a:t>都没训练完就停掉了。这里展示的都是当前实验组中最好的一折。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2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结果比较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准确率比较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Inpost</a:t>
            </a:r>
            <a:r>
              <a:rPr lang="zh-CN" altLang="en-US" dirty="0" smtClean="0"/>
              <a:t>除外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除了</a:t>
            </a:r>
            <a:r>
              <a:rPr lang="en-US" altLang="zh-CN" dirty="0" smtClean="0"/>
              <a:t>In</a:t>
            </a:r>
            <a:r>
              <a:rPr lang="zh-CN" altLang="en-US" dirty="0" smtClean="0"/>
              <a:t>的较差，</a:t>
            </a:r>
            <a:r>
              <a:rPr lang="en-US" altLang="zh-CN" dirty="0" smtClean="0"/>
              <a:t>Pre</a:t>
            </a:r>
            <a:r>
              <a:rPr lang="zh-CN" altLang="en-US" dirty="0" smtClean="0"/>
              <a:t>的略好，其他几种都很接近。</a:t>
            </a:r>
            <a:endParaRPr lang="en-US" altLang="zh-CN" dirty="0" smtClean="0"/>
          </a:p>
          <a:p>
            <a:r>
              <a:rPr lang="zh-CN" altLang="en-US" dirty="0"/>
              <a:t>无明显规律</a:t>
            </a: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5646"/>
              </p:ext>
            </p:extLst>
          </p:nvPr>
        </p:nvGraphicFramePr>
        <p:xfrm>
          <a:off x="2612571" y="2525667"/>
          <a:ext cx="69668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PreIn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Src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Train </a:t>
                      </a:r>
                      <a:r>
                        <a:rPr lang="en-US" altLang="zh-CN" dirty="0" err="1" smtClean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97.24%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85.22%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93.27%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93.27%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90.67%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Test </a:t>
                      </a:r>
                      <a:r>
                        <a:rPr lang="en-US" altLang="zh-CN" dirty="0" err="1" smtClean="0"/>
                        <a:t>Acc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92.32%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80.50%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89.30%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88.28%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87.11%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3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结果比较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收敛速度</a:t>
            </a:r>
            <a:r>
              <a:rPr lang="en-US" altLang="zh-CN" dirty="0" smtClean="0"/>
              <a:t>(loss)</a:t>
            </a:r>
            <a:r>
              <a:rPr lang="zh-CN" altLang="en-US" dirty="0" smtClean="0"/>
              <a:t>比较：</a:t>
            </a:r>
            <a:r>
              <a:rPr lang="en-US" altLang="zh-CN" dirty="0" smtClean="0"/>
              <a:t>pre</a:t>
            </a:r>
            <a:r>
              <a:rPr lang="zh-CN" altLang="en-US" dirty="0" smtClean="0"/>
              <a:t>的收敛明显快于其他几种情况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489" y="2409978"/>
            <a:ext cx="5869488" cy="376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1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</a:t>
            </a:r>
            <a:r>
              <a:rPr lang="zh-CN" altLang="en-US" dirty="0" smtClean="0"/>
              <a:t>的实验结果明显好于其他组合，收敛更快且最后效果最好。目前跑了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折，每一次都很快收敛</a:t>
            </a:r>
            <a:r>
              <a:rPr lang="en-US" altLang="zh-CN" dirty="0" smtClean="0"/>
              <a:t>(70epochs</a:t>
            </a:r>
            <a:r>
              <a:rPr lang="zh-CN" altLang="en-US" dirty="0" smtClean="0"/>
              <a:t>可</a:t>
            </a:r>
            <a:r>
              <a:rPr lang="zh-CN" altLang="en-US" dirty="0" smtClean="0"/>
              <a:t>达</a:t>
            </a:r>
            <a:r>
              <a:rPr lang="en-US" altLang="zh-CN" dirty="0" smtClean="0"/>
              <a:t>80+</a:t>
            </a:r>
            <a:r>
              <a:rPr lang="zh-CN" altLang="en-US" dirty="0" smtClean="0"/>
              <a:t>准确率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实验前猜想：可以完全反映程序结构的</a:t>
            </a:r>
            <a:r>
              <a:rPr lang="en-US" altLang="zh-CN" dirty="0" err="1" smtClean="0"/>
              <a:t>Inpost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Prein</a:t>
            </a:r>
            <a:r>
              <a:rPr lang="zh-CN" altLang="en-US" dirty="0" smtClean="0"/>
              <a:t>效果应该最好，</a:t>
            </a:r>
            <a:r>
              <a:rPr lang="en-US" altLang="zh-CN" dirty="0" err="1" smtClean="0"/>
              <a:t>Src</a:t>
            </a:r>
            <a:r>
              <a:rPr lang="zh-CN" altLang="en-US" dirty="0" smtClean="0"/>
              <a:t>其次，</a:t>
            </a:r>
            <a:r>
              <a:rPr lang="zh-CN" altLang="en-US" dirty="0" smtClean="0"/>
              <a:t>其余组合有</a:t>
            </a:r>
            <a:r>
              <a:rPr lang="zh-CN" altLang="en-US" dirty="0" smtClean="0"/>
              <a:t>信息丢失故次之。结果和预期不符可能是因为：</a:t>
            </a:r>
            <a:endParaRPr lang="en-US" altLang="zh-CN" dirty="0" smtClean="0"/>
          </a:p>
          <a:p>
            <a:pPr lvl="1"/>
            <a:r>
              <a:rPr lang="zh-CN" altLang="en-US" dirty="0"/>
              <a:t>分类</a:t>
            </a:r>
            <a:r>
              <a:rPr lang="zh-CN" altLang="en-US" dirty="0" smtClean="0"/>
              <a:t>任务对程序结构不敏感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模型不能很好的利用代码的结构信息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实验数量还不足</a:t>
            </a:r>
            <a:endParaRPr lang="en-US" altLang="zh-CN" dirty="0" smtClean="0"/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集的问题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8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基于相似代码的代码补全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参考同类代码进行补全？现有</a:t>
            </a:r>
            <a:r>
              <a:rPr lang="en-US" altLang="zh-CN" dirty="0" smtClean="0"/>
              <a:t>POJ</a:t>
            </a:r>
            <a:r>
              <a:rPr lang="zh-CN" altLang="en-US" dirty="0" smtClean="0"/>
              <a:t>数据集</a:t>
            </a:r>
            <a:endParaRPr lang="en-US" altLang="zh-CN" dirty="0" smtClean="0"/>
          </a:p>
          <a:p>
            <a:r>
              <a:rPr lang="zh-CN" altLang="en-US" dirty="0" smtClean="0"/>
              <a:t>参考不同语言同功能代码进行补全？类似于</a:t>
            </a:r>
            <a:r>
              <a:rPr lang="en-US" altLang="zh-CN" dirty="0" smtClean="0"/>
              <a:t>transfer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NMT</a:t>
            </a:r>
          </a:p>
          <a:p>
            <a:endParaRPr lang="en-US" altLang="zh-CN" dirty="0"/>
          </a:p>
          <a:p>
            <a:r>
              <a:rPr lang="zh-CN" altLang="en-US" dirty="0" smtClean="0"/>
              <a:t>最直接：</a:t>
            </a:r>
            <a:r>
              <a:rPr lang="en-US" altLang="zh-CN" dirty="0" smtClean="0"/>
              <a:t>s</a:t>
            </a:r>
            <a:r>
              <a:rPr lang="en-US" altLang="zh-CN" dirty="0" smtClean="0"/>
              <a:t>eq2seq</a:t>
            </a:r>
          </a:p>
          <a:p>
            <a:r>
              <a:rPr lang="zh-CN" altLang="en-US" dirty="0" smtClean="0"/>
              <a:t>优化手段：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</a:t>
            </a:r>
            <a:r>
              <a:rPr lang="en-US" altLang="zh-CN" dirty="0" err="1" smtClean="0"/>
              <a:t>iLSTM</a:t>
            </a:r>
            <a:endParaRPr lang="en-US" altLang="zh-CN" dirty="0" smtClean="0"/>
          </a:p>
          <a:p>
            <a:r>
              <a:rPr lang="zh-CN" altLang="en-US" dirty="0" smtClean="0"/>
              <a:t>多层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？第一层是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，第二层是“</a:t>
            </a:r>
            <a:r>
              <a:rPr lang="en-US" altLang="zh-CN" dirty="0" smtClean="0"/>
              <a:t>;</a:t>
            </a:r>
            <a:r>
              <a:rPr lang="zh-CN" altLang="en-US" dirty="0" smtClean="0"/>
              <a:t>”划分的语句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089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Batch/Layer Normalization</a:t>
            </a:r>
            <a:r>
              <a:rPr lang="zh-CN" altLang="en-US" dirty="0" smtClean="0"/>
              <a:t>原理</a:t>
            </a:r>
            <a:r>
              <a:rPr lang="zh-CN" altLang="en-US" dirty="0" smtClean="0"/>
              <a:t>及</a:t>
            </a:r>
            <a:r>
              <a:rPr lang="en-US" altLang="zh-CN" dirty="0" smtClean="0"/>
              <a:t>TF</a:t>
            </a:r>
            <a:r>
              <a:rPr lang="zh-CN" altLang="en-US" dirty="0" smtClean="0"/>
              <a:t>用法</a:t>
            </a:r>
            <a:endParaRPr lang="en-US" altLang="zh-CN" dirty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AST</a:t>
            </a:r>
            <a:r>
              <a:rPr lang="zh-CN" altLang="en-US" dirty="0" smtClean="0"/>
              <a:t>序列化输入的程序分类实验结果汇报</a:t>
            </a:r>
            <a:endParaRPr lang="en-US" altLang="zh-CN" dirty="0" smtClean="0"/>
          </a:p>
          <a:p>
            <a:r>
              <a:rPr lang="zh-CN" altLang="en-US" dirty="0" smtClean="0"/>
              <a:t>下一步工作：基于相似代码的代码补全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700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7268136" y="5199947"/>
            <a:ext cx="3301251" cy="61841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初步考虑模型：</a:t>
            </a:r>
            <a:r>
              <a:rPr lang="en-US" altLang="zh-CN" dirty="0" smtClean="0"/>
              <a:t>seq2seq+attention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430056" y="3640222"/>
            <a:ext cx="400051" cy="41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8282547" y="3659281"/>
            <a:ext cx="400051" cy="41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135035" y="3659281"/>
            <a:ext cx="400051" cy="41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987523" y="3659281"/>
            <a:ext cx="400051" cy="41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700772" y="3659281"/>
            <a:ext cx="400051" cy="4143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553260" y="3659281"/>
            <a:ext cx="400051" cy="4143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405748" y="3659281"/>
            <a:ext cx="400051" cy="4143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258236" y="3659281"/>
            <a:ext cx="400051" cy="4143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110724" y="3659281"/>
            <a:ext cx="400051" cy="41433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8" idx="6"/>
            <a:endCxn id="9" idx="2"/>
          </p:cNvCxnSpPr>
          <p:nvPr/>
        </p:nvCxnSpPr>
        <p:spPr>
          <a:xfrm>
            <a:off x="2100823" y="3866450"/>
            <a:ext cx="452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953311" y="3868831"/>
            <a:ext cx="452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805799" y="3868831"/>
            <a:ext cx="452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658287" y="3866450"/>
            <a:ext cx="452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过程 16"/>
          <p:cNvSpPr/>
          <p:nvPr/>
        </p:nvSpPr>
        <p:spPr>
          <a:xfrm>
            <a:off x="1700772" y="4516531"/>
            <a:ext cx="400051" cy="54292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2553259" y="4516530"/>
            <a:ext cx="400051" cy="54292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3405748" y="4495098"/>
            <a:ext cx="400051" cy="54292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5110724" y="4495098"/>
            <a:ext cx="400051" cy="542925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7" idx="0"/>
            <a:endCxn id="8" idx="4"/>
          </p:cNvCxnSpPr>
          <p:nvPr/>
        </p:nvCxnSpPr>
        <p:spPr>
          <a:xfrm flipV="1">
            <a:off x="1900798" y="4073619"/>
            <a:ext cx="0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753284" y="4073619"/>
            <a:ext cx="0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615296" y="4073618"/>
            <a:ext cx="0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310749" y="4073618"/>
            <a:ext cx="0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过程 24"/>
          <p:cNvSpPr/>
          <p:nvPr/>
        </p:nvSpPr>
        <p:spPr>
          <a:xfrm>
            <a:off x="7430057" y="4516530"/>
            <a:ext cx="400051" cy="54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过程 25"/>
          <p:cNvSpPr/>
          <p:nvPr/>
        </p:nvSpPr>
        <p:spPr>
          <a:xfrm>
            <a:off x="8308739" y="4495097"/>
            <a:ext cx="400051" cy="54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过程 26"/>
          <p:cNvSpPr/>
          <p:nvPr/>
        </p:nvSpPr>
        <p:spPr>
          <a:xfrm>
            <a:off x="9135035" y="4495097"/>
            <a:ext cx="400051" cy="54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过程 27"/>
          <p:cNvSpPr/>
          <p:nvPr/>
        </p:nvSpPr>
        <p:spPr>
          <a:xfrm>
            <a:off x="9987522" y="4495096"/>
            <a:ext cx="400051" cy="54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7630083" y="4052184"/>
            <a:ext cx="0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8508764" y="4052184"/>
            <a:ext cx="0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9342200" y="4052184"/>
            <a:ext cx="0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0187547" y="4052184"/>
            <a:ext cx="0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856302" y="3868831"/>
            <a:ext cx="452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8682598" y="3897406"/>
            <a:ext cx="452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9535086" y="3897406"/>
            <a:ext cx="452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过程 35"/>
          <p:cNvSpPr/>
          <p:nvPr/>
        </p:nvSpPr>
        <p:spPr>
          <a:xfrm>
            <a:off x="7327665" y="5252334"/>
            <a:ext cx="528638" cy="54292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</a:t>
            </a:r>
            <a:endParaRPr lang="zh-CN" altLang="en-US" dirty="0"/>
          </a:p>
        </p:txBody>
      </p:sp>
      <p:sp>
        <p:nvSpPr>
          <p:cNvPr id="37" name="流程图: 过程 36"/>
          <p:cNvSpPr/>
          <p:nvPr/>
        </p:nvSpPr>
        <p:spPr>
          <a:xfrm>
            <a:off x="8308739" y="5230901"/>
            <a:ext cx="426245" cy="54292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sp>
        <p:nvSpPr>
          <p:cNvPr id="38" name="流程图: 过程 37"/>
          <p:cNvSpPr/>
          <p:nvPr/>
        </p:nvSpPr>
        <p:spPr>
          <a:xfrm>
            <a:off x="9161229" y="5230901"/>
            <a:ext cx="400051" cy="54292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39" name="流程图: 过程 38"/>
          <p:cNvSpPr/>
          <p:nvPr/>
        </p:nvSpPr>
        <p:spPr>
          <a:xfrm>
            <a:off x="9987520" y="5230901"/>
            <a:ext cx="400051" cy="54292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0187547" y="3197310"/>
            <a:ext cx="0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过程 40"/>
          <p:cNvSpPr/>
          <p:nvPr/>
        </p:nvSpPr>
        <p:spPr>
          <a:xfrm>
            <a:off x="9987521" y="2648442"/>
            <a:ext cx="400051" cy="54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过程 41"/>
          <p:cNvSpPr/>
          <p:nvPr/>
        </p:nvSpPr>
        <p:spPr>
          <a:xfrm>
            <a:off x="9987522" y="1942395"/>
            <a:ext cx="400051" cy="54292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3" name="流程图: 过程 42"/>
          <p:cNvSpPr/>
          <p:nvPr/>
        </p:nvSpPr>
        <p:spPr>
          <a:xfrm>
            <a:off x="1453124" y="5298772"/>
            <a:ext cx="842962" cy="542925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short</a:t>
            </a:r>
            <a:endParaRPr lang="zh-CN" altLang="en-US" dirty="0"/>
          </a:p>
        </p:txBody>
      </p:sp>
      <p:sp>
        <p:nvSpPr>
          <p:cNvPr id="44" name="流程图: 过程 43"/>
          <p:cNvSpPr/>
          <p:nvPr/>
        </p:nvSpPr>
        <p:spPr>
          <a:xfrm>
            <a:off x="2593742" y="5277339"/>
            <a:ext cx="426245" cy="54292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</a:t>
            </a:r>
            <a:endParaRPr lang="zh-CN" altLang="en-US" dirty="0"/>
          </a:p>
        </p:txBody>
      </p:sp>
      <p:sp>
        <p:nvSpPr>
          <p:cNvPr id="45" name="流程图: 过程 44"/>
          <p:cNvSpPr/>
          <p:nvPr/>
        </p:nvSpPr>
        <p:spPr>
          <a:xfrm>
            <a:off x="3446232" y="5277339"/>
            <a:ext cx="400051" cy="54292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=</a:t>
            </a:r>
            <a:endParaRPr lang="zh-CN" altLang="en-US" dirty="0"/>
          </a:p>
        </p:txBody>
      </p:sp>
      <p:sp>
        <p:nvSpPr>
          <p:cNvPr id="46" name="流程图: 过程 45"/>
          <p:cNvSpPr/>
          <p:nvPr/>
        </p:nvSpPr>
        <p:spPr>
          <a:xfrm>
            <a:off x="5110723" y="5277339"/>
            <a:ext cx="400051" cy="54292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4272523" y="5380921"/>
            <a:ext cx="400051" cy="4143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1903181" y="3197311"/>
            <a:ext cx="0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2755667" y="3197311"/>
            <a:ext cx="0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617679" y="3197310"/>
            <a:ext cx="0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5313132" y="3197310"/>
            <a:ext cx="0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9325535" y="3207413"/>
            <a:ext cx="0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流程图: 过程 52"/>
          <p:cNvSpPr/>
          <p:nvPr/>
        </p:nvSpPr>
        <p:spPr>
          <a:xfrm>
            <a:off x="9125509" y="2658545"/>
            <a:ext cx="400051" cy="54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流程图: 过程 53"/>
          <p:cNvSpPr/>
          <p:nvPr/>
        </p:nvSpPr>
        <p:spPr>
          <a:xfrm>
            <a:off x="9125510" y="1952498"/>
            <a:ext cx="400051" cy="54292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8508765" y="3206825"/>
            <a:ext cx="0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流程图: 过程 55"/>
          <p:cNvSpPr/>
          <p:nvPr/>
        </p:nvSpPr>
        <p:spPr>
          <a:xfrm>
            <a:off x="8308739" y="2657957"/>
            <a:ext cx="400051" cy="54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过程 56"/>
          <p:cNvSpPr/>
          <p:nvPr/>
        </p:nvSpPr>
        <p:spPr>
          <a:xfrm>
            <a:off x="8308740" y="1951910"/>
            <a:ext cx="400051" cy="54292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=</a:t>
            </a:r>
            <a:endParaRPr lang="zh-CN" altLang="en-US" dirty="0"/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7606267" y="3206825"/>
            <a:ext cx="0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流程图: 过程 58"/>
          <p:cNvSpPr/>
          <p:nvPr/>
        </p:nvSpPr>
        <p:spPr>
          <a:xfrm>
            <a:off x="7406241" y="2657957"/>
            <a:ext cx="400051" cy="5429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过程 59"/>
          <p:cNvSpPr/>
          <p:nvPr/>
        </p:nvSpPr>
        <p:spPr>
          <a:xfrm>
            <a:off x="7406242" y="1951910"/>
            <a:ext cx="400051" cy="542925"/>
          </a:xfrm>
          <a:prstGeom prst="flowChartProcess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61" name="右大括号 60"/>
          <p:cNvSpPr/>
          <p:nvPr/>
        </p:nvSpPr>
        <p:spPr>
          <a:xfrm rot="16200000">
            <a:off x="3398583" y="1062504"/>
            <a:ext cx="390553" cy="38862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3596249" y="2355742"/>
            <a:ext cx="4001335" cy="1946477"/>
          </a:xfrm>
          <a:custGeom>
            <a:avLst/>
            <a:gdLst>
              <a:gd name="connsiteX0" fmla="*/ 0 w 4001335"/>
              <a:gd name="connsiteY0" fmla="*/ 389139 h 1946477"/>
              <a:gd name="connsiteX1" fmla="*/ 71437 w 4001335"/>
              <a:gd name="connsiteY1" fmla="*/ 317702 h 1946477"/>
              <a:gd name="connsiteX2" fmla="*/ 157162 w 4001335"/>
              <a:gd name="connsiteY2" fmla="*/ 217689 h 1946477"/>
              <a:gd name="connsiteX3" fmla="*/ 214312 w 4001335"/>
              <a:gd name="connsiteY3" fmla="*/ 189114 h 1946477"/>
              <a:gd name="connsiteX4" fmla="*/ 342900 w 4001335"/>
              <a:gd name="connsiteY4" fmla="*/ 117677 h 1946477"/>
              <a:gd name="connsiteX5" fmla="*/ 428625 w 4001335"/>
              <a:gd name="connsiteY5" fmla="*/ 103389 h 1946477"/>
              <a:gd name="connsiteX6" fmla="*/ 471487 w 4001335"/>
              <a:gd name="connsiteY6" fmla="*/ 89102 h 1946477"/>
              <a:gd name="connsiteX7" fmla="*/ 585787 w 4001335"/>
              <a:gd name="connsiteY7" fmla="*/ 60527 h 1946477"/>
              <a:gd name="connsiteX8" fmla="*/ 628650 w 4001335"/>
              <a:gd name="connsiteY8" fmla="*/ 46239 h 1946477"/>
              <a:gd name="connsiteX9" fmla="*/ 714375 w 4001335"/>
              <a:gd name="connsiteY9" fmla="*/ 31952 h 1946477"/>
              <a:gd name="connsiteX10" fmla="*/ 757237 w 4001335"/>
              <a:gd name="connsiteY10" fmla="*/ 17664 h 1946477"/>
              <a:gd name="connsiteX11" fmla="*/ 1271587 w 4001335"/>
              <a:gd name="connsiteY11" fmla="*/ 17664 h 1946477"/>
              <a:gd name="connsiteX12" fmla="*/ 1314450 w 4001335"/>
              <a:gd name="connsiteY12" fmla="*/ 31952 h 1946477"/>
              <a:gd name="connsiteX13" fmla="*/ 1371600 w 4001335"/>
              <a:gd name="connsiteY13" fmla="*/ 46239 h 1946477"/>
              <a:gd name="connsiteX14" fmla="*/ 1485900 w 4001335"/>
              <a:gd name="connsiteY14" fmla="*/ 89102 h 1946477"/>
              <a:gd name="connsiteX15" fmla="*/ 1585912 w 4001335"/>
              <a:gd name="connsiteY15" fmla="*/ 131964 h 1946477"/>
              <a:gd name="connsiteX16" fmla="*/ 1628775 w 4001335"/>
              <a:gd name="connsiteY16" fmla="*/ 160539 h 1946477"/>
              <a:gd name="connsiteX17" fmla="*/ 1685925 w 4001335"/>
              <a:gd name="connsiteY17" fmla="*/ 174827 h 1946477"/>
              <a:gd name="connsiteX18" fmla="*/ 1728787 w 4001335"/>
              <a:gd name="connsiteY18" fmla="*/ 189114 h 1946477"/>
              <a:gd name="connsiteX19" fmla="*/ 1814512 w 4001335"/>
              <a:gd name="connsiteY19" fmla="*/ 246264 h 1946477"/>
              <a:gd name="connsiteX20" fmla="*/ 1857375 w 4001335"/>
              <a:gd name="connsiteY20" fmla="*/ 274839 h 1946477"/>
              <a:gd name="connsiteX21" fmla="*/ 1900237 w 4001335"/>
              <a:gd name="connsiteY21" fmla="*/ 289127 h 1946477"/>
              <a:gd name="connsiteX22" fmla="*/ 1957387 w 4001335"/>
              <a:gd name="connsiteY22" fmla="*/ 331989 h 1946477"/>
              <a:gd name="connsiteX23" fmla="*/ 2043112 w 4001335"/>
              <a:gd name="connsiteY23" fmla="*/ 389139 h 1946477"/>
              <a:gd name="connsiteX24" fmla="*/ 2071687 w 4001335"/>
              <a:gd name="connsiteY24" fmla="*/ 432002 h 1946477"/>
              <a:gd name="connsiteX25" fmla="*/ 2128837 w 4001335"/>
              <a:gd name="connsiteY25" fmla="*/ 460577 h 1946477"/>
              <a:gd name="connsiteX26" fmla="*/ 2171700 w 4001335"/>
              <a:gd name="connsiteY26" fmla="*/ 489152 h 1946477"/>
              <a:gd name="connsiteX27" fmla="*/ 2257425 w 4001335"/>
              <a:gd name="connsiteY27" fmla="*/ 560589 h 1946477"/>
              <a:gd name="connsiteX28" fmla="*/ 2328862 w 4001335"/>
              <a:gd name="connsiteY28" fmla="*/ 646314 h 1946477"/>
              <a:gd name="connsiteX29" fmla="*/ 2400300 w 4001335"/>
              <a:gd name="connsiteY29" fmla="*/ 717752 h 1946477"/>
              <a:gd name="connsiteX30" fmla="*/ 2428875 w 4001335"/>
              <a:gd name="connsiteY30" fmla="*/ 774902 h 1946477"/>
              <a:gd name="connsiteX31" fmla="*/ 2457450 w 4001335"/>
              <a:gd name="connsiteY31" fmla="*/ 860627 h 1946477"/>
              <a:gd name="connsiteX32" fmla="*/ 2528887 w 4001335"/>
              <a:gd name="connsiteY32" fmla="*/ 960639 h 1946477"/>
              <a:gd name="connsiteX33" fmla="*/ 2571750 w 4001335"/>
              <a:gd name="connsiteY33" fmla="*/ 1046364 h 1946477"/>
              <a:gd name="connsiteX34" fmla="*/ 2600325 w 4001335"/>
              <a:gd name="connsiteY34" fmla="*/ 1132089 h 1946477"/>
              <a:gd name="connsiteX35" fmla="*/ 2614612 w 4001335"/>
              <a:gd name="connsiteY35" fmla="*/ 1174952 h 1946477"/>
              <a:gd name="connsiteX36" fmla="*/ 2643187 w 4001335"/>
              <a:gd name="connsiteY36" fmla="*/ 1217814 h 1946477"/>
              <a:gd name="connsiteX37" fmla="*/ 2700337 w 4001335"/>
              <a:gd name="connsiteY37" fmla="*/ 1332114 h 1946477"/>
              <a:gd name="connsiteX38" fmla="*/ 2728912 w 4001335"/>
              <a:gd name="connsiteY38" fmla="*/ 1389264 h 1946477"/>
              <a:gd name="connsiteX39" fmla="*/ 2771775 w 4001335"/>
              <a:gd name="connsiteY39" fmla="*/ 1474989 h 1946477"/>
              <a:gd name="connsiteX40" fmla="*/ 2814637 w 4001335"/>
              <a:gd name="connsiteY40" fmla="*/ 1503564 h 1946477"/>
              <a:gd name="connsiteX41" fmla="*/ 2857500 w 4001335"/>
              <a:gd name="connsiteY41" fmla="*/ 1589289 h 1946477"/>
              <a:gd name="connsiteX42" fmla="*/ 2900362 w 4001335"/>
              <a:gd name="connsiteY42" fmla="*/ 1632152 h 1946477"/>
              <a:gd name="connsiteX43" fmla="*/ 2943225 w 4001335"/>
              <a:gd name="connsiteY43" fmla="*/ 1689302 h 1946477"/>
              <a:gd name="connsiteX44" fmla="*/ 3000375 w 4001335"/>
              <a:gd name="connsiteY44" fmla="*/ 1717877 h 1946477"/>
              <a:gd name="connsiteX45" fmla="*/ 3043237 w 4001335"/>
              <a:gd name="connsiteY45" fmla="*/ 1760739 h 1946477"/>
              <a:gd name="connsiteX46" fmla="*/ 3100387 w 4001335"/>
              <a:gd name="connsiteY46" fmla="*/ 1789314 h 1946477"/>
              <a:gd name="connsiteX47" fmla="*/ 3143250 w 4001335"/>
              <a:gd name="connsiteY47" fmla="*/ 1817889 h 1946477"/>
              <a:gd name="connsiteX48" fmla="*/ 3228975 w 4001335"/>
              <a:gd name="connsiteY48" fmla="*/ 1846464 h 1946477"/>
              <a:gd name="connsiteX49" fmla="*/ 3271837 w 4001335"/>
              <a:gd name="connsiteY49" fmla="*/ 1860752 h 1946477"/>
              <a:gd name="connsiteX50" fmla="*/ 3314700 w 4001335"/>
              <a:gd name="connsiteY50" fmla="*/ 1889327 h 1946477"/>
              <a:gd name="connsiteX51" fmla="*/ 3443287 w 4001335"/>
              <a:gd name="connsiteY51" fmla="*/ 1946477 h 1946477"/>
              <a:gd name="connsiteX52" fmla="*/ 3857625 w 4001335"/>
              <a:gd name="connsiteY52" fmla="*/ 1932189 h 1946477"/>
              <a:gd name="connsiteX53" fmla="*/ 3900487 w 4001335"/>
              <a:gd name="connsiteY53" fmla="*/ 1917902 h 1946477"/>
              <a:gd name="connsiteX54" fmla="*/ 3943350 w 4001335"/>
              <a:gd name="connsiteY54" fmla="*/ 1889327 h 1946477"/>
              <a:gd name="connsiteX55" fmla="*/ 3986212 w 4001335"/>
              <a:gd name="connsiteY55" fmla="*/ 1846464 h 1946477"/>
              <a:gd name="connsiteX56" fmla="*/ 4000500 w 4001335"/>
              <a:gd name="connsiteY56" fmla="*/ 1746452 h 194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001335" h="1946477">
                <a:moveTo>
                  <a:pt x="0" y="389139"/>
                </a:moveTo>
                <a:cubicBezTo>
                  <a:pt x="23812" y="365327"/>
                  <a:pt x="49064" y="342872"/>
                  <a:pt x="71437" y="317702"/>
                </a:cubicBezTo>
                <a:cubicBezTo>
                  <a:pt x="105366" y="279532"/>
                  <a:pt x="115330" y="247570"/>
                  <a:pt x="157162" y="217689"/>
                </a:cubicBezTo>
                <a:cubicBezTo>
                  <a:pt x="174493" y="205309"/>
                  <a:pt x="196251" y="200402"/>
                  <a:pt x="214312" y="189114"/>
                </a:cubicBezTo>
                <a:cubicBezTo>
                  <a:pt x="288159" y="142960"/>
                  <a:pt x="253467" y="142068"/>
                  <a:pt x="342900" y="117677"/>
                </a:cubicBezTo>
                <a:cubicBezTo>
                  <a:pt x="370848" y="110055"/>
                  <a:pt x="400346" y="109673"/>
                  <a:pt x="428625" y="103389"/>
                </a:cubicBezTo>
                <a:cubicBezTo>
                  <a:pt x="443327" y="100122"/>
                  <a:pt x="456958" y="93065"/>
                  <a:pt x="471487" y="89102"/>
                </a:cubicBezTo>
                <a:cubicBezTo>
                  <a:pt x="509376" y="78769"/>
                  <a:pt x="548530" y="72946"/>
                  <a:pt x="585787" y="60527"/>
                </a:cubicBezTo>
                <a:cubicBezTo>
                  <a:pt x="600075" y="55764"/>
                  <a:pt x="613948" y="49506"/>
                  <a:pt x="628650" y="46239"/>
                </a:cubicBezTo>
                <a:cubicBezTo>
                  <a:pt x="656929" y="39955"/>
                  <a:pt x="685800" y="36714"/>
                  <a:pt x="714375" y="31952"/>
                </a:cubicBezTo>
                <a:cubicBezTo>
                  <a:pt x="728662" y="27189"/>
                  <a:pt x="742469" y="20618"/>
                  <a:pt x="757237" y="17664"/>
                </a:cubicBezTo>
                <a:cubicBezTo>
                  <a:pt x="936337" y="-18156"/>
                  <a:pt x="1060448" y="10384"/>
                  <a:pt x="1271587" y="17664"/>
                </a:cubicBezTo>
                <a:cubicBezTo>
                  <a:pt x="1285875" y="22427"/>
                  <a:pt x="1299969" y="27815"/>
                  <a:pt x="1314450" y="31952"/>
                </a:cubicBezTo>
                <a:cubicBezTo>
                  <a:pt x="1333331" y="37346"/>
                  <a:pt x="1353551" y="38504"/>
                  <a:pt x="1371600" y="46239"/>
                </a:cubicBezTo>
                <a:cubicBezTo>
                  <a:pt x="1500369" y="101425"/>
                  <a:pt x="1304708" y="52863"/>
                  <a:pt x="1485900" y="89102"/>
                </a:cubicBezTo>
                <a:cubicBezTo>
                  <a:pt x="1593505" y="160840"/>
                  <a:pt x="1456750" y="76610"/>
                  <a:pt x="1585912" y="131964"/>
                </a:cubicBezTo>
                <a:cubicBezTo>
                  <a:pt x="1601695" y="138728"/>
                  <a:pt x="1612992" y="153775"/>
                  <a:pt x="1628775" y="160539"/>
                </a:cubicBezTo>
                <a:cubicBezTo>
                  <a:pt x="1646824" y="168274"/>
                  <a:pt x="1667044" y="169432"/>
                  <a:pt x="1685925" y="174827"/>
                </a:cubicBezTo>
                <a:cubicBezTo>
                  <a:pt x="1700406" y="178964"/>
                  <a:pt x="1714500" y="184352"/>
                  <a:pt x="1728787" y="189114"/>
                </a:cubicBezTo>
                <a:lnTo>
                  <a:pt x="1814512" y="246264"/>
                </a:lnTo>
                <a:cubicBezTo>
                  <a:pt x="1828800" y="255789"/>
                  <a:pt x="1841085" y="269409"/>
                  <a:pt x="1857375" y="274839"/>
                </a:cubicBezTo>
                <a:lnTo>
                  <a:pt x="1900237" y="289127"/>
                </a:lnTo>
                <a:cubicBezTo>
                  <a:pt x="1919287" y="303414"/>
                  <a:pt x="1937879" y="318334"/>
                  <a:pt x="1957387" y="331989"/>
                </a:cubicBezTo>
                <a:cubicBezTo>
                  <a:pt x="1985522" y="351683"/>
                  <a:pt x="2043112" y="389139"/>
                  <a:pt x="2043112" y="389139"/>
                </a:cubicBezTo>
                <a:cubicBezTo>
                  <a:pt x="2052637" y="403427"/>
                  <a:pt x="2058495" y="421009"/>
                  <a:pt x="2071687" y="432002"/>
                </a:cubicBezTo>
                <a:cubicBezTo>
                  <a:pt x="2088049" y="445637"/>
                  <a:pt x="2110345" y="450010"/>
                  <a:pt x="2128837" y="460577"/>
                </a:cubicBezTo>
                <a:cubicBezTo>
                  <a:pt x="2143746" y="469096"/>
                  <a:pt x="2158508" y="478159"/>
                  <a:pt x="2171700" y="489152"/>
                </a:cubicBezTo>
                <a:cubicBezTo>
                  <a:pt x="2281710" y="580826"/>
                  <a:pt x="2151004" y="489642"/>
                  <a:pt x="2257425" y="560589"/>
                </a:cubicBezTo>
                <a:cubicBezTo>
                  <a:pt x="2284712" y="642455"/>
                  <a:pt x="2251014" y="568466"/>
                  <a:pt x="2328862" y="646314"/>
                </a:cubicBezTo>
                <a:cubicBezTo>
                  <a:pt x="2424113" y="741565"/>
                  <a:pt x="2285999" y="641552"/>
                  <a:pt x="2400300" y="717752"/>
                </a:cubicBezTo>
                <a:cubicBezTo>
                  <a:pt x="2409825" y="736802"/>
                  <a:pt x="2420965" y="755127"/>
                  <a:pt x="2428875" y="774902"/>
                </a:cubicBezTo>
                <a:cubicBezTo>
                  <a:pt x="2440062" y="802868"/>
                  <a:pt x="2440742" y="835565"/>
                  <a:pt x="2457450" y="860627"/>
                </a:cubicBezTo>
                <a:cubicBezTo>
                  <a:pt x="2499234" y="923302"/>
                  <a:pt x="2475722" y="889752"/>
                  <a:pt x="2528887" y="960639"/>
                </a:cubicBezTo>
                <a:cubicBezTo>
                  <a:pt x="2580998" y="1116968"/>
                  <a:pt x="2497888" y="880176"/>
                  <a:pt x="2571750" y="1046364"/>
                </a:cubicBezTo>
                <a:cubicBezTo>
                  <a:pt x="2583983" y="1073889"/>
                  <a:pt x="2590800" y="1103514"/>
                  <a:pt x="2600325" y="1132089"/>
                </a:cubicBezTo>
                <a:cubicBezTo>
                  <a:pt x="2605087" y="1146377"/>
                  <a:pt x="2606258" y="1162421"/>
                  <a:pt x="2614612" y="1174952"/>
                </a:cubicBezTo>
                <a:lnTo>
                  <a:pt x="2643187" y="1217814"/>
                </a:lnTo>
                <a:cubicBezTo>
                  <a:pt x="2669455" y="1349151"/>
                  <a:pt x="2633633" y="1238728"/>
                  <a:pt x="2700337" y="1332114"/>
                </a:cubicBezTo>
                <a:cubicBezTo>
                  <a:pt x="2712717" y="1349445"/>
                  <a:pt x="2720522" y="1369688"/>
                  <a:pt x="2728912" y="1389264"/>
                </a:cubicBezTo>
                <a:cubicBezTo>
                  <a:pt x="2746343" y="1429935"/>
                  <a:pt x="2737454" y="1440668"/>
                  <a:pt x="2771775" y="1474989"/>
                </a:cubicBezTo>
                <a:cubicBezTo>
                  <a:pt x="2783917" y="1487131"/>
                  <a:pt x="2800350" y="1494039"/>
                  <a:pt x="2814637" y="1503564"/>
                </a:cubicBezTo>
                <a:cubicBezTo>
                  <a:pt x="2828957" y="1546523"/>
                  <a:pt x="2826725" y="1552359"/>
                  <a:pt x="2857500" y="1589289"/>
                </a:cubicBezTo>
                <a:cubicBezTo>
                  <a:pt x="2870435" y="1604811"/>
                  <a:pt x="2887212" y="1616811"/>
                  <a:pt x="2900362" y="1632152"/>
                </a:cubicBezTo>
                <a:cubicBezTo>
                  <a:pt x="2915859" y="1650232"/>
                  <a:pt x="2925145" y="1673805"/>
                  <a:pt x="2943225" y="1689302"/>
                </a:cubicBezTo>
                <a:cubicBezTo>
                  <a:pt x="2959396" y="1703163"/>
                  <a:pt x="2983044" y="1705497"/>
                  <a:pt x="3000375" y="1717877"/>
                </a:cubicBezTo>
                <a:cubicBezTo>
                  <a:pt x="3016817" y="1729621"/>
                  <a:pt x="3026795" y="1748995"/>
                  <a:pt x="3043237" y="1760739"/>
                </a:cubicBezTo>
                <a:cubicBezTo>
                  <a:pt x="3060568" y="1773119"/>
                  <a:pt x="3081895" y="1778747"/>
                  <a:pt x="3100387" y="1789314"/>
                </a:cubicBezTo>
                <a:cubicBezTo>
                  <a:pt x="3115296" y="1797833"/>
                  <a:pt x="3127558" y="1810915"/>
                  <a:pt x="3143250" y="1817889"/>
                </a:cubicBezTo>
                <a:cubicBezTo>
                  <a:pt x="3170775" y="1830122"/>
                  <a:pt x="3200400" y="1836939"/>
                  <a:pt x="3228975" y="1846464"/>
                </a:cubicBezTo>
                <a:cubicBezTo>
                  <a:pt x="3243262" y="1851227"/>
                  <a:pt x="3259306" y="1852398"/>
                  <a:pt x="3271837" y="1860752"/>
                </a:cubicBezTo>
                <a:cubicBezTo>
                  <a:pt x="3286125" y="1870277"/>
                  <a:pt x="3299008" y="1882353"/>
                  <a:pt x="3314700" y="1889327"/>
                </a:cubicBezTo>
                <a:cubicBezTo>
                  <a:pt x="3467720" y="1957335"/>
                  <a:pt x="3346286" y="1881809"/>
                  <a:pt x="3443287" y="1946477"/>
                </a:cubicBezTo>
                <a:cubicBezTo>
                  <a:pt x="3581400" y="1941714"/>
                  <a:pt x="3719699" y="1940809"/>
                  <a:pt x="3857625" y="1932189"/>
                </a:cubicBezTo>
                <a:cubicBezTo>
                  <a:pt x="3872656" y="1931250"/>
                  <a:pt x="3887017" y="1924637"/>
                  <a:pt x="3900487" y="1917902"/>
                </a:cubicBezTo>
                <a:cubicBezTo>
                  <a:pt x="3915846" y="1910223"/>
                  <a:pt x="3930158" y="1900320"/>
                  <a:pt x="3943350" y="1889327"/>
                </a:cubicBezTo>
                <a:cubicBezTo>
                  <a:pt x="3958872" y="1876392"/>
                  <a:pt x="3971925" y="1860752"/>
                  <a:pt x="3986212" y="1846464"/>
                </a:cubicBezTo>
                <a:cubicBezTo>
                  <a:pt x="4006524" y="1785530"/>
                  <a:pt x="4000500" y="1818662"/>
                  <a:pt x="4000500" y="17464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>
            <a:off x="6410886" y="3887881"/>
            <a:ext cx="2085975" cy="528638"/>
          </a:xfrm>
          <a:custGeom>
            <a:avLst/>
            <a:gdLst>
              <a:gd name="connsiteX0" fmla="*/ 0 w 2085975"/>
              <a:gd name="connsiteY0" fmla="*/ 0 h 528638"/>
              <a:gd name="connsiteX1" fmla="*/ 71438 w 2085975"/>
              <a:gd name="connsiteY1" fmla="*/ 57150 h 528638"/>
              <a:gd name="connsiteX2" fmla="*/ 100013 w 2085975"/>
              <a:gd name="connsiteY2" fmla="*/ 100013 h 528638"/>
              <a:gd name="connsiteX3" fmla="*/ 185738 w 2085975"/>
              <a:gd name="connsiteY3" fmla="*/ 157163 h 528638"/>
              <a:gd name="connsiteX4" fmla="*/ 242888 w 2085975"/>
              <a:gd name="connsiteY4" fmla="*/ 200025 h 528638"/>
              <a:gd name="connsiteX5" fmla="*/ 285750 w 2085975"/>
              <a:gd name="connsiteY5" fmla="*/ 214313 h 528638"/>
              <a:gd name="connsiteX6" fmla="*/ 328613 w 2085975"/>
              <a:gd name="connsiteY6" fmla="*/ 257175 h 528638"/>
              <a:gd name="connsiteX7" fmla="*/ 385763 w 2085975"/>
              <a:gd name="connsiteY7" fmla="*/ 285750 h 528638"/>
              <a:gd name="connsiteX8" fmla="*/ 471488 w 2085975"/>
              <a:gd name="connsiteY8" fmla="*/ 342900 h 528638"/>
              <a:gd name="connsiteX9" fmla="*/ 557213 w 2085975"/>
              <a:gd name="connsiteY9" fmla="*/ 400050 h 528638"/>
              <a:gd name="connsiteX10" fmla="*/ 600075 w 2085975"/>
              <a:gd name="connsiteY10" fmla="*/ 428625 h 528638"/>
              <a:gd name="connsiteX11" fmla="*/ 642938 w 2085975"/>
              <a:gd name="connsiteY11" fmla="*/ 442913 h 528638"/>
              <a:gd name="connsiteX12" fmla="*/ 757238 w 2085975"/>
              <a:gd name="connsiteY12" fmla="*/ 471488 h 528638"/>
              <a:gd name="connsiteX13" fmla="*/ 800100 w 2085975"/>
              <a:gd name="connsiteY13" fmla="*/ 500063 h 528638"/>
              <a:gd name="connsiteX14" fmla="*/ 857250 w 2085975"/>
              <a:gd name="connsiteY14" fmla="*/ 528638 h 528638"/>
              <a:gd name="connsiteX15" fmla="*/ 1543050 w 2085975"/>
              <a:gd name="connsiteY15" fmla="*/ 514350 h 528638"/>
              <a:gd name="connsiteX16" fmla="*/ 1614488 w 2085975"/>
              <a:gd name="connsiteY16" fmla="*/ 500063 h 528638"/>
              <a:gd name="connsiteX17" fmla="*/ 1700213 w 2085975"/>
              <a:gd name="connsiteY17" fmla="*/ 471488 h 528638"/>
              <a:gd name="connsiteX18" fmla="*/ 1785938 w 2085975"/>
              <a:gd name="connsiteY18" fmla="*/ 414338 h 528638"/>
              <a:gd name="connsiteX19" fmla="*/ 1828800 w 2085975"/>
              <a:gd name="connsiteY19" fmla="*/ 385763 h 528638"/>
              <a:gd name="connsiteX20" fmla="*/ 1885950 w 2085975"/>
              <a:gd name="connsiteY20" fmla="*/ 357188 h 528638"/>
              <a:gd name="connsiteX21" fmla="*/ 1943100 w 2085975"/>
              <a:gd name="connsiteY21" fmla="*/ 271463 h 528638"/>
              <a:gd name="connsiteX22" fmla="*/ 1985963 w 2085975"/>
              <a:gd name="connsiteY22" fmla="*/ 257175 h 528638"/>
              <a:gd name="connsiteX23" fmla="*/ 2085975 w 2085975"/>
              <a:gd name="connsiteY23" fmla="*/ 200025 h 52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85975" h="528638">
                <a:moveTo>
                  <a:pt x="0" y="0"/>
                </a:moveTo>
                <a:cubicBezTo>
                  <a:pt x="23813" y="19050"/>
                  <a:pt x="49875" y="35587"/>
                  <a:pt x="71438" y="57150"/>
                </a:cubicBezTo>
                <a:cubicBezTo>
                  <a:pt x="83580" y="69292"/>
                  <a:pt x="87090" y="88705"/>
                  <a:pt x="100013" y="100013"/>
                </a:cubicBezTo>
                <a:cubicBezTo>
                  <a:pt x="125859" y="122628"/>
                  <a:pt x="158264" y="136557"/>
                  <a:pt x="185738" y="157163"/>
                </a:cubicBezTo>
                <a:cubicBezTo>
                  <a:pt x="204788" y="171450"/>
                  <a:pt x="222213" y="188211"/>
                  <a:pt x="242888" y="200025"/>
                </a:cubicBezTo>
                <a:cubicBezTo>
                  <a:pt x="255964" y="207497"/>
                  <a:pt x="271463" y="209550"/>
                  <a:pt x="285750" y="214313"/>
                </a:cubicBezTo>
                <a:cubicBezTo>
                  <a:pt x="300038" y="228600"/>
                  <a:pt x="312171" y="245431"/>
                  <a:pt x="328613" y="257175"/>
                </a:cubicBezTo>
                <a:cubicBezTo>
                  <a:pt x="345944" y="269554"/>
                  <a:pt x="367500" y="274792"/>
                  <a:pt x="385763" y="285750"/>
                </a:cubicBezTo>
                <a:cubicBezTo>
                  <a:pt x="415212" y="303419"/>
                  <a:pt x="442913" y="323850"/>
                  <a:pt x="471488" y="342900"/>
                </a:cubicBezTo>
                <a:lnTo>
                  <a:pt x="557213" y="400050"/>
                </a:lnTo>
                <a:cubicBezTo>
                  <a:pt x="571500" y="409575"/>
                  <a:pt x="583785" y="423195"/>
                  <a:pt x="600075" y="428625"/>
                </a:cubicBezTo>
                <a:cubicBezTo>
                  <a:pt x="614363" y="433388"/>
                  <a:pt x="628327" y="439260"/>
                  <a:pt x="642938" y="442913"/>
                </a:cubicBezTo>
                <a:cubicBezTo>
                  <a:pt x="675549" y="451066"/>
                  <a:pt x="724576" y="455157"/>
                  <a:pt x="757238" y="471488"/>
                </a:cubicBezTo>
                <a:cubicBezTo>
                  <a:pt x="772596" y="479167"/>
                  <a:pt x="785191" y="491544"/>
                  <a:pt x="800100" y="500063"/>
                </a:cubicBezTo>
                <a:cubicBezTo>
                  <a:pt x="818592" y="510630"/>
                  <a:pt x="838200" y="519113"/>
                  <a:pt x="857250" y="528638"/>
                </a:cubicBezTo>
                <a:lnTo>
                  <a:pt x="1543050" y="514350"/>
                </a:lnTo>
                <a:cubicBezTo>
                  <a:pt x="1567317" y="513434"/>
                  <a:pt x="1591059" y="506453"/>
                  <a:pt x="1614488" y="500063"/>
                </a:cubicBezTo>
                <a:cubicBezTo>
                  <a:pt x="1643547" y="492138"/>
                  <a:pt x="1700213" y="471488"/>
                  <a:pt x="1700213" y="471488"/>
                </a:cubicBezTo>
                <a:lnTo>
                  <a:pt x="1785938" y="414338"/>
                </a:lnTo>
                <a:cubicBezTo>
                  <a:pt x="1800225" y="404813"/>
                  <a:pt x="1813442" y="393442"/>
                  <a:pt x="1828800" y="385763"/>
                </a:cubicBezTo>
                <a:lnTo>
                  <a:pt x="1885950" y="357188"/>
                </a:lnTo>
                <a:cubicBezTo>
                  <a:pt x="1900929" y="312251"/>
                  <a:pt x="1897233" y="302041"/>
                  <a:pt x="1943100" y="271463"/>
                </a:cubicBezTo>
                <a:cubicBezTo>
                  <a:pt x="1955631" y="263109"/>
                  <a:pt x="1972798" y="264489"/>
                  <a:pt x="1985963" y="257175"/>
                </a:cubicBezTo>
                <a:cubicBezTo>
                  <a:pt x="2093588" y="197383"/>
                  <a:pt x="2034858" y="200025"/>
                  <a:pt x="2085975" y="2000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7268136" y="4030756"/>
            <a:ext cx="2057400" cy="428625"/>
          </a:xfrm>
          <a:custGeom>
            <a:avLst/>
            <a:gdLst>
              <a:gd name="connsiteX0" fmla="*/ 0 w 2057400"/>
              <a:gd name="connsiteY0" fmla="*/ 357188 h 428625"/>
              <a:gd name="connsiteX1" fmla="*/ 157163 w 2057400"/>
              <a:gd name="connsiteY1" fmla="*/ 400050 h 428625"/>
              <a:gd name="connsiteX2" fmla="*/ 242888 w 2057400"/>
              <a:gd name="connsiteY2" fmla="*/ 428625 h 428625"/>
              <a:gd name="connsiteX3" fmla="*/ 1028700 w 2057400"/>
              <a:gd name="connsiteY3" fmla="*/ 414338 h 428625"/>
              <a:gd name="connsiteX4" fmla="*/ 1128713 w 2057400"/>
              <a:gd name="connsiteY4" fmla="*/ 385763 h 428625"/>
              <a:gd name="connsiteX5" fmla="*/ 1228725 w 2057400"/>
              <a:gd name="connsiteY5" fmla="*/ 357188 h 428625"/>
              <a:gd name="connsiteX6" fmla="*/ 1371600 w 2057400"/>
              <a:gd name="connsiteY6" fmla="*/ 314325 h 428625"/>
              <a:gd name="connsiteX7" fmla="*/ 1457325 w 2057400"/>
              <a:gd name="connsiteY7" fmla="*/ 285750 h 428625"/>
              <a:gd name="connsiteX8" fmla="*/ 1543050 w 2057400"/>
              <a:gd name="connsiteY8" fmla="*/ 257175 h 428625"/>
              <a:gd name="connsiteX9" fmla="*/ 1585913 w 2057400"/>
              <a:gd name="connsiteY9" fmla="*/ 242888 h 428625"/>
              <a:gd name="connsiteX10" fmla="*/ 1685925 w 2057400"/>
              <a:gd name="connsiteY10" fmla="*/ 185738 h 428625"/>
              <a:gd name="connsiteX11" fmla="*/ 1785938 w 2057400"/>
              <a:gd name="connsiteY11" fmla="*/ 142875 h 428625"/>
              <a:gd name="connsiteX12" fmla="*/ 1871663 w 2057400"/>
              <a:gd name="connsiteY12" fmla="*/ 85725 h 428625"/>
              <a:gd name="connsiteX13" fmla="*/ 1914525 w 2057400"/>
              <a:gd name="connsiteY13" fmla="*/ 57150 h 428625"/>
              <a:gd name="connsiteX14" fmla="*/ 1971675 w 2057400"/>
              <a:gd name="connsiteY14" fmla="*/ 28575 h 428625"/>
              <a:gd name="connsiteX15" fmla="*/ 2057400 w 2057400"/>
              <a:gd name="connsiteY15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57400" h="428625">
                <a:moveTo>
                  <a:pt x="0" y="357188"/>
                </a:moveTo>
                <a:cubicBezTo>
                  <a:pt x="152943" y="418365"/>
                  <a:pt x="-15542" y="356874"/>
                  <a:pt x="157163" y="400050"/>
                </a:cubicBezTo>
                <a:cubicBezTo>
                  <a:pt x="186384" y="407355"/>
                  <a:pt x="242888" y="428625"/>
                  <a:pt x="242888" y="428625"/>
                </a:cubicBezTo>
                <a:lnTo>
                  <a:pt x="1028700" y="414338"/>
                </a:lnTo>
                <a:cubicBezTo>
                  <a:pt x="1054032" y="413479"/>
                  <a:pt x="1102831" y="393158"/>
                  <a:pt x="1128713" y="385763"/>
                </a:cubicBezTo>
                <a:cubicBezTo>
                  <a:pt x="1254286" y="349885"/>
                  <a:pt x="1125963" y="391441"/>
                  <a:pt x="1228725" y="357188"/>
                </a:cubicBezTo>
                <a:cubicBezTo>
                  <a:pt x="1311641" y="301911"/>
                  <a:pt x="1230990" y="346774"/>
                  <a:pt x="1371600" y="314325"/>
                </a:cubicBezTo>
                <a:cubicBezTo>
                  <a:pt x="1400949" y="307552"/>
                  <a:pt x="1428750" y="295275"/>
                  <a:pt x="1457325" y="285750"/>
                </a:cubicBezTo>
                <a:lnTo>
                  <a:pt x="1543050" y="257175"/>
                </a:lnTo>
                <a:lnTo>
                  <a:pt x="1585913" y="242888"/>
                </a:lnTo>
                <a:cubicBezTo>
                  <a:pt x="1628960" y="214190"/>
                  <a:pt x="1635168" y="207491"/>
                  <a:pt x="1685925" y="185738"/>
                </a:cubicBezTo>
                <a:cubicBezTo>
                  <a:pt x="1833084" y="122669"/>
                  <a:pt x="1596397" y="237645"/>
                  <a:pt x="1785938" y="142875"/>
                </a:cubicBezTo>
                <a:cubicBezTo>
                  <a:pt x="1836163" y="67539"/>
                  <a:pt x="1785553" y="122630"/>
                  <a:pt x="1871663" y="85725"/>
                </a:cubicBezTo>
                <a:cubicBezTo>
                  <a:pt x="1887446" y="78961"/>
                  <a:pt x="1899616" y="65669"/>
                  <a:pt x="1914525" y="57150"/>
                </a:cubicBezTo>
                <a:cubicBezTo>
                  <a:pt x="1933017" y="46583"/>
                  <a:pt x="1951900" y="36485"/>
                  <a:pt x="1971675" y="28575"/>
                </a:cubicBezTo>
                <a:cubicBezTo>
                  <a:pt x="1999641" y="17388"/>
                  <a:pt x="2057400" y="0"/>
                  <a:pt x="20574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>
            <a:off x="8096811" y="4073619"/>
            <a:ext cx="2128838" cy="385762"/>
          </a:xfrm>
          <a:custGeom>
            <a:avLst/>
            <a:gdLst>
              <a:gd name="connsiteX0" fmla="*/ 0 w 2128838"/>
              <a:gd name="connsiteY0" fmla="*/ 385762 h 385762"/>
              <a:gd name="connsiteX1" fmla="*/ 528638 w 2128838"/>
              <a:gd name="connsiteY1" fmla="*/ 371475 h 385762"/>
              <a:gd name="connsiteX2" fmla="*/ 1071563 w 2128838"/>
              <a:gd name="connsiteY2" fmla="*/ 342900 h 385762"/>
              <a:gd name="connsiteX3" fmla="*/ 1385888 w 2128838"/>
              <a:gd name="connsiteY3" fmla="*/ 314325 h 385762"/>
              <a:gd name="connsiteX4" fmla="*/ 1428750 w 2128838"/>
              <a:gd name="connsiteY4" fmla="*/ 285750 h 385762"/>
              <a:gd name="connsiteX5" fmla="*/ 1500188 w 2128838"/>
              <a:gd name="connsiteY5" fmla="*/ 271462 h 385762"/>
              <a:gd name="connsiteX6" fmla="*/ 1657350 w 2128838"/>
              <a:gd name="connsiteY6" fmla="*/ 242887 h 385762"/>
              <a:gd name="connsiteX7" fmla="*/ 1700213 w 2128838"/>
              <a:gd name="connsiteY7" fmla="*/ 228600 h 385762"/>
              <a:gd name="connsiteX8" fmla="*/ 1785938 w 2128838"/>
              <a:gd name="connsiteY8" fmla="*/ 171450 h 385762"/>
              <a:gd name="connsiteX9" fmla="*/ 1885950 w 2128838"/>
              <a:gd name="connsiteY9" fmla="*/ 157162 h 385762"/>
              <a:gd name="connsiteX10" fmla="*/ 1928813 w 2128838"/>
              <a:gd name="connsiteY10" fmla="*/ 128587 h 385762"/>
              <a:gd name="connsiteX11" fmla="*/ 1985963 w 2128838"/>
              <a:gd name="connsiteY11" fmla="*/ 85725 h 385762"/>
              <a:gd name="connsiteX12" fmla="*/ 2028825 w 2128838"/>
              <a:gd name="connsiteY12" fmla="*/ 71437 h 385762"/>
              <a:gd name="connsiteX13" fmla="*/ 2128838 w 2128838"/>
              <a:gd name="connsiteY13" fmla="*/ 0 h 38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28838" h="385762">
                <a:moveTo>
                  <a:pt x="0" y="385762"/>
                </a:moveTo>
                <a:lnTo>
                  <a:pt x="528638" y="371475"/>
                </a:lnTo>
                <a:cubicBezTo>
                  <a:pt x="1006793" y="357615"/>
                  <a:pt x="836958" y="381999"/>
                  <a:pt x="1071563" y="342900"/>
                </a:cubicBezTo>
                <a:cubicBezTo>
                  <a:pt x="1220628" y="293209"/>
                  <a:pt x="977603" y="370000"/>
                  <a:pt x="1385888" y="314325"/>
                </a:cubicBezTo>
                <a:cubicBezTo>
                  <a:pt x="1402902" y="312005"/>
                  <a:pt x="1412672" y="291779"/>
                  <a:pt x="1428750" y="285750"/>
                </a:cubicBezTo>
                <a:cubicBezTo>
                  <a:pt x="1451488" y="277223"/>
                  <a:pt x="1476482" y="276730"/>
                  <a:pt x="1500188" y="271462"/>
                </a:cubicBezTo>
                <a:cubicBezTo>
                  <a:pt x="1621439" y="244517"/>
                  <a:pt x="1483996" y="267653"/>
                  <a:pt x="1657350" y="242887"/>
                </a:cubicBezTo>
                <a:cubicBezTo>
                  <a:pt x="1671638" y="238125"/>
                  <a:pt x="1687048" y="235914"/>
                  <a:pt x="1700213" y="228600"/>
                </a:cubicBezTo>
                <a:cubicBezTo>
                  <a:pt x="1730234" y="211922"/>
                  <a:pt x="1751940" y="176307"/>
                  <a:pt x="1785938" y="171450"/>
                </a:cubicBezTo>
                <a:lnTo>
                  <a:pt x="1885950" y="157162"/>
                </a:lnTo>
                <a:cubicBezTo>
                  <a:pt x="1900238" y="147637"/>
                  <a:pt x="1914840" y="138568"/>
                  <a:pt x="1928813" y="128587"/>
                </a:cubicBezTo>
                <a:cubicBezTo>
                  <a:pt x="1948190" y="114746"/>
                  <a:pt x="1965288" y="97539"/>
                  <a:pt x="1985963" y="85725"/>
                </a:cubicBezTo>
                <a:cubicBezTo>
                  <a:pt x="1999039" y="78253"/>
                  <a:pt x="2015660" y="78751"/>
                  <a:pt x="2028825" y="71437"/>
                </a:cubicBezTo>
                <a:cubicBezTo>
                  <a:pt x="2097319" y="33384"/>
                  <a:pt x="2094743" y="34092"/>
                  <a:pt x="212883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060369" y="5827880"/>
            <a:ext cx="1063229" cy="618418"/>
          </a:xfrm>
          <a:prstGeom prst="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2">
                    <a:lumMod val="90000"/>
                  </a:schemeClr>
                </a:solidFill>
              </a:rPr>
              <a:t>&lt;START&gt;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Batch Normalization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Sergey </a:t>
            </a:r>
            <a:r>
              <a:rPr lang="en-US" altLang="zh-CN" dirty="0" err="1" smtClean="0"/>
              <a:t>Ioffe</a:t>
            </a:r>
            <a:r>
              <a:rPr lang="en-US" altLang="zh-CN" dirty="0"/>
              <a:t> </a:t>
            </a:r>
            <a:r>
              <a:rPr lang="en-US" altLang="zh-CN" dirty="0" smtClean="0"/>
              <a:t>and Christian </a:t>
            </a:r>
            <a:r>
              <a:rPr lang="en-US" altLang="zh-CN" dirty="0" err="1" smtClean="0"/>
              <a:t>Szegedy</a:t>
            </a:r>
            <a:r>
              <a:rPr lang="en-US" altLang="zh-CN" dirty="0" smtClean="0"/>
              <a:t>. "Batch Normalization: Accelerating Deep Network Training by  Reducing Internal Covariate Shift."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arXiv</a:t>
            </a:r>
            <a:r>
              <a:rPr lang="en-US" altLang="zh-CN" i="1" dirty="0" smtClean="0"/>
              <a:t> preprint arXiv:1502.03167</a:t>
            </a:r>
            <a:r>
              <a:rPr lang="en-US" altLang="zh-CN" dirty="0" smtClean="0"/>
              <a:t> (2015)</a:t>
            </a:r>
          </a:p>
          <a:p>
            <a:r>
              <a:rPr lang="en-US" altLang="zh-CN" dirty="0" smtClean="0"/>
              <a:t>Internal covariate shift</a:t>
            </a:r>
            <a:r>
              <a:rPr lang="zh-CN" altLang="en-US" dirty="0" smtClean="0"/>
              <a:t>：在训练过程中，网络每层输入的分布会随着前一层的参数改变而改变。</a:t>
            </a:r>
            <a:endParaRPr lang="en-US" altLang="zh-CN" dirty="0" smtClean="0"/>
          </a:p>
          <a:p>
            <a:r>
              <a:rPr lang="zh-CN" altLang="en-US" dirty="0" smtClean="0"/>
              <a:t>优点：可用较高学习率，可随意初始化，起正则化作用（通常不与</a:t>
            </a:r>
            <a:r>
              <a:rPr lang="en-US" altLang="zh-CN" dirty="0" smtClean="0"/>
              <a:t>Dropout</a:t>
            </a:r>
            <a:r>
              <a:rPr lang="zh-CN" altLang="en-US" dirty="0" smtClean="0"/>
              <a:t>同时使用）。</a:t>
            </a:r>
            <a:endParaRPr lang="en-US" altLang="zh-CN" dirty="0" smtClean="0"/>
          </a:p>
          <a:p>
            <a:r>
              <a:rPr lang="zh-CN" altLang="en-US" dirty="0" smtClean="0"/>
              <a:t>缺点：依赖于</a:t>
            </a:r>
            <a:r>
              <a:rPr lang="en-US" altLang="zh-CN" dirty="0" smtClean="0"/>
              <a:t>mini-batch</a:t>
            </a:r>
            <a:r>
              <a:rPr lang="zh-CN" altLang="en-US" dirty="0" smtClean="0"/>
              <a:t>大小，且不适用于</a:t>
            </a:r>
            <a:r>
              <a:rPr lang="en-US" altLang="zh-CN" dirty="0" smtClean="0"/>
              <a:t>RNN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36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Batch Normalization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68425"/>
            <a:ext cx="7929283" cy="2916617"/>
          </a:xfrm>
        </p:spPr>
        <p:txBody>
          <a:bodyPr>
            <a:normAutofit/>
          </a:bodyPr>
          <a:lstStyle/>
          <a:p>
            <a:r>
              <a:rPr lang="zh-CN" altLang="en-US" dirty="0"/>
              <a:t>启发</a:t>
            </a:r>
            <a:r>
              <a:rPr lang="zh-CN" altLang="en-US" dirty="0" smtClean="0"/>
              <a:t>：预处理后更易学习，如</a:t>
            </a:r>
            <a:r>
              <a:rPr lang="en-US" altLang="zh-CN" dirty="0" smtClean="0"/>
              <a:t>Normalization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问题：直接使用</a:t>
            </a:r>
            <a:r>
              <a:rPr lang="en-US" altLang="zh-CN" dirty="0" smtClean="0"/>
              <a:t>Normalization</a:t>
            </a:r>
            <a:r>
              <a:rPr lang="zh-CN" altLang="en-US" dirty="0" smtClean="0"/>
              <a:t>会降低模型能力。</a:t>
            </a:r>
            <a:endParaRPr lang="en-US" altLang="zh-CN" dirty="0"/>
          </a:p>
          <a:p>
            <a:r>
              <a:rPr lang="zh-CN" altLang="en-US" dirty="0" smtClean="0"/>
              <a:t>解决方式：引入两个参数</a:t>
            </a:r>
            <a:r>
              <a:rPr lang="zh-CN" altLang="en-US" dirty="0"/>
              <a:t>来</a:t>
            </a:r>
            <a:r>
              <a:rPr lang="zh-CN" altLang="en-US" dirty="0" smtClean="0"/>
              <a:t>保持模型能力，且用</a:t>
            </a:r>
            <a:r>
              <a:rPr lang="en-US" altLang="zh-CN" dirty="0" smtClean="0"/>
              <a:t>mini-batch</a:t>
            </a:r>
            <a:r>
              <a:rPr lang="zh-CN" altLang="en-US" dirty="0" smtClean="0"/>
              <a:t>中的数据来估计均值和方差。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188" y="3424014"/>
            <a:ext cx="3962400" cy="30513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0" y="1368425"/>
            <a:ext cx="2400300" cy="885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0" y="2295302"/>
            <a:ext cx="2400300" cy="565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976" y="3424014"/>
            <a:ext cx="3838435" cy="311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Batch Normalization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zh-CN" altLang="en-US" dirty="0" smtClean="0"/>
              <a:t>中的用法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4" y="2428970"/>
            <a:ext cx="10412506" cy="2764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4" y="5211223"/>
            <a:ext cx="9537249" cy="122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0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Layer Normalization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Ba, Jimmy Lei, Jamie Ryan </a:t>
            </a:r>
            <a:r>
              <a:rPr lang="en-US" altLang="zh-CN" dirty="0" err="1" smtClean="0"/>
              <a:t>Kiros</a:t>
            </a:r>
            <a:r>
              <a:rPr lang="en-US" altLang="zh-CN" dirty="0" smtClean="0"/>
              <a:t>, and Geoffrey E. Hinton. "Layer normalization." </a:t>
            </a:r>
            <a:r>
              <a:rPr lang="en-US" altLang="zh-CN" i="1" dirty="0" err="1" smtClean="0"/>
              <a:t>arXiv</a:t>
            </a:r>
            <a:r>
              <a:rPr lang="en-US" altLang="zh-CN" i="1" dirty="0" smtClean="0"/>
              <a:t> preprint arXiv:1607.06450</a:t>
            </a:r>
            <a:r>
              <a:rPr lang="en-US" altLang="zh-CN" dirty="0" smtClean="0"/>
              <a:t> (2016)</a:t>
            </a:r>
          </a:p>
          <a:p>
            <a:r>
              <a:rPr lang="zh-CN" altLang="en-US" dirty="0" smtClean="0"/>
              <a:t>优点：可加快训练速度；避免梯度爆炸或梯度消失；和</a:t>
            </a:r>
            <a:r>
              <a:rPr lang="en-US" altLang="zh-CN" dirty="0" smtClean="0"/>
              <a:t>batch size</a:t>
            </a:r>
            <a:r>
              <a:rPr lang="zh-CN" altLang="en-US" dirty="0" smtClean="0"/>
              <a:t>无关，可用于</a:t>
            </a:r>
            <a:r>
              <a:rPr lang="en-US" altLang="zh-CN" dirty="0" smtClean="0"/>
              <a:t>RNN</a:t>
            </a:r>
            <a:r>
              <a:rPr lang="zh-CN" altLang="en-US" dirty="0" smtClean="0"/>
              <a:t>（每个时间步分别计算</a:t>
            </a:r>
            <a:r>
              <a:rPr lang="en-US" altLang="zh-CN" dirty="0" smtClean="0"/>
              <a:t>μ</a:t>
            </a:r>
            <a:r>
              <a:rPr lang="zh-CN" altLang="en-US" dirty="0" smtClean="0"/>
              <a:t>和</a:t>
            </a:r>
            <a:r>
              <a:rPr lang="en-US" altLang="zh-CN" dirty="0" smtClean="0"/>
              <a:t>σ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r>
              <a:rPr lang="zh-CN" altLang="en-US" dirty="0" smtClean="0"/>
              <a:t>缺点：对</a:t>
            </a:r>
            <a:r>
              <a:rPr lang="en-US" altLang="zh-CN" dirty="0" smtClean="0"/>
              <a:t>CNN</a:t>
            </a:r>
            <a:r>
              <a:rPr lang="zh-CN" altLang="en-US" dirty="0" smtClean="0"/>
              <a:t>没太大效果。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63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Layer Normalization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原理：计算在单个训练样本上</a:t>
            </a:r>
            <a:r>
              <a:rPr lang="zh-CN" altLang="en-US" dirty="0" smtClean="0"/>
              <a:t>的，一</a:t>
            </a:r>
            <a:r>
              <a:rPr lang="zh-CN" altLang="en-US" dirty="0" smtClean="0"/>
              <a:t>层神经元的求和输入的均值和方差，用于规范化。也引入了增益</a:t>
            </a:r>
            <a:r>
              <a:rPr lang="en-US" altLang="zh-CN" dirty="0" smtClean="0"/>
              <a:t>g</a:t>
            </a:r>
            <a:r>
              <a:rPr lang="zh-CN" altLang="en-US" dirty="0" smtClean="0"/>
              <a:t>和学习适应偏差</a:t>
            </a:r>
            <a:r>
              <a:rPr lang="en-US" altLang="zh-CN" dirty="0" smtClean="0"/>
              <a:t>b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H: </a:t>
            </a:r>
            <a:r>
              <a:rPr lang="zh-CN" altLang="en-US" dirty="0" smtClean="0"/>
              <a:t>神经元个数。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: </a:t>
            </a:r>
            <a:r>
              <a:rPr lang="zh-CN" altLang="en-US" dirty="0" smtClean="0"/>
              <a:t>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个神经元的求和输入。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为何可以解决梯度问题？“在层规范化</a:t>
            </a:r>
            <a:r>
              <a:rPr lang="en-US" altLang="zh-CN" dirty="0" smtClean="0"/>
              <a:t>RNN</a:t>
            </a:r>
            <a:r>
              <a:rPr lang="zh-CN" altLang="en-US" dirty="0" smtClean="0"/>
              <a:t>中，规范化项</a:t>
            </a:r>
            <a:r>
              <a:rPr lang="en-US" altLang="zh-CN" dirty="0" smtClean="0"/>
              <a:t>(μ</a:t>
            </a:r>
            <a:r>
              <a:rPr lang="zh-CN" altLang="en-US" dirty="0" smtClean="0"/>
              <a:t>和</a:t>
            </a:r>
            <a:r>
              <a:rPr lang="en-US" altLang="zh-CN" dirty="0" smtClean="0"/>
              <a:t>σ</a:t>
            </a:r>
            <a:r>
              <a:rPr lang="en-US" altLang="zh-CN" dirty="0"/>
              <a:t>)</a:t>
            </a:r>
            <a:r>
              <a:rPr lang="zh-CN" altLang="en-US" dirty="0" smtClean="0"/>
              <a:t>会使得模型对所有求和输入的重整化操作保持不变，这可以得到更加稳健的隐藏层之间的动力特性。”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63" y="3502164"/>
            <a:ext cx="4838643" cy="9904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86" y="3502164"/>
            <a:ext cx="3636214" cy="99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Layer Normalization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zh-CN" altLang="en-US" dirty="0" smtClean="0"/>
              <a:t>中的用法</a:t>
            </a:r>
            <a:r>
              <a:rPr lang="en-US" altLang="zh-CN" dirty="0" smtClean="0"/>
              <a:t>1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22" y="2470484"/>
            <a:ext cx="8160756" cy="370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6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Layer Normalization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r>
              <a:rPr lang="zh-CN" altLang="en-US" dirty="0" smtClean="0"/>
              <a:t>中的用法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https://github.com/NickShahML/tensorflow_with_latest_papers#layer-normalization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10" y="3477843"/>
            <a:ext cx="10278979" cy="26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854</Words>
  <Application>Microsoft Office PowerPoint</Application>
  <PresentationFormat>宽屏</PresentationFormat>
  <Paragraphs>131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幼圆</vt:lpstr>
      <vt:lpstr>Arial</vt:lpstr>
      <vt:lpstr>Calibri</vt:lpstr>
      <vt:lpstr>Calibri Light</vt:lpstr>
      <vt:lpstr>Office 主题</vt:lpstr>
      <vt:lpstr>Layer Norm&amp;近期工作汇报</vt:lpstr>
      <vt:lpstr>Outline</vt:lpstr>
      <vt:lpstr>Batch Normalization</vt:lpstr>
      <vt:lpstr>Batch Normalization</vt:lpstr>
      <vt:lpstr>Batch Normalization</vt:lpstr>
      <vt:lpstr>Layer Normalization</vt:lpstr>
      <vt:lpstr>Layer Normalization</vt:lpstr>
      <vt:lpstr>Layer Normalization</vt:lpstr>
      <vt:lpstr>Layer Normalization</vt:lpstr>
      <vt:lpstr>BN vs. LN</vt:lpstr>
      <vt:lpstr>BN vs. LN</vt:lpstr>
      <vt:lpstr>基于AST序列化输入的程序分类</vt:lpstr>
      <vt:lpstr>LSTM模型部分</vt:lpstr>
      <vt:lpstr>实验设置</vt:lpstr>
      <vt:lpstr>实验结果</vt:lpstr>
      <vt:lpstr>结果比较</vt:lpstr>
      <vt:lpstr>结果比较</vt:lpstr>
      <vt:lpstr>实验结论</vt:lpstr>
      <vt:lpstr>基于相似代码的代码补全</vt:lpstr>
      <vt:lpstr>初步考虑模型：seq2seq+attention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 Norm&amp;近期工作汇报</dc:title>
  <dc:creator>傅 智毅</dc:creator>
  <cp:lastModifiedBy>傅 智毅</cp:lastModifiedBy>
  <cp:revision>47</cp:revision>
  <dcterms:created xsi:type="dcterms:W3CDTF">2018-04-17T09:54:19Z</dcterms:created>
  <dcterms:modified xsi:type="dcterms:W3CDTF">2018-04-18T03:27:00Z</dcterms:modified>
</cp:coreProperties>
</file>