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86" r:id="rId28"/>
    <p:sldId id="284" r:id="rId29"/>
    <p:sldId id="285" r:id="rId30"/>
    <p:sldId id="288" r:id="rId31"/>
    <p:sldId id="289" r:id="rId32"/>
    <p:sldId id="287" r:id="rId33"/>
    <p:sldId id="290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0CDCB6E-7FA2-4705-A7E7-CAA73B2B3C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6090D-CF16-4FB5-90D8-C8F1B4E2EF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06AF8-0B48-4BCB-B711-2FB2A921C0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76A0-288E-404E-8234-243BE74B8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F4923-C0E6-4449-95AE-E09DE062D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67C82-EFCE-49E4-BFC4-F67F1F046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930C7-F658-4775-A77F-06B731D1354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FBCB3-35AE-4018-B205-B8C72956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C13B4-30A0-40C8-A065-3272E69B9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A479F-F77A-47AA-B5B6-431A4A07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91FBF-4CF5-418D-9D60-4D46A8AF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D9821-34D3-4A74-B4EC-9FCB3901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705F6-652A-4150-A4B8-1AABCC6B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90CEBD-9376-476C-9E1C-3E578CB3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8A430-8537-4EA8-A93B-4AFE58EE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356BE-5964-4A19-8381-02574DA2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35F23B-DF1D-410F-99E8-1878A70EA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6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95A3F3-9E17-4CB1-B96F-8DEDDBC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6D4E2-A56F-4F27-B2D1-5A188CF4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B4A4A-5E84-4FD8-AC28-9A5E38C33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78A9C6-D452-4269-9899-EB90E600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769037"/>
            <a:ext cx="11517332" cy="4020111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65831EA3-A1DA-4AF1-B6BE-566E39268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9148"/>
            <a:ext cx="9144000" cy="1655762"/>
          </a:xfrm>
        </p:spPr>
        <p:txBody>
          <a:bodyPr/>
          <a:lstStyle/>
          <a:p>
            <a:r>
              <a:rPr lang="en-US" dirty="0" err="1"/>
              <a:t>arXiv</a:t>
            </a:r>
            <a:r>
              <a:rPr lang="en-US" dirty="0"/>
              <a:t> 2309.17453</a:t>
            </a:r>
          </a:p>
        </p:txBody>
      </p:sp>
    </p:spTree>
    <p:extLst>
      <p:ext uri="{BB962C8B-B14F-4D97-AF65-F5344CB8AC3E}">
        <p14:creationId xmlns:p14="http://schemas.microsoft.com/office/powerpoint/2010/main" val="293753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62CBB-D1EA-4432-BA22-D52C7804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of </a:t>
            </a:r>
            <a:r>
              <a:rPr lang="en-US" dirty="0" err="1"/>
              <a:t>StreamingLLM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DADD86-7954-42C4-A618-54E0A5883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6760"/>
            <a:ext cx="10515600" cy="3709067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5F0ABA-93E7-4E73-B3EE-ACC4799EDE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8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7527-22DF-42BD-A4DF-B8565DDC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of </a:t>
            </a:r>
            <a:r>
              <a:rPr lang="en-US" dirty="0" err="1"/>
              <a:t>StreamingLLM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56F45A-A57E-4914-AF55-034E08A5E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9311"/>
            <a:ext cx="10515600" cy="3023966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554A9A-E5B8-481D-B3D9-C8ED535809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5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573DD-48CD-4E8A-879C-1275336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of pre-training with sink token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31AAB-390B-4A0A-9E5A-2A2AD2F5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2 models of 160M param from scratch with Pythia-160M's recipe on deduplicated Pile dataset for 143,000 steps, respectively.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6D81C7-DE75-4B8C-AC79-3E5927E164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1EE393-97F2-42B5-94DA-3AA921A6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3456"/>
            <a:ext cx="10498250" cy="30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89C10-247B-46B3-A001-4944F1C7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of pre-training with sink token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5C3A97-DF14-47A8-8691-A502975B7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2770"/>
            <a:ext cx="10515600" cy="399704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419E9-6541-4BDC-A0D0-09BACB1D3B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0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43E88-C728-44AC-BDCB-BC967B04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 streaming QA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361BD9-F19E-47A9-ABA5-3B533504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490"/>
            <a:ext cx="10515600" cy="3489607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9DECCC-7E7A-483A-9D51-B687C426F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A92E596-1E09-4C2D-A656-40433EFF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28" y="2249509"/>
            <a:ext cx="4365170" cy="392745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608E814-C3A9-4E94-9FFD-C137B0A6C262}"/>
              </a:ext>
            </a:extLst>
          </p:cNvPr>
          <p:cNvGrpSpPr/>
          <p:nvPr/>
        </p:nvGrpSpPr>
        <p:grpSpPr>
          <a:xfrm>
            <a:off x="838198" y="4001294"/>
            <a:ext cx="5115639" cy="1966825"/>
            <a:chOff x="980359" y="3248714"/>
            <a:chExt cx="5115639" cy="19668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69126D0-6890-4C07-9934-E762BBEE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359" y="3248714"/>
              <a:ext cx="5115639" cy="150516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14B8C1-E5F2-4C6C-84CD-7CC28EE89FEA}"/>
                </a:ext>
              </a:extLst>
            </p:cNvPr>
            <p:cNvSpPr txBox="1"/>
            <p:nvPr/>
          </p:nvSpPr>
          <p:spPr>
            <a:xfrm>
              <a:off x="980359" y="4753874"/>
              <a:ext cx="2727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 </a:t>
              </a:r>
              <a:r>
                <a:rPr lang="en-US" sz="2400" dirty="0" err="1"/>
                <a:t>LongEval</a:t>
              </a:r>
              <a:r>
                <a:rPr lang="en-US" sz="2400" dirty="0"/>
                <a:t> example.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10F46E7-12BD-4105-8FE5-459C70DC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 </a:t>
            </a:r>
            <a:r>
              <a:rPr lang="en-US" dirty="0" err="1"/>
              <a:t>StreamEval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E0EE8-E177-497D-B871-37B93FA8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 a dataset, </a:t>
            </a:r>
            <a:r>
              <a:rPr lang="en-US" dirty="0" err="1"/>
              <a:t>StreamEval</a:t>
            </a:r>
            <a:r>
              <a:rPr lang="en-US" dirty="0"/>
              <a:t>, to demonstrate a streaming scenario.</a:t>
            </a:r>
          </a:p>
          <a:p>
            <a:pPr marL="0" indent="0">
              <a:buNone/>
            </a:pPr>
            <a:r>
              <a:rPr lang="en-US" dirty="0"/>
              <a:t>The answer is always 20 lines away.</a:t>
            </a:r>
          </a:p>
          <a:p>
            <a:pPr marL="0" indent="0">
              <a:buNone/>
            </a:pPr>
            <a:r>
              <a:rPr lang="en-US" dirty="0"/>
              <a:t>Its style is similar to </a:t>
            </a:r>
            <a:r>
              <a:rPr lang="en-US" dirty="0" err="1"/>
              <a:t>LongEval</a:t>
            </a:r>
            <a:r>
              <a:rPr lang="en-US" dirty="0"/>
              <a:t>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D2B84D-2E48-4A4C-A4CA-A7C1EB1675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7F27D-0588-47F0-BE26-6848C60E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 </a:t>
            </a:r>
            <a:r>
              <a:rPr lang="en-US" dirty="0" err="1"/>
              <a:t>StreamEval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30658A-FBBF-4BEF-A5E2-4607BD1DD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251719C0-213D-4C2B-A935-511A76615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7195"/>
            <a:ext cx="10515600" cy="25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65151-5E59-4BA5-B800-5CF633AD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65D884-6EC3-4577-B6F5-D165C0D3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1807"/>
            <a:ext cx="10515600" cy="3378973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FC2828-DD0F-4F32-A4B2-7D6F08D69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BA7E4-AC50-4716-8680-B8BA307D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D0E9AA-108D-416F-9098-66AA09CAB7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0CC617-E53F-4B30-BFBF-2EF00671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25625"/>
            <a:ext cx="4957765" cy="43589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8861D2-E39A-40F4-8F94-E0C42CBC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39" y="1825625"/>
            <a:ext cx="4035796" cy="43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A7481-E6BF-4729-9B55-8B34A974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F4A4FB-385E-4171-B31E-B4C8DB8FC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4074A9FA-B20F-457A-842B-EBA1F6B5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29" y="2710476"/>
            <a:ext cx="9964541" cy="25816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B26721-FFDE-4160-9D8E-4AEDEEDE59EF}"/>
              </a:ext>
            </a:extLst>
          </p:cNvPr>
          <p:cNvSpPr txBox="1"/>
          <p:nvPr/>
        </p:nvSpPr>
        <p:spPr>
          <a:xfrm>
            <a:off x="4879960" y="5292111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arXiv</a:t>
            </a:r>
            <a:r>
              <a:rPr lang="en-US" sz="2400" dirty="0"/>
              <a:t> 2307.03172.</a:t>
            </a:r>
          </a:p>
        </p:txBody>
      </p:sp>
    </p:spTree>
    <p:extLst>
      <p:ext uri="{BB962C8B-B14F-4D97-AF65-F5344CB8AC3E}">
        <p14:creationId xmlns:p14="http://schemas.microsoft.com/office/powerpoint/2010/main" val="213343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E1D3-2DE4-464D-91E1-4624C30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A90E7-0A38-4024-9464-6E6DBB58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LLM's </a:t>
            </a:r>
            <a:r>
              <a:rPr lang="en-US" b="1" dirty="0"/>
              <a:t>challenges</a:t>
            </a:r>
            <a:r>
              <a:rPr lang="en-US" dirty="0"/>
              <a:t> in </a:t>
            </a:r>
            <a:r>
              <a:rPr lang="en-US" b="1" dirty="0"/>
              <a:t>streaming applications</a:t>
            </a:r>
            <a:r>
              <a:rPr lang="en-US" dirty="0"/>
              <a:t>, e.g. multi-round dialogue:</a:t>
            </a:r>
          </a:p>
          <a:p>
            <a:pPr marL="514350" indent="-514350">
              <a:buAutoNum type="arabicPeriod"/>
            </a:pPr>
            <a:r>
              <a:rPr lang="en-US" dirty="0"/>
              <a:t>Popular LLMs cannot generalize to too long texts.</a:t>
            </a:r>
          </a:p>
          <a:p>
            <a:pPr marL="514350" indent="-514350">
              <a:buAutoNum type="arabicPeriod"/>
            </a:pPr>
            <a:r>
              <a:rPr lang="en-US" dirty="0"/>
              <a:t>Too much memory for caching previous tokens' keys and values.</a:t>
            </a:r>
          </a:p>
          <a:p>
            <a:pPr marL="0" indent="0">
              <a:buNone/>
            </a:pPr>
            <a:r>
              <a:rPr lang="en-US" b="1" dirty="0"/>
              <a:t>Naive solution</a:t>
            </a:r>
            <a:r>
              <a:rPr lang="en-US" dirty="0"/>
              <a:t>: Use window attention, and only cache recent KV.</a:t>
            </a:r>
          </a:p>
          <a:p>
            <a:pPr marL="0" indent="0">
              <a:buNone/>
            </a:pPr>
            <a:r>
              <a:rPr lang="en-US" b="1" dirty="0"/>
              <a:t>Drawback</a:t>
            </a:r>
            <a:r>
              <a:rPr lang="en-US" dirty="0"/>
              <a:t>: It fails when the text length surpasses the cache size.</a:t>
            </a:r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Keep initial token's KV and the performance comes back.</a:t>
            </a:r>
          </a:p>
          <a:p>
            <a:pPr marL="0" indent="0">
              <a:buNone/>
            </a:pPr>
            <a:r>
              <a:rPr lang="en-US" b="1" dirty="0"/>
              <a:t>Analysis</a:t>
            </a:r>
            <a:r>
              <a:rPr lang="en-US" dirty="0"/>
              <a:t>: It is used as an "attention sink" even if it is unimportant.</a:t>
            </a:r>
          </a:p>
          <a:p>
            <a:pPr marL="0" indent="0">
              <a:buNone/>
            </a:pPr>
            <a:r>
              <a:rPr lang="en-US" b="1" dirty="0"/>
              <a:t>Others</a:t>
            </a:r>
            <a:r>
              <a:rPr lang="en-US" dirty="0"/>
              <a:t>: We make use of this phenomenon to extend window size.</a:t>
            </a:r>
          </a:p>
          <a:p>
            <a:pPr marL="0" indent="0">
              <a:buNone/>
            </a:pPr>
            <a:r>
              <a:rPr lang="en-US" b="1" dirty="0"/>
              <a:t>Spoiler</a:t>
            </a:r>
            <a:r>
              <a:rPr lang="en-US" dirty="0"/>
              <a:t>: The model still cannot make use of all tokens.</a:t>
            </a:r>
            <a:endParaRPr 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8A252D-C30F-4CDF-855A-65D944F22B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Efficient Streaming Language Models with Attention Sinks, </a:t>
            </a:r>
            <a:r>
              <a:rPr lang="en-US" dirty="0" err="1"/>
              <a:t>arXiv</a:t>
            </a:r>
            <a:r>
              <a:rPr lang="en-US" dirty="0"/>
              <a:t> 2309.17453.</a:t>
            </a:r>
          </a:p>
        </p:txBody>
      </p:sp>
    </p:spTree>
    <p:extLst>
      <p:ext uri="{BB962C8B-B14F-4D97-AF65-F5344CB8AC3E}">
        <p14:creationId xmlns:p14="http://schemas.microsoft.com/office/powerpoint/2010/main" val="3600459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314C1-33E0-478C-949A-823933BE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</a:t>
            </a:r>
            <a:r>
              <a:rPr lang="en-US" i="1" u="sng" dirty="0"/>
              <a:t>Lost in the Middle: ...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99C924-A0BF-425A-B7F9-087C04BD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300" y="1825625"/>
            <a:ext cx="4511400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9B045-2E4C-4B08-8BD1-BEF2C3E686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39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D4BA-5693-4B20-A7E2-DA12EB4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480E83-244E-4FDA-890F-85735C033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0125"/>
            <a:ext cx="10515600" cy="3042337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83CD63-E93D-4AFA-B374-54BC304579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9827A2-0872-4A9E-AD00-98558F2D283D}"/>
              </a:ext>
            </a:extLst>
          </p:cNvPr>
          <p:cNvSpPr txBox="1"/>
          <p:nvPr/>
        </p:nvSpPr>
        <p:spPr>
          <a:xfrm>
            <a:off x="4879960" y="5477740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arXiv</a:t>
            </a:r>
            <a:r>
              <a:rPr lang="en-US" sz="2400" dirty="0"/>
              <a:t> 2308.16137.</a:t>
            </a:r>
          </a:p>
        </p:txBody>
      </p:sp>
    </p:spTree>
    <p:extLst>
      <p:ext uri="{BB962C8B-B14F-4D97-AF65-F5344CB8AC3E}">
        <p14:creationId xmlns:p14="http://schemas.microsoft.com/office/powerpoint/2010/main" val="425086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D2D94-F9E8-4CA8-83CA-B9680BCE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work - </a:t>
            </a:r>
            <a:r>
              <a:rPr lang="en-US" i="1" u="sng" dirty="0"/>
              <a:t>LM-Infinite: ...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EFC61-022A-42F1-B64F-89DACFC64B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277A858-D7D1-4F0B-924A-29564F47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Theorem: There </a:t>
            </a:r>
            <a:r>
              <a:rPr lang="en-US" b="1" dirty="0"/>
              <a:t>exists</a:t>
            </a:r>
            <a:r>
              <a:rPr lang="en-US" dirty="0"/>
              <a:t> a parameterization for a vanilla self-attention layer such that its output feature on an input sequence without positional encoding can recover absolute positions.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51E67E01-304F-4BC4-AE8B-0ED55F60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2790"/>
            <a:ext cx="10515600" cy="42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1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51E67E01-304F-4BC4-AE8B-0ED55F609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59" t="7042" b="12881"/>
          <a:stretch/>
        </p:blipFill>
        <p:spPr>
          <a:xfrm>
            <a:off x="8037094" y="2979486"/>
            <a:ext cx="3316704" cy="33768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5D2D94-F9E8-4CA8-83CA-B9680BCE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work - </a:t>
            </a:r>
            <a:r>
              <a:rPr lang="en-US" i="1" u="sng" dirty="0"/>
              <a:t>LM-Infinite: ...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EFC61-022A-42F1-B64F-89DACFC64B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277A858-D7D1-4F0B-924A-29564F47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Theorem: There </a:t>
            </a:r>
            <a:r>
              <a:rPr lang="en-US" b="1" dirty="0"/>
              <a:t>exists</a:t>
            </a:r>
            <a:r>
              <a:rPr lang="en-US" dirty="0"/>
              <a:t> a parameterization for a vanilla self-attention layer such that its output feature on an input sequence without positional encoding can recover absolute </a:t>
            </a:r>
            <a:r>
              <a:rPr lang="en-US"/>
              <a:t>positions.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C42D72-7DCC-40CF-8AE7-B88298CAC4F1}"/>
              </a:ext>
            </a:extLst>
          </p:cNvPr>
          <p:cNvSpPr txBox="1"/>
          <p:nvPr/>
        </p:nvSpPr>
        <p:spPr>
          <a:xfrm>
            <a:off x="6776357" y="-9236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B2BFFC-8BFB-48C3-9210-9ED4414E070C}"/>
              </a:ext>
            </a:extLst>
          </p:cNvPr>
          <p:cNvSpPr txBox="1"/>
          <p:nvPr/>
        </p:nvSpPr>
        <p:spPr>
          <a:xfrm>
            <a:off x="838199" y="2979486"/>
            <a:ext cx="71988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(Proved in </a:t>
            </a:r>
            <a:r>
              <a:rPr lang="en-US" sz="2800" i="1" u="sng" dirty="0"/>
              <a:t>The impact of positional encoding on length generalization in transformers</a:t>
            </a:r>
            <a:r>
              <a:rPr lang="en-US" sz="2800" dirty="0"/>
              <a:t>, </a:t>
            </a:r>
            <a:r>
              <a:rPr lang="en-US" sz="2800" dirty="0" err="1"/>
              <a:t>arXiv</a:t>
            </a:r>
            <a:r>
              <a:rPr lang="en-US" sz="2800" dirty="0"/>
              <a:t> 2305.19466.)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4170F1-4C3E-466F-871C-F3530DDA6C6F}"/>
              </a:ext>
            </a:extLst>
          </p:cNvPr>
          <p:cNvSpPr txBox="1"/>
          <p:nvPr/>
        </p:nvSpPr>
        <p:spPr>
          <a:xfrm>
            <a:off x="838196" y="4364481"/>
            <a:ext cx="7198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PCA projection of hidden states from the first layer of </a:t>
            </a:r>
            <a:r>
              <a:rPr lang="en-US" sz="2800" dirty="0" err="1"/>
              <a:t>LLaMA</a:t>
            </a:r>
            <a:r>
              <a:rPr lang="en-US" sz="2800" dirty="0"/>
              <a:t>. Dots correspond to the first 4096 tokens in 32 sequences. Blue ones are the initial tokens, and red ones are the tail ones.</a:t>
            </a:r>
          </a:p>
        </p:txBody>
      </p:sp>
    </p:spTree>
    <p:extLst>
      <p:ext uri="{BB962C8B-B14F-4D97-AF65-F5344CB8AC3E}">
        <p14:creationId xmlns:p14="http://schemas.microsoft.com/office/powerpoint/2010/main" val="1536121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D2D94-F9E8-4CA8-83CA-B9680BCE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work - </a:t>
            </a:r>
            <a:r>
              <a:rPr lang="en-US" i="1" u="sng" dirty="0"/>
              <a:t>LM-Infinite: ...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EFC61-022A-42F1-B64F-89DACFC64B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FCB9DA12-1E9B-4FAD-BC37-97DB9EC73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848" y="1825625"/>
            <a:ext cx="82103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60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987A5-4056-49D0-9071-D109D7F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997D84-057D-491F-A635-75BBAC0CE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8331"/>
            <a:ext cx="10515600" cy="3985926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1AD1D-D36B-42C0-BB7C-82A61986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9A4D8F-ED7C-4C7B-9808-C46F09FCD1C0}"/>
              </a:ext>
            </a:extLst>
          </p:cNvPr>
          <p:cNvSpPr txBox="1"/>
          <p:nvPr/>
        </p:nvSpPr>
        <p:spPr>
          <a:xfrm>
            <a:off x="4879960" y="5763424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arXiv</a:t>
            </a:r>
            <a:r>
              <a:rPr lang="en-US" sz="2400" dirty="0"/>
              <a:t> 2306.12929.</a:t>
            </a:r>
          </a:p>
        </p:txBody>
      </p:sp>
    </p:spTree>
    <p:extLst>
      <p:ext uri="{BB962C8B-B14F-4D97-AF65-F5344CB8AC3E}">
        <p14:creationId xmlns:p14="http://schemas.microsoft.com/office/powerpoint/2010/main" val="298245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12119-F821-490C-9587-0DBFADA3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</a:t>
            </a:r>
            <a:r>
              <a:rPr lang="en-US" i="1" u="sng" dirty="0"/>
              <a:t>Quantizable Transformers: ...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DAC434-2B35-4EF1-915C-18A92E216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57" y="2415160"/>
            <a:ext cx="8678486" cy="317226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AD18FE-5EF2-4DFD-9DCE-26ED5D3514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0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FD1A7-1193-471F-BC56-CF5F25CD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6C91BD-9B74-4FAF-B4C3-9476FCC94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70" y="3182029"/>
            <a:ext cx="4906060" cy="1638529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111-E9B0-4292-9BF5-CC2E05BF2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7B362-E18C-47F9-BB6C-C017FBB855FC}"/>
              </a:ext>
            </a:extLst>
          </p:cNvPr>
          <p:cNvSpPr txBox="1"/>
          <p:nvPr/>
        </p:nvSpPr>
        <p:spPr>
          <a:xfrm>
            <a:off x="2467056" y="4820558"/>
            <a:ext cx="725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https://www.evanmiller.org/attention-is-off-by-one.html</a:t>
            </a:r>
          </a:p>
        </p:txBody>
      </p:sp>
    </p:spTree>
    <p:extLst>
      <p:ext uri="{BB962C8B-B14F-4D97-AF65-F5344CB8AC3E}">
        <p14:creationId xmlns:p14="http://schemas.microsoft.com/office/powerpoint/2010/main" val="101297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61C10-65DD-4506-8780-B045E380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0704C0-BD12-49B1-A9E8-FDDF40FC6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0047"/>
            <a:ext cx="10515600" cy="2982494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8F4EA6-0A81-44C6-BE21-3FA52B4CB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A27938-7576-4C8E-B9B6-BBF251CB42E7}"/>
              </a:ext>
            </a:extLst>
          </p:cNvPr>
          <p:cNvSpPr txBox="1"/>
          <p:nvPr/>
        </p:nvSpPr>
        <p:spPr>
          <a:xfrm>
            <a:off x="604879" y="5492541"/>
            <a:ext cx="1098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 ACL Workshop </a:t>
            </a:r>
            <a:r>
              <a:rPr lang="en-US" sz="2400" dirty="0" err="1"/>
              <a:t>BlackboxNLP</a:t>
            </a:r>
            <a:r>
              <a:rPr lang="en-US" sz="2400" dirty="0"/>
              <a:t>: Analyzing and Interpreting Neural Networks for NLP.</a:t>
            </a:r>
          </a:p>
        </p:txBody>
      </p:sp>
    </p:spTree>
    <p:extLst>
      <p:ext uri="{BB962C8B-B14F-4D97-AF65-F5344CB8AC3E}">
        <p14:creationId xmlns:p14="http://schemas.microsoft.com/office/powerpoint/2010/main" val="76934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F52D-E4F2-469A-B098-86CDEE79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</a:t>
            </a:r>
            <a:r>
              <a:rPr lang="en-US" i="1" u="sng" dirty="0"/>
              <a:t>What does BERT look at? ...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94A31-2265-47A5-8D84-11273EC1A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E9D17-84BB-4D6C-97EF-3F151C34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[SEP] is used as a soft "no-op".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B10B81D2-9397-4E2E-9746-31D4AE5B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53" y="1847850"/>
            <a:ext cx="2952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B219F-A648-4387-AAE9-8CA2567F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6E0F8-FC93-4A12-A3D6-687932EF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LLMs are powerful but they cannot perform long sequence generation.</a:t>
            </a:r>
          </a:p>
          <a:p>
            <a:pPr marL="0" indent="0">
              <a:buNone/>
            </a:pPr>
            <a:r>
              <a:rPr lang="en-US" dirty="0"/>
              <a:t>They are constrained by attention window during pre-training.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DF1712-4622-4633-AC64-D7F600094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0ECDC6-1A42-472C-B0CC-761E33C5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12" y="2776779"/>
            <a:ext cx="8175172" cy="34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6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10999-C7CE-4A3C-A4F9-C5FC75CF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C62341-F744-4F77-8B4E-3C1CB6EC5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842A5032-207C-427D-BB78-80870C8DB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3" t="5464" r="2632" b="10583"/>
          <a:stretch/>
        </p:blipFill>
        <p:spPr>
          <a:xfrm>
            <a:off x="838200" y="2316626"/>
            <a:ext cx="10515600" cy="33693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A9A640-C738-4CBD-B2F5-891564B6218A}"/>
              </a:ext>
            </a:extLst>
          </p:cNvPr>
          <p:cNvSpPr txBox="1"/>
          <p:nvPr/>
        </p:nvSpPr>
        <p:spPr>
          <a:xfrm>
            <a:off x="5169302" y="5790323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EMNLP 2019.</a:t>
            </a:r>
          </a:p>
        </p:txBody>
      </p:sp>
    </p:spTree>
    <p:extLst>
      <p:ext uri="{BB962C8B-B14F-4D97-AF65-F5344CB8AC3E}">
        <p14:creationId xmlns:p14="http://schemas.microsoft.com/office/powerpoint/2010/main" val="2146813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0B87AFAE-B6CA-44B0-9C22-F8224279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66" y="2854400"/>
            <a:ext cx="6514264" cy="3501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8D40DBB-06D0-43F0-84A5-88806311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</a:t>
            </a:r>
            <a:r>
              <a:rPr lang="en-US" i="1" u="sng" dirty="0"/>
              <a:t>Revealing the Dark Secret...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E3CD5F-87E9-4411-8D9D-AC552FA6AB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579AD3-AAEC-417C-90B7-93C38238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attentions come to [CLS] and [SEP].</a:t>
            </a:r>
          </a:p>
          <a:p>
            <a:pPr marL="0" indent="0">
              <a:buNone/>
            </a:pPr>
            <a:r>
              <a:rPr lang="en-US" dirty="0"/>
              <a:t>Also note that punctuations have a similar function.</a:t>
            </a:r>
          </a:p>
        </p:txBody>
      </p:sp>
    </p:spTree>
    <p:extLst>
      <p:ext uri="{BB962C8B-B14F-4D97-AF65-F5344CB8AC3E}">
        <p14:creationId xmlns:p14="http://schemas.microsoft.com/office/powerpoint/2010/main" val="284114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DD3C8B19-83CD-4640-825C-BB61E14F8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2" r="79759" b="5547"/>
          <a:stretch/>
        </p:blipFill>
        <p:spPr>
          <a:xfrm>
            <a:off x="6095998" y="1321218"/>
            <a:ext cx="2566380" cy="50351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9E6FC1D-3C51-4AB7-8E11-EE128312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a mystery to me...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8DE88B-CDA6-4891-AF27-1EA1FE83E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856B203-AD15-4B69-8E62-E9C766CF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CodeBERT's</a:t>
            </a:r>
            <a:r>
              <a:rPr lang="en-US" dirty="0"/>
              <a:t> attention distribution on a random sample.</a:t>
            </a:r>
          </a:p>
        </p:txBody>
      </p:sp>
    </p:spTree>
    <p:extLst>
      <p:ext uri="{BB962C8B-B14F-4D97-AF65-F5344CB8AC3E}">
        <p14:creationId xmlns:p14="http://schemas.microsoft.com/office/powerpoint/2010/main" val="3234309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5151A-CA45-4404-96AE-35DBAF87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Outliers in Transformer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B14DF-2462-4B09-A689-D649AC4A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Appear regularly and consistently across </a:t>
            </a:r>
            <a:r>
              <a:rPr lang="en-US" b="1" dirty="0"/>
              <a:t>multiple layers </a:t>
            </a:r>
            <a:r>
              <a:rPr lang="en-US" dirty="0"/>
              <a:t>and </a:t>
            </a:r>
            <a:r>
              <a:rPr lang="en-US" b="1" dirty="0"/>
              <a:t>data sequences</a:t>
            </a:r>
            <a:r>
              <a:rPr lang="en-US" dirty="0"/>
              <a:t> for </a:t>
            </a:r>
            <a:r>
              <a:rPr lang="en-US" b="1" dirty="0"/>
              <a:t>many tasks</a:t>
            </a:r>
            <a:r>
              <a:rPr lang="en-US" dirty="0"/>
              <a:t>, </a:t>
            </a:r>
            <a:r>
              <a:rPr lang="en-US" b="1" dirty="0"/>
              <a:t>training objectives</a:t>
            </a:r>
            <a:r>
              <a:rPr lang="en-US" dirty="0"/>
              <a:t> and </a:t>
            </a:r>
            <a:r>
              <a:rPr lang="en-US" b="1" dirty="0"/>
              <a:t>models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Play a </a:t>
            </a:r>
            <a:r>
              <a:rPr lang="en-US" b="1" dirty="0"/>
              <a:t>crucial role </a:t>
            </a:r>
            <a:r>
              <a:rPr lang="en-US" dirty="0"/>
              <a:t>in the model predictions and clipping them </a:t>
            </a:r>
            <a:r>
              <a:rPr lang="en-US" b="1" dirty="0"/>
              <a:t>significantly</a:t>
            </a:r>
            <a:r>
              <a:rPr lang="en-US" dirty="0"/>
              <a:t> </a:t>
            </a:r>
            <a:r>
              <a:rPr lang="en-US" b="1" dirty="0"/>
              <a:t>degrades</a:t>
            </a:r>
            <a:r>
              <a:rPr lang="en-US" dirty="0"/>
              <a:t> the model task performance.</a:t>
            </a:r>
          </a:p>
          <a:p>
            <a:pPr marL="0" indent="0">
              <a:buNone/>
            </a:pPr>
            <a:r>
              <a:rPr lang="en-US" dirty="0"/>
              <a:t>Only in a </a:t>
            </a:r>
            <a:r>
              <a:rPr lang="en-US" b="1" dirty="0"/>
              <a:t>small fixed set </a:t>
            </a:r>
            <a:r>
              <a:rPr lang="en-US" dirty="0"/>
              <a:t>of embedding dimensions.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Strongest in magnitude outliers typically appear at the output of the feed-forward network, </a:t>
            </a:r>
            <a:r>
              <a:rPr lang="en-US" b="1" dirty="0"/>
              <a:t>FFN</a:t>
            </a:r>
            <a:r>
              <a:rPr lang="en-US" dirty="0"/>
              <a:t>, but for big enough transformer-based language models they start appearing after every linear layer, including query, key, and value projection </a:t>
            </a:r>
            <a:r>
              <a:rPr lang="en-US"/>
              <a:t>layers.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B87A7E-CEDF-4ED9-80C8-DDD5255DB2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88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BCD3A-3E61-4340-8BC2-AF87E60C7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Ends.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A94BD0-B38D-433A-80B7-745B2D691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2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40A1D-FC10-41EE-9A16-87DFC03B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sinks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F1B44C-1098-4B48-9042-CD3E490E2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8092"/>
            <a:ext cx="10515600" cy="3366403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70D194-2003-4489-8504-77ED4C2D53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0EA58-6B74-4CA2-B4E1-E30A6DB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sinks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01E8A1-8FCF-46D1-B4DC-285ABFAC9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layer ≥ 3, initial tokens are consistently focused.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Removing initial tokens' KV greatly changes distribution of attention.</a:t>
                </a:r>
              </a:p>
              <a:p>
                <a:pPr marL="0" indent="0">
                  <a:buNone/>
                </a:pPr>
                <a:r>
                  <a:rPr lang="en-US" dirty="0"/>
                  <a:t>Why? Either because of their </a:t>
                </a:r>
                <a:r>
                  <a:rPr lang="en-US" b="1" dirty="0"/>
                  <a:t>semantics</a:t>
                </a:r>
                <a:r>
                  <a:rPr lang="en-US" dirty="0"/>
                  <a:t>, OR because of their </a:t>
                </a:r>
                <a:r>
                  <a:rPr lang="en-US" b="1" dirty="0"/>
                  <a:t>positions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01E8A1-8FCF-46D1-B4DC-285ABFAC9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4D4CD8-30CA-4027-890A-68C2FADC9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810CAE-197D-4B6C-8B24-13C9F8606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04960"/>
            <a:ext cx="4572638" cy="2172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0A9A69-9F83-4490-A719-42906C319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37" y="3610111"/>
            <a:ext cx="6399256" cy="25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2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C5554-2C13-4C05-A20C-B18534BB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sinks -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8B2A4A-15AA-479D-A566-1B7603A8F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Result of </a:t>
                </a:r>
                <a:r>
                  <a:rPr lang="en-US" dirty="0" err="1"/>
                  <a:t>softmax</a:t>
                </a:r>
                <a:r>
                  <a:rPr lang="en-US" dirty="0"/>
                  <a:t> cannot be all zero.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Each token has to get some information even if it does not want to.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Put unnecessary attentions to specific tokens (soft no-update).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 is it the first token in autoregressive LLMs?</a:t>
                </a:r>
              </a:p>
              <a:p>
                <a:pPr marL="0" indent="0">
                  <a:buNone/>
                </a:pPr>
                <a:r>
                  <a:rPr lang="en-US" dirty="0"/>
                  <a:t>(In BERT or </a:t>
                </a:r>
                <a:r>
                  <a:rPr lang="en-US" dirty="0" err="1"/>
                  <a:t>ViT</a:t>
                </a:r>
                <a:r>
                  <a:rPr lang="en-US" dirty="0"/>
                  <a:t>, it is often [SEP] or background patch.)</a:t>
                </a:r>
              </a:p>
              <a:p>
                <a:pPr marL="0" indent="0">
                  <a:buNone/>
                </a:pPr>
                <a:r>
                  <a:rPr lang="en-US" dirty="0"/>
                  <a:t>Initial tokens are visible to all tokens, so they are more easily trained to serve as attention sinks.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8B2A4A-15AA-479D-A566-1B7603A8F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139D26-F53A-42EF-8567-604964BBC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9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699B6-71A1-4375-A4BF-AD514305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attention with attention sinks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DB06842-18B1-42D7-8C9F-97B72382C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848" y="1825625"/>
            <a:ext cx="8210303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921FD-7EA8-4E38-A354-9C7D73E9BB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1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2BD5BC60-43EE-4770-8596-00E20FDA8DA1}"/>
              </a:ext>
            </a:extLst>
          </p:cNvPr>
          <p:cNvGrpSpPr/>
          <p:nvPr/>
        </p:nvGrpSpPr>
        <p:grpSpPr>
          <a:xfrm>
            <a:off x="885030" y="2885901"/>
            <a:ext cx="6646368" cy="3267617"/>
            <a:chOff x="885030" y="2885901"/>
            <a:chExt cx="6646368" cy="326761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ED63D1-F142-4D9C-BB90-ABC4684C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030" y="2885901"/>
              <a:ext cx="6646368" cy="2723922"/>
            </a:xfrm>
            <a:prstGeom prst="rect">
              <a:avLst/>
            </a:prstGeom>
          </p:spPr>
        </p:pic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98F8F95-DB4D-4146-A03B-FDA5984E64D9}"/>
                </a:ext>
              </a:extLst>
            </p:cNvPr>
            <p:cNvGrpSpPr/>
            <p:nvPr/>
          </p:nvGrpSpPr>
          <p:grpSpPr>
            <a:xfrm>
              <a:off x="916187" y="5507187"/>
              <a:ext cx="6548470" cy="646331"/>
              <a:chOff x="916187" y="5507187"/>
              <a:chExt cx="6548470" cy="646331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77BAEA8-A662-4B3C-8C6E-4B2C4A01E218}"/>
                  </a:ext>
                </a:extLst>
              </p:cNvPr>
              <p:cNvGrpSpPr/>
              <p:nvPr/>
            </p:nvGrpSpPr>
            <p:grpSpPr>
              <a:xfrm>
                <a:off x="2064657" y="5609823"/>
                <a:ext cx="5400000" cy="540000"/>
                <a:chOff x="2064657" y="5609823"/>
                <a:chExt cx="5400000" cy="54000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8AB9E487-AC10-4C82-ADDD-A0A22946AAB4}"/>
                    </a:ext>
                  </a:extLst>
                </p:cNvPr>
                <p:cNvGrpSpPr/>
                <p:nvPr/>
              </p:nvGrpSpPr>
              <p:grpSpPr>
                <a:xfrm>
                  <a:off x="2064657" y="5609823"/>
                  <a:ext cx="2160000" cy="540000"/>
                  <a:chOff x="2064657" y="5609823"/>
                  <a:chExt cx="2160000" cy="540000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2FDAFDF6-2BD1-4758-9F32-38E1A736D97D}"/>
                      </a:ext>
                    </a:extLst>
                  </p:cNvPr>
                  <p:cNvGrpSpPr/>
                  <p:nvPr/>
                </p:nvGrpSpPr>
                <p:grpSpPr>
                  <a:xfrm>
                    <a:off x="2064657" y="5609823"/>
                    <a:ext cx="1080000" cy="540000"/>
                    <a:chOff x="2064657" y="5609823"/>
                    <a:chExt cx="1080000" cy="540000"/>
                  </a:xfrm>
                </p:grpSpPr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63F65945-FE11-457A-B807-9E7C1962EC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4657" y="5609823"/>
                      <a:ext cx="540000" cy="5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 anchorCtr="1">
                      <a:noAutofit/>
                    </a:bodyPr>
                    <a:lstStyle/>
                    <a:p>
                      <a:r>
                        <a:rPr lang="en-US" sz="2800" dirty="0"/>
                        <a:t>0</a:t>
                      </a:r>
                    </a:p>
                  </p:txBody>
                </p:sp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6D291F6F-5338-4FB6-98EA-F20737C390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4657" y="5609823"/>
                      <a:ext cx="540000" cy="5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 anchorCtr="1">
                      <a:noAutofit/>
                    </a:bodyPr>
                    <a:lstStyle/>
                    <a:p>
                      <a:r>
                        <a:rPr lang="en-US" sz="2800" dirty="0"/>
                        <a:t>1</a:t>
                      </a:r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8E0968D-61CE-44A1-BDE6-CA4C4EDB0581}"/>
                      </a:ext>
                    </a:extLst>
                  </p:cNvPr>
                  <p:cNvGrpSpPr/>
                  <p:nvPr/>
                </p:nvGrpSpPr>
                <p:grpSpPr>
                  <a:xfrm>
                    <a:off x="3144657" y="5609823"/>
                    <a:ext cx="1080000" cy="540000"/>
                    <a:chOff x="2064657" y="5609823"/>
                    <a:chExt cx="1080000" cy="540000"/>
                  </a:xfrm>
                </p:grpSpPr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F1E774E-115F-4B63-B540-CF6D9C60E8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4657" y="5609823"/>
                      <a:ext cx="540000" cy="5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 anchorCtr="1">
                      <a:noAutofit/>
                    </a:bodyPr>
                    <a:lstStyle/>
                    <a:p>
                      <a:r>
                        <a:rPr lang="en-US" sz="2800" dirty="0"/>
                        <a:t>2</a:t>
                      </a:r>
                    </a:p>
                  </p:txBody>
                </p:sp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66CEF304-E938-434E-B4C5-2F0DB6997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4657" y="5609823"/>
                      <a:ext cx="540000" cy="5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 anchorCtr="1">
                      <a:noAutofit/>
                    </a:bodyPr>
                    <a:lstStyle/>
                    <a:p>
                      <a:r>
                        <a:rPr lang="en-US" sz="2800" dirty="0"/>
                        <a:t>3</a:t>
                      </a:r>
                    </a:p>
                  </p:txBody>
                </p:sp>
              </p:grpSp>
            </p:grp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B2CFC505-7B6C-409F-81BB-855C7F73DED2}"/>
                    </a:ext>
                  </a:extLst>
                </p:cNvPr>
                <p:cNvGrpSpPr/>
                <p:nvPr/>
              </p:nvGrpSpPr>
              <p:grpSpPr>
                <a:xfrm>
                  <a:off x="4224657" y="5609823"/>
                  <a:ext cx="2160000" cy="540000"/>
                  <a:chOff x="2064657" y="5609823"/>
                  <a:chExt cx="2160000" cy="540000"/>
                </a:xfrm>
              </p:grpSpPr>
              <p:grpSp>
                <p:nvGrpSpPr>
                  <p:cNvPr id="17" name="组合 16">
                    <a:extLst>
                      <a:ext uri="{FF2B5EF4-FFF2-40B4-BE49-F238E27FC236}">
                        <a16:creationId xmlns:a16="http://schemas.microsoft.com/office/drawing/2014/main" id="{467E15EE-6E3B-4B27-8E05-134A4F66EE44}"/>
                      </a:ext>
                    </a:extLst>
                  </p:cNvPr>
                  <p:cNvGrpSpPr/>
                  <p:nvPr/>
                </p:nvGrpSpPr>
                <p:grpSpPr>
                  <a:xfrm>
                    <a:off x="2064657" y="5609823"/>
                    <a:ext cx="1080000" cy="540000"/>
                    <a:chOff x="2064657" y="5609823"/>
                    <a:chExt cx="1080000" cy="540000"/>
                  </a:xfrm>
                </p:grpSpPr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5EFA817A-A6C0-47E3-B92A-A95AB32208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4657" y="5609823"/>
                      <a:ext cx="540000" cy="5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 anchorCtr="1">
                      <a:noAutofit/>
                    </a:bodyPr>
                    <a:lstStyle/>
                    <a:p>
                      <a:endParaRPr lang="en-US" sz="2800" dirty="0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C4DDEC92-3369-4DFB-8260-9E69F8FF19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4657" y="5609823"/>
                      <a:ext cx="540000" cy="5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 anchorCtr="1">
                      <a:noAutofit/>
                    </a:bodyPr>
                    <a:lstStyle/>
                    <a:p>
                      <a:endParaRPr lang="en-US" sz="2800" dirty="0"/>
                    </a:p>
                  </p:txBody>
                </p:sp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E36AB99F-21C5-41CB-AC67-C778D1AB9769}"/>
                      </a:ext>
                    </a:extLst>
                  </p:cNvPr>
                  <p:cNvGrpSpPr/>
                  <p:nvPr/>
                </p:nvGrpSpPr>
                <p:grpSpPr>
                  <a:xfrm>
                    <a:off x="3144657" y="5609823"/>
                    <a:ext cx="1080000" cy="540000"/>
                    <a:chOff x="2064657" y="5609823"/>
                    <a:chExt cx="1080000" cy="540000"/>
                  </a:xfrm>
                </p:grpSpPr>
                <p:sp>
                  <p:nvSpPr>
                    <p:cNvPr id="19" name="文本框 18">
                      <a:extLst>
                        <a:ext uri="{FF2B5EF4-FFF2-40B4-BE49-F238E27FC236}">
                          <a16:creationId xmlns:a16="http://schemas.microsoft.com/office/drawing/2014/main" id="{8D879469-83C3-4702-9DCA-88FD6DB257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4657" y="5609823"/>
                      <a:ext cx="540000" cy="5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 anchorCtr="1">
                      <a:noAutofit/>
                    </a:bodyPr>
                    <a:lstStyle/>
                    <a:p>
                      <a:r>
                        <a:rPr lang="en-US" sz="2800" dirty="0"/>
                        <a:t>4</a:t>
                      </a:r>
                    </a:p>
                  </p:txBody>
                </p:sp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94F913F3-5EAC-41B1-B682-78493FA260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4657" y="5609823"/>
                      <a:ext cx="540000" cy="5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 anchorCtr="1">
                      <a:noAutofit/>
                    </a:bodyPr>
                    <a:lstStyle/>
                    <a:p>
                      <a:r>
                        <a:rPr lang="en-US" sz="2800" dirty="0"/>
                        <a:t>5</a:t>
                      </a:r>
                    </a:p>
                  </p:txBody>
                </p:sp>
              </p:grp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074D35E2-1733-4E20-B5BD-2CF6EBD92443}"/>
                    </a:ext>
                  </a:extLst>
                </p:cNvPr>
                <p:cNvGrpSpPr/>
                <p:nvPr/>
              </p:nvGrpSpPr>
              <p:grpSpPr>
                <a:xfrm>
                  <a:off x="6384657" y="5609823"/>
                  <a:ext cx="1080000" cy="540000"/>
                  <a:chOff x="6384657" y="5609823"/>
                  <a:chExt cx="1080000" cy="540000"/>
                </a:xfrm>
              </p:grpSpPr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3D63AC18-9915-4835-8B07-0725F6B0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6384657" y="5609823"/>
                    <a:ext cx="540000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r>
                      <a:rPr lang="en-US" sz="2800" dirty="0"/>
                      <a:t>6</a:t>
                    </a: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579AFDF-4A03-48F6-B358-E0B42F8B1F76}"/>
                      </a:ext>
                    </a:extLst>
                  </p:cNvPr>
                  <p:cNvSpPr txBox="1"/>
                  <p:nvPr/>
                </p:nvSpPr>
                <p:spPr>
                  <a:xfrm>
                    <a:off x="6924657" y="5609823"/>
                    <a:ext cx="540000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r>
                      <a:rPr lang="en-US" sz="2800" dirty="0"/>
                      <a:t>7</a:t>
                    </a:r>
                  </a:p>
                </p:txBody>
              </p:sp>
            </p:grp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EF98E2B-939D-4A75-8F31-C9A6384846AB}"/>
                  </a:ext>
                </a:extLst>
              </p:cNvPr>
              <p:cNvSpPr txBox="1"/>
              <p:nvPr/>
            </p:nvSpPr>
            <p:spPr>
              <a:xfrm>
                <a:off x="916187" y="5507187"/>
                <a:ext cx="10704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Position encoding</a:t>
                </a: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6C3FC2B-DFAC-44EB-8E66-920D2A37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position encoding?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A6B2C-E65E-4FF5-96EB-0625F682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RoPE</a:t>
            </a:r>
            <a:r>
              <a:rPr lang="en-US" dirty="0"/>
              <a:t>/</a:t>
            </a:r>
            <a:r>
              <a:rPr lang="en-US" dirty="0" err="1"/>
              <a:t>AliBi</a:t>
            </a:r>
            <a:r>
              <a:rPr lang="en-US" dirty="0"/>
              <a:t>, position encoding is only used in attention calculation.</a:t>
            </a:r>
          </a:p>
          <a:p>
            <a:pPr marL="0" indent="0">
              <a:buNone/>
            </a:pPr>
            <a:r>
              <a:rPr lang="en-US" dirty="0"/>
              <a:t>We apply the position encoding as if they were continuous text.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C4BA75-23DC-4983-B55A-DF6745E33D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2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233755-1B03-413D-A17C-DCF3EC5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682898"/>
            <a:ext cx="5582429" cy="16290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84667D-2E8A-430E-AFBB-13645F9A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 LLM with attention sinks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809B-DF6E-4D32-A614-B9E8C5EF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apply a consistent "sink token" for LLM in pre-training?</a:t>
            </a:r>
          </a:p>
          <a:p>
            <a:pPr marL="0" indent="0">
              <a:buNone/>
            </a:pPr>
            <a:r>
              <a:rPr lang="en-US" dirty="0"/>
              <a:t>Proposals:</a:t>
            </a:r>
          </a:p>
          <a:p>
            <a:pPr marL="514350" indent="-514350">
              <a:buAutoNum type="arabicPeriod"/>
            </a:pPr>
            <a:r>
              <a:rPr lang="en-US" dirty="0"/>
              <a:t>Use a trainable "sink token" (much like [BOS]).</a:t>
            </a:r>
          </a:p>
          <a:p>
            <a:pPr marL="514350" indent="-514350">
              <a:buAutoNum type="arabicPeriod"/>
            </a:pPr>
            <a:r>
              <a:rPr lang="en-US" dirty="0"/>
              <a:t>Use a virtual always-zero token as sink?</a:t>
            </a:r>
            <a:br>
              <a:rPr lang="en-US" dirty="0"/>
            </a:br>
            <a:r>
              <a:rPr lang="en-US" dirty="0"/>
              <a:t>(Suggested by </a:t>
            </a:r>
            <a:r>
              <a:rPr lang="en-US" i="1" u="sng" dirty="0"/>
              <a:t>Attention is off by one</a:t>
            </a:r>
            <a:r>
              <a:rPr lang="en-US" dirty="0"/>
              <a:t>.)</a:t>
            </a:r>
          </a:p>
          <a:p>
            <a:pPr marL="0" indent="0">
              <a:buNone/>
            </a:pPr>
            <a:r>
              <a:rPr lang="en-US" dirty="0"/>
              <a:t>We train 3 models of 160M param from scratch to find out.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E8F89C-DF8B-452F-8A7B-19A11E54EC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Efficient Streaming Language Models with Attention Sinks, arXiv 2309.17453.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0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1164</Words>
  <Application>Microsoft Office PowerPoint</Application>
  <PresentationFormat>宽屏</PresentationFormat>
  <Paragraphs>126</Paragraphs>
  <Slides>34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Abstract</vt:lpstr>
      <vt:lpstr>Introduction</vt:lpstr>
      <vt:lpstr>Attention sinks</vt:lpstr>
      <vt:lpstr>Attention sinks</vt:lpstr>
      <vt:lpstr>Attention sinks - why?</vt:lpstr>
      <vt:lpstr>Window attention with attention sinks</vt:lpstr>
      <vt:lpstr>What about position encoding?</vt:lpstr>
      <vt:lpstr>Pre-train LLM with attention sinks</vt:lpstr>
      <vt:lpstr>Experiments of StreamingLLM</vt:lpstr>
      <vt:lpstr>Experiments of StreamingLLM</vt:lpstr>
      <vt:lpstr>Experiments of pre-training with sink token</vt:lpstr>
      <vt:lpstr>Experiments of pre-training with sink token</vt:lpstr>
      <vt:lpstr>Experiments on streaming QA</vt:lpstr>
      <vt:lpstr>Experiments on StreamEval</vt:lpstr>
      <vt:lpstr>Experiments on StreamEval</vt:lpstr>
      <vt:lpstr>Efficiency results</vt:lpstr>
      <vt:lpstr>Ablation Study</vt:lpstr>
      <vt:lpstr>Related work</vt:lpstr>
      <vt:lpstr>Related work - Lost in the Middle: ...</vt:lpstr>
      <vt:lpstr>Similar work</vt:lpstr>
      <vt:lpstr>Similar work - LM-Infinite: ...</vt:lpstr>
      <vt:lpstr>Similar work - LM-Infinite: ...</vt:lpstr>
      <vt:lpstr>Similar work - LM-Infinite: ...</vt:lpstr>
      <vt:lpstr>Related work</vt:lpstr>
      <vt:lpstr>Related work - Quantizable Transformers: ...</vt:lpstr>
      <vt:lpstr>Related work</vt:lpstr>
      <vt:lpstr>Related work</vt:lpstr>
      <vt:lpstr>Related work - What does BERT look at? ...</vt:lpstr>
      <vt:lpstr>Related work</vt:lpstr>
      <vt:lpstr>Related work - Revealing the Dark Secret...</vt:lpstr>
      <vt:lpstr>Was a mystery to me...</vt:lpstr>
      <vt:lpstr>Related work - Outliers in Transformer</vt:lpstr>
      <vt:lpstr>Ends.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137</cp:revision>
  <dcterms:created xsi:type="dcterms:W3CDTF">2023-10-30T16:03:55Z</dcterms:created>
  <dcterms:modified xsi:type="dcterms:W3CDTF">2023-10-30T22:18:43Z</dcterms:modified>
</cp:coreProperties>
</file>